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3" r:id="rId16"/>
    <p:sldId id="271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8" r:id="rId25"/>
    <p:sldId id="281" r:id="rId26"/>
    <p:sldId id="284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4BFE8-EF55-6C4F-A4C6-7EBBF3FFA9FC}" v="10" dt="2023-10-09T12:19:11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C0EBD-AA51-DA8A-E55A-896FF7B43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F5A8A1-C9B3-A1EF-D302-D415538C9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B20A3-2C03-5485-C588-3D95B438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C48ED-4ACE-D943-B7B7-9FAEB85F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1ACB6-AF39-86EA-74DD-642120DA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7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9F64A-D042-E26A-BC24-1347AE812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3F984-0FDA-6B60-A179-2095EFB31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5EE09-1C0D-E736-C635-318F2EAA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0C70-B613-50B4-0463-DE048CE93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0B84B-C09A-0989-75E4-FC17D1E70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511D63-D539-9B5A-9591-09F618253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F2464-18A8-02B0-C282-A0D8089B4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76DC0-7BF7-1B1C-659F-7DEC651AD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CE429-BA4A-E02B-4578-57EE04C5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7BDCC-A44E-9C43-174F-06A5E5D2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6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7460-90D5-DF4E-1945-75A0E2AD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519CC-92B0-CAF3-808C-6F7187597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D8092-8591-C663-CE6C-5AD5E53D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5B8EC-D929-18B9-C64D-FC16132D7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5A32-A610-6886-ED02-4CF3325F9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D3BB-8EC0-B74F-F9D5-4D5AE7F3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AA945-9785-D0F3-EE92-6043C9EF0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FE9E5-6733-0E8F-D30F-C1C89823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AA47-0C9B-D20C-B3A4-11E10826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87A63-F59B-4278-7E02-F54C02DD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5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15925-5258-3802-4841-A62BC83F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23CE-B0C5-E8F6-C21F-A0027A5DC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D90AE-668F-0D51-AE79-C97A27F34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357FF-0AE1-BC42-8003-A9F3D6C9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0617C-9859-A3FF-9386-815CBA80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38DE3-A8BD-5A31-C66C-957A9D9E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09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5D3E5-961C-9062-B846-FFF1A3C77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5007C-32F4-29BE-7DAC-5F8FA2DA8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392D3-B4B7-3FFE-7F83-EC4685714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1C3AF-FB04-E962-32CF-8BBF5A941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77D96E-056D-9EA8-4E16-A9D1D95BC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C5EBB3-48C1-E29C-DA73-88523E4C1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287CC2-DF30-2695-367B-471A2786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0472DC-A299-460E-9547-907E5D6E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7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CEE4-03A2-1E75-92D4-C477C624F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90A49-7906-52CB-892E-9AF2F4FA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A76ED0-CC94-55C0-6268-0BF3DEEF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C7AA1-33ED-EDBD-EA67-5384737C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5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C553B-4533-8087-7842-B07E550E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0CA6DB-67FE-6CE1-A6EE-6C9306FC6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56A44-4947-D475-BCF2-9BF5226D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1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4ACFF-5F9E-DF8C-6B32-E82D6BE5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72017-A9FA-F522-0F09-4DA96380E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AC82F-2A08-A364-E593-61FC270C5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2288A-7F19-91EC-42DD-1006180EB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A2AFF-2B21-E4F8-93DA-D2D09D38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581C1-163B-937C-5407-7E5F9B0B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5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D271-4CD4-10C3-9EED-64F2F09C9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E94834-6D47-BE2C-5209-1E5472477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2F38B9-BC4F-868A-B7D5-959616B37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D51A5-E128-5CAF-6264-D65DA920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00467-C754-D1A8-1348-02A9E4CEA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B45F9-C335-D76C-804D-CE63871C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66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9C572F-F73E-135A-BACD-F4E767C37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91556-F61B-27D4-5F6A-467E777F4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01616-FA14-42D8-6D8C-A9744B122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7B87-84D5-0342-8C0A-33387A5BCA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7E0E-64AE-51EB-19A5-CC2A7EF981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5E501-911A-7942-E5B3-3D73498F0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26C31-0936-0C4C-8E0A-8F9192A92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brian.taylor@Optimizely.com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robot welding a metal object&#10;&#10;Description automatically generated">
            <a:extLst>
              <a:ext uri="{FF2B5EF4-FFF2-40B4-BE49-F238E27FC236}">
                <a16:creationId xmlns:a16="http://schemas.microsoft.com/office/drawing/2014/main" id="{A19076BC-64F9-0399-7718-5EE75C468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6966" r="-1" b="2676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9E2C51-A2FC-70A6-DFF0-4179059E9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Re-tooling for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27278-8586-DC5B-2F95-957ECCFB6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October 2023</a:t>
            </a:r>
          </a:p>
          <a:p>
            <a:r>
              <a:rPr lang="en-US" sz="1900">
                <a:solidFill>
                  <a:schemeClr val="bg1"/>
                </a:solidFill>
              </a:rPr>
              <a:t>Brian Taylor</a:t>
            </a:r>
          </a:p>
          <a:p>
            <a:r>
              <a:rPr lang="en-US" sz="1900">
                <a:solidFill>
                  <a:schemeClr val="bg1"/>
                </a:solidFill>
              </a:rPr>
              <a:t>Principal Software Engineer</a:t>
            </a:r>
          </a:p>
          <a:p>
            <a:r>
              <a:rPr lang="en-US" sz="1900">
                <a:solidFill>
                  <a:schemeClr val="bg1"/>
                </a:solidFill>
              </a:rPr>
              <a:t>Optimizely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49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C8A60-B70E-17B5-A410-5BE0421E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4" y="643467"/>
            <a:ext cx="4772975" cy="1800526"/>
          </a:xfrm>
        </p:spPr>
        <p:txBody>
          <a:bodyPr>
            <a:normAutofit/>
          </a:bodyPr>
          <a:lstStyle/>
          <a:p>
            <a:r>
              <a:rPr lang="en-US" sz="4100" dirty="0"/>
              <a:t>Abstraction payoff: Current models allow you to only pick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D70E4-7CF1-1667-CF29-F83EA892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24" y="2623381"/>
            <a:ext cx="4772974" cy="3553581"/>
          </a:xfrm>
        </p:spPr>
        <p:txBody>
          <a:bodyPr>
            <a:normAutofit/>
          </a:bodyPr>
          <a:lstStyle/>
          <a:p>
            <a:r>
              <a:rPr lang="en-US" sz="2000" dirty="0"/>
              <a:t>GPT-3.5: fast, good</a:t>
            </a:r>
          </a:p>
          <a:p>
            <a:r>
              <a:rPr lang="en-US" sz="2000" dirty="0" err="1"/>
              <a:t>PaLM</a:t>
            </a:r>
            <a:r>
              <a:rPr lang="en-US" sz="2000" dirty="0"/>
              <a:t> 2: fast, cheap</a:t>
            </a:r>
          </a:p>
          <a:p>
            <a:r>
              <a:rPr lang="en-US" sz="2000" dirty="0"/>
              <a:t>Llama 2: cheap, cheap</a:t>
            </a:r>
          </a:p>
          <a:p>
            <a:r>
              <a:rPr lang="en-US" sz="2000" dirty="0"/>
              <a:t>GPT 4: good, good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AKA: an engineering trade-space.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3DF6A6-B775-6A28-4C4D-3BCC11E52460}"/>
              </a:ext>
            </a:extLst>
          </p:cNvPr>
          <p:cNvGrpSpPr/>
          <p:nvPr/>
        </p:nvGrpSpPr>
        <p:grpSpPr>
          <a:xfrm>
            <a:off x="6663443" y="1736649"/>
            <a:ext cx="5528557" cy="4219316"/>
            <a:chOff x="5831240" y="1554839"/>
            <a:chExt cx="6026928" cy="4806790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1783E3C7-D134-9683-D389-0DD3ED3CC8B6}"/>
                </a:ext>
              </a:extLst>
            </p:cNvPr>
            <p:cNvSpPr/>
            <p:nvPr/>
          </p:nvSpPr>
          <p:spPr>
            <a:xfrm>
              <a:off x="6286903" y="1825625"/>
              <a:ext cx="4819136" cy="4351338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00BE12-F460-19F8-8DAD-8D18F487F1AA}"/>
                </a:ext>
              </a:extLst>
            </p:cNvPr>
            <p:cNvSpPr txBox="1"/>
            <p:nvPr/>
          </p:nvSpPr>
          <p:spPr>
            <a:xfrm>
              <a:off x="8495774" y="1554839"/>
              <a:ext cx="525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75488">
                <a:spcAft>
                  <a:spcPts val="600"/>
                </a:spcAft>
              </a:pPr>
              <a:r>
                <a:rPr lang="en-US" sz="936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fast</a:t>
              </a: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4E8C65-59F7-74B3-D577-C4D72A3902BF}"/>
                </a:ext>
              </a:extLst>
            </p:cNvPr>
            <p:cNvSpPr txBox="1"/>
            <p:nvPr/>
          </p:nvSpPr>
          <p:spPr>
            <a:xfrm>
              <a:off x="11106039" y="5992297"/>
              <a:ext cx="752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75488">
                <a:spcAft>
                  <a:spcPts val="600"/>
                </a:spcAft>
              </a:pPr>
              <a:r>
                <a:rPr lang="en-US" sz="93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cheap</a:t>
              </a: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E1D5D0-4C46-D180-53BC-97716D4491FC}"/>
                </a:ext>
              </a:extLst>
            </p:cNvPr>
            <p:cNvSpPr txBox="1"/>
            <p:nvPr/>
          </p:nvSpPr>
          <p:spPr>
            <a:xfrm>
              <a:off x="5831240" y="5992297"/>
              <a:ext cx="657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75488">
                <a:spcAft>
                  <a:spcPts val="600"/>
                </a:spcAft>
              </a:pPr>
              <a:r>
                <a:rPr lang="en-US" sz="936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good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132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27580A-E93B-DD4D-59B0-8124B2C6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LLM selection in practice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(why it’s nice to abstract the choice of LLM)</a:t>
            </a:r>
          </a:p>
        </p:txBody>
      </p:sp>
      <p:pic>
        <p:nvPicPr>
          <p:cNvPr id="13" name="Picture 12" descr="A diagram of a work flow&#10;&#10;Description automatically generated">
            <a:extLst>
              <a:ext uri="{FF2B5EF4-FFF2-40B4-BE49-F238E27FC236}">
                <a16:creationId xmlns:a16="http://schemas.microsoft.com/office/drawing/2014/main" id="{C5E1EE02-3ED2-DB8D-05D4-22643F612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300" y="643466"/>
            <a:ext cx="6434732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37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BD91DB5-DB71-3C4A-38C2-EAAC3ECC0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15" b="936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E5453-B25E-5311-7073-7EA3AA72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Sharable APIs: Intermediate Level Features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B0AC84-27DB-66B1-D946-30B2F28E6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A general API for significant text summarization.</a:t>
            </a:r>
          </a:p>
          <a:p>
            <a:r>
              <a:rPr lang="en-US" sz="2000" dirty="0"/>
              <a:t>A general API for question/answering from content graph.</a:t>
            </a:r>
          </a:p>
          <a:p>
            <a:r>
              <a:rPr lang="en-US" sz="2000" dirty="0"/>
              <a:t>General purpose AI upgraded input widgets.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(Let's connect during the conference if these internal APIs would unlock use cases that you care about.)</a:t>
            </a:r>
          </a:p>
        </p:txBody>
      </p:sp>
    </p:spTree>
    <p:extLst>
      <p:ext uri="{BB962C8B-B14F-4D97-AF65-F5344CB8AC3E}">
        <p14:creationId xmlns:p14="http://schemas.microsoft.com/office/powerpoint/2010/main" val="1595029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on a futuristic city&#10;&#10;Description automatically generated">
            <a:extLst>
              <a:ext uri="{FF2B5EF4-FFF2-40B4-BE49-F238E27FC236}">
                <a16:creationId xmlns:a16="http://schemas.microsoft.com/office/drawing/2014/main" id="{787E72B2-C931-49B8-0972-A51173E6A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11" b="816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CDB2C-9E9F-4F7B-CC46-C40CE0C0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Where is this Going?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B0EBDA-C850-2758-0AD4-CB5C10B2D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 err="1"/>
              <a:t>OpenAI</a:t>
            </a:r>
            <a:r>
              <a:rPr lang="en-US" sz="2000" dirty="0"/>
              <a:t> has shown us some of the future it imagines:</a:t>
            </a:r>
          </a:p>
          <a:p>
            <a:r>
              <a:rPr lang="en-US" sz="2000" dirty="0"/>
              <a:t>Incredible, technology-defining first-party innovations.</a:t>
            </a:r>
          </a:p>
          <a:p>
            <a:r>
              <a:rPr lang="en-US" sz="2000" dirty="0"/>
              <a:t>Second-class citizen</a:t>
            </a:r>
            <a:r>
              <a:rPr lang="en-US" sz="2000"/>
              <a:t>, limited plugin </a:t>
            </a:r>
            <a:r>
              <a:rPr lang="en-US" sz="2000" dirty="0"/>
              <a:t>support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This is a </a:t>
            </a:r>
            <a:r>
              <a:rPr lang="en-US" sz="2000" u="sng" dirty="0" err="1"/>
              <a:t>ChatGPT</a:t>
            </a:r>
            <a:r>
              <a:rPr lang="en-US" sz="2000" u="sng" dirty="0"/>
              <a:t> Centric vision</a:t>
            </a:r>
            <a:r>
              <a:rPr lang="en-US" sz="2000" dirty="0"/>
              <a:t> for the future of operating systems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755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able with food on it and a water body with stars in the sky&#10;&#10;Description automatically generated">
            <a:extLst>
              <a:ext uri="{FF2B5EF4-FFF2-40B4-BE49-F238E27FC236}">
                <a16:creationId xmlns:a16="http://schemas.microsoft.com/office/drawing/2014/main" id="{53911F7A-D95B-565E-6E92-6E8494A88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62" r="9089" b="261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E57FC-1BA9-ED81-8CB8-26E9D823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Let’s set a bigger table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370C4A-2330-34B9-3C09-495A0573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What if our modern view of APIs had evolved along with modern AI?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07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80C6A-E51B-C64F-E6C2-87C072D4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REST brought syntactic consistency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6F84B5-4511-44BA-07F1-F66BB16C0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Similar clothes (JSON, HTTP verbs)</a:t>
            </a:r>
          </a:p>
          <a:p>
            <a:r>
              <a:rPr lang="en-US" sz="2200" dirty="0"/>
              <a:t>Similar coarse shape (PUT, PATCH, POST)</a:t>
            </a:r>
          </a:p>
          <a:p>
            <a:r>
              <a:rPr lang="en-US" sz="2200" dirty="0"/>
              <a:t>Lacking semantic meaning. Can’t usefully compose two APIs given only an </a:t>
            </a:r>
            <a:r>
              <a:rPr lang="en-US" sz="2200" dirty="0" err="1"/>
              <a:t>OpenAPI</a:t>
            </a:r>
            <a:r>
              <a:rPr lang="en-US" sz="2200" dirty="0"/>
              <a:t> spec. (concatenating routes doesn’t count)</a:t>
            </a:r>
          </a:p>
        </p:txBody>
      </p:sp>
      <p:pic>
        <p:nvPicPr>
          <p:cNvPr id="5" name="Content Placeholder 4" descr="A group of cartoon characters&#10;&#10;Description automatically generated">
            <a:extLst>
              <a:ext uri="{FF2B5EF4-FFF2-40B4-BE49-F238E27FC236}">
                <a16:creationId xmlns:a16="http://schemas.microsoft.com/office/drawing/2014/main" id="{18A3CBCB-35A2-AAB4-E5F4-B29CE45DE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6584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C9E9E6-9AF0-063C-680C-7C9B8888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241568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Ten Months ago, Semantic Compatibility Became Possible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2E9B6-5646-2172-4EE4-17B640ABD493}"/>
              </a:ext>
            </a:extLst>
          </p:cNvPr>
          <p:cNvSpPr txBox="1"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Natural language in, natural language out.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Conveniently, this is also the API that humans support.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Now, it is possible to usefully compose multiple APIs.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Now, a human can intuitively take part in the exchange.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This seems </a:t>
            </a:r>
            <a:r>
              <a:rPr lang="en-US" sz="2200" u="sng" dirty="0">
                <a:solidFill>
                  <a:srgbClr val="FFFFFF"/>
                </a:solidFill>
              </a:rPr>
              <a:t>important</a:t>
            </a:r>
            <a:endParaRPr lang="en-US" sz="2200" dirty="0">
              <a:solidFill>
                <a:srgbClr val="FFFFFF"/>
              </a:solidFill>
            </a:endParaRPr>
          </a:p>
        </p:txBody>
      </p:sp>
      <p:pic>
        <p:nvPicPr>
          <p:cNvPr id="9" name="Picture 8" descr="A group of cartoon characters&#10;&#10;Description automatically generated">
            <a:extLst>
              <a:ext uri="{FF2B5EF4-FFF2-40B4-BE49-F238E27FC236}">
                <a16:creationId xmlns:a16="http://schemas.microsoft.com/office/drawing/2014/main" id="{9F090564-E759-B564-4068-7AA0A7F3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641" y="329183"/>
            <a:ext cx="2861541" cy="28615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B56EC6-9A00-CB54-F0F2-E64790093835}"/>
              </a:ext>
            </a:extLst>
          </p:cNvPr>
          <p:cNvGrpSpPr/>
          <p:nvPr/>
        </p:nvGrpSpPr>
        <p:grpSpPr>
          <a:xfrm>
            <a:off x="7834303" y="4190076"/>
            <a:ext cx="4014215" cy="1339389"/>
            <a:chOff x="1594022" y="2384854"/>
            <a:chExt cx="8369643" cy="27926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ED84A41-F230-0B34-73CB-165003DD7FD0}"/>
                </a:ext>
              </a:extLst>
            </p:cNvPr>
            <p:cNvSpPr/>
            <p:nvPr/>
          </p:nvSpPr>
          <p:spPr>
            <a:xfrm>
              <a:off x="4226011" y="2384854"/>
              <a:ext cx="2792627" cy="2792627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1363">
                <a:spcAft>
                  <a:spcPts val="262"/>
                </a:spcAft>
              </a:pPr>
              <a:r>
                <a:rPr lang="en-US" sz="84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API</a:t>
              </a:r>
              <a:endParaRPr lang="en-US"/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577B433A-4FD0-FFBD-C3ED-FFB9BEDFDD8F}"/>
                </a:ext>
              </a:extLst>
            </p:cNvPr>
            <p:cNvSpPr/>
            <p:nvPr/>
          </p:nvSpPr>
          <p:spPr>
            <a:xfrm>
              <a:off x="1594022" y="2693773"/>
              <a:ext cx="2508421" cy="212536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1363">
                <a:spcAft>
                  <a:spcPts val="262"/>
                </a:spcAft>
              </a:pPr>
              <a:r>
                <a:rPr lang="en-US" sz="84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Natural Language</a:t>
              </a:r>
              <a:endParaRPr lang="en-US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B9686377-0E53-BB16-7782-410753296971}"/>
                </a:ext>
              </a:extLst>
            </p:cNvPr>
            <p:cNvSpPr/>
            <p:nvPr/>
          </p:nvSpPr>
          <p:spPr>
            <a:xfrm>
              <a:off x="7455244" y="2693773"/>
              <a:ext cx="2508421" cy="212536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31363">
                <a:spcAft>
                  <a:spcPts val="262"/>
                </a:spcAft>
              </a:pPr>
              <a:r>
                <a:rPr lang="en-US" sz="849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Natural Language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9436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1D967F-80AB-E042-CAB5-FAAF1A73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What if?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BDCE-8582-08F9-84A1-2EA4409B2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We framed our platforms as agents that consume and produce natural language as their APIs.</a:t>
            </a:r>
          </a:p>
          <a:p>
            <a:r>
              <a:rPr lang="en-US" sz="2000" dirty="0"/>
              <a:t>We exposed those agents using standard chat protocols (like XMPP)</a:t>
            </a:r>
          </a:p>
          <a:p>
            <a:r>
              <a:rPr lang="en-US" sz="2000" dirty="0"/>
              <a:t>We invited our customers to compose our platforms with others by inviting them to the chat and asking them to solve problems.</a:t>
            </a:r>
          </a:p>
          <a:p>
            <a:pPr marL="0" indent="0">
              <a:buNone/>
            </a:pPr>
            <a:r>
              <a:rPr lang="en-US" sz="2000" dirty="0"/>
              <a:t>This is now a </a:t>
            </a:r>
            <a:r>
              <a:rPr lang="en-US" sz="2000" u="sng" dirty="0"/>
              <a:t>customer-centric vision</a:t>
            </a:r>
            <a:r>
              <a:rPr lang="en-US" sz="2000" dirty="0"/>
              <a:t> for the future of operating systems.</a:t>
            </a:r>
          </a:p>
        </p:txBody>
      </p:sp>
      <p:pic>
        <p:nvPicPr>
          <p:cNvPr id="5" name="Picture 4" descr="A group of stars in space&#10;&#10;Description automatically generated">
            <a:extLst>
              <a:ext uri="{FF2B5EF4-FFF2-40B4-BE49-F238E27FC236}">
                <a16:creationId xmlns:a16="http://schemas.microsoft.com/office/drawing/2014/main" id="{80FAA170-28ED-9888-040D-B87A393CF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7C754-65ED-66B2-6B98-33008C711734}"/>
              </a:ext>
            </a:extLst>
          </p:cNvPr>
          <p:cNvSpPr txBox="1"/>
          <p:nvPr/>
        </p:nvSpPr>
        <p:spPr>
          <a:xfrm>
            <a:off x="6060156" y="6363015"/>
            <a:ext cx="3523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2023. James Webb Space Telescope</a:t>
            </a:r>
          </a:p>
        </p:txBody>
      </p:sp>
    </p:spTree>
    <p:extLst>
      <p:ext uri="{BB962C8B-B14F-4D97-AF65-F5344CB8AC3E}">
        <p14:creationId xmlns:p14="http://schemas.microsoft.com/office/powerpoint/2010/main" val="719079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tars in space&#10;&#10;Description automatically generated">
            <a:extLst>
              <a:ext uri="{FF2B5EF4-FFF2-40B4-BE49-F238E27FC236}">
                <a16:creationId xmlns:a16="http://schemas.microsoft.com/office/drawing/2014/main" id="{27DC053F-2CDC-5CFE-382D-0210D9710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C5F06-889A-5C10-D006-E15647CE80BE}"/>
              </a:ext>
            </a:extLst>
          </p:cNvPr>
          <p:cNvSpPr/>
          <p:nvPr/>
        </p:nvSpPr>
        <p:spPr>
          <a:xfrm>
            <a:off x="3744097" y="531341"/>
            <a:ext cx="4040660" cy="5931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A71F5A-E5BB-206A-DA2A-E0A6AE8D472A}"/>
              </a:ext>
            </a:extLst>
          </p:cNvPr>
          <p:cNvSpPr/>
          <p:nvPr/>
        </p:nvSpPr>
        <p:spPr>
          <a:xfrm>
            <a:off x="3925957" y="5883965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62DFC-E45B-8B04-6E0A-BE4F12458C21}"/>
              </a:ext>
            </a:extLst>
          </p:cNvPr>
          <p:cNvSpPr txBox="1"/>
          <p:nvPr/>
        </p:nvSpPr>
        <p:spPr>
          <a:xfrm>
            <a:off x="4456043" y="5816253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want to publish a “latest releases” blog post.</a:t>
            </a:r>
          </a:p>
        </p:txBody>
      </p:sp>
      <p:pic>
        <p:nvPicPr>
          <p:cNvPr id="6" name="Picture 5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9BAC2985-B6D0-1BE7-3B25-CA8203FE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596" y="5816253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1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tars in space&#10;&#10;Description automatically generated">
            <a:extLst>
              <a:ext uri="{FF2B5EF4-FFF2-40B4-BE49-F238E27FC236}">
                <a16:creationId xmlns:a16="http://schemas.microsoft.com/office/drawing/2014/main" id="{23493DF4-F7EA-5196-5E61-2D56A9381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883" y="-5385772"/>
            <a:ext cx="12239883" cy="122398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C5F06-889A-5C10-D006-E15647CE80BE}"/>
              </a:ext>
            </a:extLst>
          </p:cNvPr>
          <p:cNvSpPr/>
          <p:nvPr/>
        </p:nvSpPr>
        <p:spPr>
          <a:xfrm>
            <a:off x="3744097" y="531341"/>
            <a:ext cx="4040660" cy="5931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A71F5A-E5BB-206A-DA2A-E0A6AE8D472A}"/>
              </a:ext>
            </a:extLst>
          </p:cNvPr>
          <p:cNvSpPr/>
          <p:nvPr/>
        </p:nvSpPr>
        <p:spPr>
          <a:xfrm>
            <a:off x="3896140" y="2758779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62DFC-E45B-8B04-6E0A-BE4F12458C21}"/>
              </a:ext>
            </a:extLst>
          </p:cNvPr>
          <p:cNvSpPr txBox="1"/>
          <p:nvPr/>
        </p:nvSpPr>
        <p:spPr>
          <a:xfrm>
            <a:off x="4426226" y="2691067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want to publish a “latest releases” blog post.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D6ED0-9687-68BD-4D72-2B63C3C0685A}"/>
              </a:ext>
            </a:extLst>
          </p:cNvPr>
          <p:cNvSpPr txBox="1"/>
          <p:nvPr/>
        </p:nvSpPr>
        <p:spPr>
          <a:xfrm>
            <a:off x="3816627" y="3429000"/>
            <a:ext cx="3804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Here’s the plan:</a:t>
            </a:r>
            <a:br>
              <a:rPr lang="en-US" dirty="0"/>
            </a:br>
            <a:r>
              <a:rPr lang="en-US" dirty="0"/>
              <a:t>1. clarify what “latest releases” means</a:t>
            </a:r>
          </a:p>
          <a:p>
            <a:r>
              <a:rPr lang="en-US" dirty="0"/>
              <a:t>2. Collect the latest releases from AHA</a:t>
            </a:r>
          </a:p>
          <a:p>
            <a:r>
              <a:rPr lang="en-US" dirty="0"/>
              <a:t>3. Ask writer to generate marketing copy</a:t>
            </a:r>
          </a:p>
          <a:p>
            <a:r>
              <a:rPr lang="en-US" dirty="0"/>
              <a:t>4. Ask CMP to publish using the AI workflow</a:t>
            </a:r>
          </a:p>
          <a:p>
            <a:r>
              <a:rPr lang="en-US" dirty="0"/>
              <a:t>Sound good?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D77C6F-E06A-F884-639F-3EA4229C1F02}"/>
              </a:ext>
            </a:extLst>
          </p:cNvPr>
          <p:cNvSpPr/>
          <p:nvPr/>
        </p:nvSpPr>
        <p:spPr>
          <a:xfrm>
            <a:off x="7021864" y="5180844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89C16A-6266-B042-E683-E05DB71C3694}"/>
              </a:ext>
            </a:extLst>
          </p:cNvPr>
          <p:cNvCxnSpPr/>
          <p:nvPr/>
        </p:nvCxnSpPr>
        <p:spPr>
          <a:xfrm>
            <a:off x="3896140" y="3337398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EEF43-8E3A-6D23-988E-32A286DBC77A}"/>
              </a:ext>
            </a:extLst>
          </p:cNvPr>
          <p:cNvCxnSpPr/>
          <p:nvPr/>
        </p:nvCxnSpPr>
        <p:spPr>
          <a:xfrm>
            <a:off x="3861220" y="5750576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B7AF6C-911A-2F0F-D69C-39675841E090}"/>
              </a:ext>
            </a:extLst>
          </p:cNvPr>
          <p:cNvSpPr/>
          <p:nvPr/>
        </p:nvSpPr>
        <p:spPr>
          <a:xfrm>
            <a:off x="3896140" y="5835342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BD341-EACC-BCED-BA50-96061CCADB7E}"/>
              </a:ext>
            </a:extLst>
          </p:cNvPr>
          <p:cNvSpPr txBox="1"/>
          <p:nvPr/>
        </p:nvSpPr>
        <p:spPr>
          <a:xfrm>
            <a:off x="4391307" y="5755685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great. I mean items released to GA in the last month.</a:t>
            </a:r>
          </a:p>
        </p:txBody>
      </p:sp>
      <p:pic>
        <p:nvPicPr>
          <p:cNvPr id="12" name="Picture 11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3A317C65-1C5E-6CB6-32E9-281AF50D2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596" y="5816253"/>
            <a:ext cx="646331" cy="646331"/>
          </a:xfrm>
          <a:prstGeom prst="rect">
            <a:avLst/>
          </a:prstGeom>
        </p:spPr>
      </p:pic>
      <p:pic>
        <p:nvPicPr>
          <p:cNvPr id="13" name="Picture 12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85DD63F9-734D-44B1-1311-062993059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67" y="2716993"/>
            <a:ext cx="646331" cy="646331"/>
          </a:xfrm>
          <a:prstGeom prst="rect">
            <a:avLst/>
          </a:prstGeom>
        </p:spPr>
      </p:pic>
      <p:pic>
        <p:nvPicPr>
          <p:cNvPr id="15" name="Picture 14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83C1CB28-0415-1825-F347-792A70F91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408" y="5090992"/>
            <a:ext cx="646332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59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artoon of a person reading a book&#10;&#10;Description automatically generated">
            <a:extLst>
              <a:ext uri="{FF2B5EF4-FFF2-40B4-BE49-F238E27FC236}">
                <a16:creationId xmlns:a16="http://schemas.microsoft.com/office/drawing/2014/main" id="{BEC0CBAA-E8D7-20B3-4A6B-80D5A9C6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92" b="1228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3F03E-92A2-C1E0-98AD-EB9C5E67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49E4E-F26F-D893-B1CF-5014B03D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I am talking as me, not Optimizely.</a:t>
            </a:r>
          </a:p>
          <a:p>
            <a:r>
              <a:rPr lang="en-US" sz="2000" dirty="0"/>
              <a:t>Nothing you’ll hear is a commitment or a product announcement.</a:t>
            </a:r>
          </a:p>
        </p:txBody>
      </p:sp>
    </p:spTree>
    <p:extLst>
      <p:ext uri="{BB962C8B-B14F-4D97-AF65-F5344CB8AC3E}">
        <p14:creationId xmlns:p14="http://schemas.microsoft.com/office/powerpoint/2010/main" val="138494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stars in space&#10;&#10;Description automatically generated">
            <a:extLst>
              <a:ext uri="{FF2B5EF4-FFF2-40B4-BE49-F238E27FC236}">
                <a16:creationId xmlns:a16="http://schemas.microsoft.com/office/drawing/2014/main" id="{95937FE8-4899-A7DD-F9B9-8609EC92E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C5F06-889A-5C10-D006-E15647CE80BE}"/>
              </a:ext>
            </a:extLst>
          </p:cNvPr>
          <p:cNvSpPr/>
          <p:nvPr/>
        </p:nvSpPr>
        <p:spPr>
          <a:xfrm>
            <a:off x="3744097" y="531341"/>
            <a:ext cx="4040660" cy="5931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A71F5A-E5BB-206A-DA2A-E0A6AE8D472A}"/>
              </a:ext>
            </a:extLst>
          </p:cNvPr>
          <p:cNvSpPr/>
          <p:nvPr/>
        </p:nvSpPr>
        <p:spPr>
          <a:xfrm>
            <a:off x="3974758" y="1583128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62DFC-E45B-8B04-6E0A-BE4F12458C21}"/>
              </a:ext>
            </a:extLst>
          </p:cNvPr>
          <p:cNvSpPr txBox="1"/>
          <p:nvPr/>
        </p:nvSpPr>
        <p:spPr>
          <a:xfrm>
            <a:off x="4504844" y="1515416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want to publish a “latest releases” blog post.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D6ED0-9687-68BD-4D72-2B63C3C0685A}"/>
              </a:ext>
            </a:extLst>
          </p:cNvPr>
          <p:cNvSpPr txBox="1"/>
          <p:nvPr/>
        </p:nvSpPr>
        <p:spPr>
          <a:xfrm>
            <a:off x="3895245" y="2253349"/>
            <a:ext cx="3804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Here’s the plan:</a:t>
            </a:r>
            <a:br>
              <a:rPr lang="en-US" dirty="0"/>
            </a:br>
            <a:r>
              <a:rPr lang="en-US" dirty="0"/>
              <a:t>1. clarify what “latest releases” means</a:t>
            </a:r>
          </a:p>
          <a:p>
            <a:r>
              <a:rPr lang="en-US" dirty="0"/>
              <a:t>2. Collect the latest releases from AHA</a:t>
            </a:r>
          </a:p>
          <a:p>
            <a:r>
              <a:rPr lang="en-US" dirty="0"/>
              <a:t>3. Ask writer to generate marketing copy</a:t>
            </a:r>
          </a:p>
          <a:p>
            <a:r>
              <a:rPr lang="en-US" dirty="0"/>
              <a:t>4. Ask CMP to publish using the AI workflow</a:t>
            </a:r>
          </a:p>
          <a:p>
            <a:r>
              <a:rPr lang="en-US" dirty="0"/>
              <a:t>Sound good?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D77C6F-E06A-F884-639F-3EA4229C1F02}"/>
              </a:ext>
            </a:extLst>
          </p:cNvPr>
          <p:cNvSpPr/>
          <p:nvPr/>
        </p:nvSpPr>
        <p:spPr>
          <a:xfrm>
            <a:off x="7100482" y="4005193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89C16A-6266-B042-E683-E05DB71C3694}"/>
              </a:ext>
            </a:extLst>
          </p:cNvPr>
          <p:cNvCxnSpPr/>
          <p:nvPr/>
        </p:nvCxnSpPr>
        <p:spPr>
          <a:xfrm>
            <a:off x="3974758" y="2161747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EEF43-8E3A-6D23-988E-32A286DBC77A}"/>
              </a:ext>
            </a:extLst>
          </p:cNvPr>
          <p:cNvCxnSpPr/>
          <p:nvPr/>
        </p:nvCxnSpPr>
        <p:spPr>
          <a:xfrm>
            <a:off x="3939838" y="4574925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B7AF6C-911A-2F0F-D69C-39675841E090}"/>
              </a:ext>
            </a:extLst>
          </p:cNvPr>
          <p:cNvSpPr/>
          <p:nvPr/>
        </p:nvSpPr>
        <p:spPr>
          <a:xfrm>
            <a:off x="3974758" y="4659691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BD341-EACC-BCED-BA50-96061CCADB7E}"/>
              </a:ext>
            </a:extLst>
          </p:cNvPr>
          <p:cNvSpPr txBox="1"/>
          <p:nvPr/>
        </p:nvSpPr>
        <p:spPr>
          <a:xfrm>
            <a:off x="4469925" y="4580034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great. I mean items released to GA in the last month.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389582-1897-E86A-B917-C036F7BA8B6E}"/>
              </a:ext>
            </a:extLst>
          </p:cNvPr>
          <p:cNvSpPr/>
          <p:nvPr/>
        </p:nvSpPr>
        <p:spPr>
          <a:xfrm>
            <a:off x="7135402" y="5769414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9B6D4C-656C-D47B-3FB1-A9817ED845EE}"/>
              </a:ext>
            </a:extLst>
          </p:cNvPr>
          <p:cNvSpPr/>
          <p:nvPr/>
        </p:nvSpPr>
        <p:spPr>
          <a:xfrm>
            <a:off x="6553203" y="5769414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E7BD4-1DA1-082B-43CB-28E98B0E57E2}"/>
              </a:ext>
            </a:extLst>
          </p:cNvPr>
          <p:cNvSpPr txBox="1"/>
          <p:nvPr/>
        </p:nvSpPr>
        <p:spPr>
          <a:xfrm>
            <a:off x="3828089" y="5403329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@aha: what have we released to GA since September 2023?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ED696C-EF6C-3C4A-0727-EB4A87FBF5DA}"/>
              </a:ext>
            </a:extLst>
          </p:cNvPr>
          <p:cNvCxnSpPr/>
          <p:nvPr/>
        </p:nvCxnSpPr>
        <p:spPr>
          <a:xfrm>
            <a:off x="3939838" y="5323673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3D7E9C7A-D1D0-752F-D3E7-855BE2A64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16" y="4593287"/>
            <a:ext cx="646331" cy="646331"/>
          </a:xfrm>
          <a:prstGeom prst="rect">
            <a:avLst/>
          </a:prstGeom>
        </p:spPr>
      </p:pic>
      <p:pic>
        <p:nvPicPr>
          <p:cNvPr id="16" name="Picture 15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E4140127-4CE0-8651-EEEA-84A0002E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715" y="1463775"/>
            <a:ext cx="646331" cy="646331"/>
          </a:xfrm>
          <a:prstGeom prst="rect">
            <a:avLst/>
          </a:prstGeom>
        </p:spPr>
      </p:pic>
      <p:pic>
        <p:nvPicPr>
          <p:cNvPr id="17" name="Picture 16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BDE7D37B-1378-65C5-721C-98F658E26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82" y="5684792"/>
            <a:ext cx="646332" cy="646332"/>
          </a:xfrm>
          <a:prstGeom prst="rect">
            <a:avLst/>
          </a:prstGeom>
        </p:spPr>
      </p:pic>
      <p:pic>
        <p:nvPicPr>
          <p:cNvPr id="18" name="Picture 17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BE9AE43D-550D-2D4A-D393-AB0819BE4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159" y="3900597"/>
            <a:ext cx="646332" cy="646332"/>
          </a:xfrm>
          <a:prstGeom prst="rect">
            <a:avLst/>
          </a:prstGeom>
        </p:spPr>
      </p:pic>
      <p:pic>
        <p:nvPicPr>
          <p:cNvPr id="20" name="Picture 19" descr="A logo of a pyramid&#10;&#10;Description automatically generated">
            <a:extLst>
              <a:ext uri="{FF2B5EF4-FFF2-40B4-BE49-F238E27FC236}">
                <a16:creationId xmlns:a16="http://schemas.microsoft.com/office/drawing/2014/main" id="{B7011ED8-CBEB-938B-5FCB-DF7C3C23E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458" y="5684792"/>
            <a:ext cx="648024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53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stars in space&#10;&#10;Description automatically generated">
            <a:extLst>
              <a:ext uri="{FF2B5EF4-FFF2-40B4-BE49-F238E27FC236}">
                <a16:creationId xmlns:a16="http://schemas.microsoft.com/office/drawing/2014/main" id="{24B9AC2A-8F0A-287C-7AF6-1C53E8E39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938583"/>
            <a:ext cx="12192000" cy="121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C5F06-889A-5C10-D006-E15647CE80BE}"/>
              </a:ext>
            </a:extLst>
          </p:cNvPr>
          <p:cNvSpPr/>
          <p:nvPr/>
        </p:nvSpPr>
        <p:spPr>
          <a:xfrm>
            <a:off x="3779288" y="625850"/>
            <a:ext cx="4040660" cy="5931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D6ED0-9687-68BD-4D72-2B63C3C0685A}"/>
              </a:ext>
            </a:extLst>
          </p:cNvPr>
          <p:cNvSpPr txBox="1"/>
          <p:nvPr/>
        </p:nvSpPr>
        <p:spPr>
          <a:xfrm>
            <a:off x="3881363" y="-201774"/>
            <a:ext cx="3804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3. Ask writer to generate marketing copy</a:t>
            </a:r>
          </a:p>
          <a:p>
            <a:r>
              <a:rPr lang="en-US" dirty="0"/>
              <a:t>4. Ask CMP to publish using the AI workflow</a:t>
            </a:r>
          </a:p>
          <a:p>
            <a:r>
              <a:rPr lang="en-US" dirty="0"/>
              <a:t>Sound good?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D77C6F-E06A-F884-639F-3EA4229C1F02}"/>
              </a:ext>
            </a:extLst>
          </p:cNvPr>
          <p:cNvSpPr/>
          <p:nvPr/>
        </p:nvSpPr>
        <p:spPr>
          <a:xfrm>
            <a:off x="7086600" y="1550070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EEF43-8E3A-6D23-988E-32A286DBC77A}"/>
              </a:ext>
            </a:extLst>
          </p:cNvPr>
          <p:cNvCxnSpPr/>
          <p:nvPr/>
        </p:nvCxnSpPr>
        <p:spPr>
          <a:xfrm>
            <a:off x="3925956" y="2119802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9B7AF6C-911A-2F0F-D69C-39675841E090}"/>
              </a:ext>
            </a:extLst>
          </p:cNvPr>
          <p:cNvSpPr/>
          <p:nvPr/>
        </p:nvSpPr>
        <p:spPr>
          <a:xfrm>
            <a:off x="3960876" y="2204568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BD341-EACC-BCED-BA50-96061CCADB7E}"/>
              </a:ext>
            </a:extLst>
          </p:cNvPr>
          <p:cNvSpPr txBox="1"/>
          <p:nvPr/>
        </p:nvSpPr>
        <p:spPr>
          <a:xfrm>
            <a:off x="4456043" y="2124911"/>
            <a:ext cx="327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great. I mean items released to GA in the last month.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389582-1897-E86A-B917-C036F7BA8B6E}"/>
              </a:ext>
            </a:extLst>
          </p:cNvPr>
          <p:cNvSpPr/>
          <p:nvPr/>
        </p:nvSpPr>
        <p:spPr>
          <a:xfrm>
            <a:off x="7121520" y="3314291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9B6D4C-656C-D47B-3FB1-A9817ED845EE}"/>
              </a:ext>
            </a:extLst>
          </p:cNvPr>
          <p:cNvSpPr/>
          <p:nvPr/>
        </p:nvSpPr>
        <p:spPr>
          <a:xfrm>
            <a:off x="6539321" y="3314291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E7BD4-1DA1-082B-43CB-28E98B0E57E2}"/>
              </a:ext>
            </a:extLst>
          </p:cNvPr>
          <p:cNvSpPr txBox="1"/>
          <p:nvPr/>
        </p:nvSpPr>
        <p:spPr>
          <a:xfrm>
            <a:off x="3814207" y="2948206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@aha: what have we released to GA since September 2023?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ED696C-EF6C-3C4A-0727-EB4A87FBF5DA}"/>
              </a:ext>
            </a:extLst>
          </p:cNvPr>
          <p:cNvCxnSpPr/>
          <p:nvPr/>
        </p:nvCxnSpPr>
        <p:spPr>
          <a:xfrm>
            <a:off x="3925956" y="2868550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F818313-3AB9-A6E5-7BF2-7DF00ED15388}"/>
              </a:ext>
            </a:extLst>
          </p:cNvPr>
          <p:cNvSpPr/>
          <p:nvPr/>
        </p:nvSpPr>
        <p:spPr>
          <a:xfrm>
            <a:off x="7121520" y="4146552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668738-5607-22FA-DCC1-FD55CFDD689C}"/>
              </a:ext>
            </a:extLst>
          </p:cNvPr>
          <p:cNvCxnSpPr/>
          <p:nvPr/>
        </p:nvCxnSpPr>
        <p:spPr>
          <a:xfrm>
            <a:off x="3881363" y="3871536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89CC8D-2700-9CAA-09BC-E5C4A99C331F}"/>
              </a:ext>
            </a:extLst>
          </p:cNvPr>
          <p:cNvSpPr txBox="1"/>
          <p:nvPr/>
        </p:nvSpPr>
        <p:spPr>
          <a:xfrm>
            <a:off x="3846172" y="3992954"/>
            <a:ext cx="3038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September 2023, we have released:</a:t>
            </a:r>
            <a:br>
              <a:rPr lang="en-US" dirty="0"/>
            </a:br>
            <a:r>
              <a:rPr lang="en-US" dirty="0"/>
              <a:t>* Experiment collaboration: the industry-leading…</a:t>
            </a:r>
          </a:p>
          <a:p>
            <a:r>
              <a:rPr lang="en-US" dirty="0"/>
              <a:t>….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08BDE-BA1A-6B6E-C06F-5E81AAD839BF}"/>
              </a:ext>
            </a:extLst>
          </p:cNvPr>
          <p:cNvCxnSpPr/>
          <p:nvPr/>
        </p:nvCxnSpPr>
        <p:spPr>
          <a:xfrm>
            <a:off x="3925956" y="5470282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15BF894-E156-87C0-F805-6AC7E6711401}"/>
              </a:ext>
            </a:extLst>
          </p:cNvPr>
          <p:cNvSpPr/>
          <p:nvPr/>
        </p:nvSpPr>
        <p:spPr>
          <a:xfrm>
            <a:off x="7121520" y="5545278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30B42B-D1F2-B087-7DA7-47853F4CCAF7}"/>
              </a:ext>
            </a:extLst>
          </p:cNvPr>
          <p:cNvSpPr/>
          <p:nvPr/>
        </p:nvSpPr>
        <p:spPr>
          <a:xfrm>
            <a:off x="6539321" y="5545278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85597-6D26-058A-A750-7B8AB56E3E99}"/>
              </a:ext>
            </a:extLst>
          </p:cNvPr>
          <p:cNvSpPr txBox="1"/>
          <p:nvPr/>
        </p:nvSpPr>
        <p:spPr>
          <a:xfrm>
            <a:off x="3807400" y="5545277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@writer: create a blog post detailing our latest releases</a:t>
            </a:r>
          </a:p>
        </p:txBody>
      </p:sp>
      <p:pic>
        <p:nvPicPr>
          <p:cNvPr id="25" name="Picture 24" descr="A cartoon of a person with glasses&#10;&#10;Description automatically generated">
            <a:extLst>
              <a:ext uri="{FF2B5EF4-FFF2-40B4-BE49-F238E27FC236}">
                <a16:creationId xmlns:a16="http://schemas.microsoft.com/office/drawing/2014/main" id="{6F794E71-7330-AF23-DC4D-549AF412F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363" y="2157758"/>
            <a:ext cx="646331" cy="646331"/>
          </a:xfrm>
          <a:prstGeom prst="rect">
            <a:avLst/>
          </a:prstGeom>
        </p:spPr>
      </p:pic>
      <p:pic>
        <p:nvPicPr>
          <p:cNvPr id="27" name="Picture 26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D6AC5AD3-FDD6-9E55-ADE1-F8DB261CA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5497875"/>
            <a:ext cx="646332" cy="646332"/>
          </a:xfrm>
          <a:prstGeom prst="rect">
            <a:avLst/>
          </a:prstGeom>
        </p:spPr>
      </p:pic>
      <p:pic>
        <p:nvPicPr>
          <p:cNvPr id="28" name="Picture 27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56CF97AA-EA6A-BD6E-E6B7-2A7E8B73A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140" y="3213794"/>
            <a:ext cx="646332" cy="646332"/>
          </a:xfrm>
          <a:prstGeom prst="rect">
            <a:avLst/>
          </a:prstGeom>
        </p:spPr>
      </p:pic>
      <p:pic>
        <p:nvPicPr>
          <p:cNvPr id="29" name="Picture 28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00B48F5C-3BF6-42A5-7F7C-F0F060545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832" y="1456623"/>
            <a:ext cx="646332" cy="646332"/>
          </a:xfrm>
          <a:prstGeom prst="rect">
            <a:avLst/>
          </a:prstGeom>
        </p:spPr>
      </p:pic>
      <p:pic>
        <p:nvPicPr>
          <p:cNvPr id="30" name="Picture 29" descr="A logo of a pyramid&#10;&#10;Description automatically generated">
            <a:extLst>
              <a:ext uri="{FF2B5EF4-FFF2-40B4-BE49-F238E27FC236}">
                <a16:creationId xmlns:a16="http://schemas.microsoft.com/office/drawing/2014/main" id="{4488866A-B542-A042-9814-D5A6C603B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685" y="3188344"/>
            <a:ext cx="648024" cy="646332"/>
          </a:xfrm>
          <a:prstGeom prst="rect">
            <a:avLst/>
          </a:prstGeom>
        </p:spPr>
      </p:pic>
      <p:pic>
        <p:nvPicPr>
          <p:cNvPr id="31" name="Picture 30" descr="A logo of a pyramid&#10;&#10;Description automatically generated">
            <a:extLst>
              <a:ext uri="{FF2B5EF4-FFF2-40B4-BE49-F238E27FC236}">
                <a16:creationId xmlns:a16="http://schemas.microsoft.com/office/drawing/2014/main" id="{3782A670-B2F2-D94D-19B0-5834C3EE3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986" y="4102533"/>
            <a:ext cx="648024" cy="646332"/>
          </a:xfrm>
          <a:prstGeom prst="rect">
            <a:avLst/>
          </a:prstGeom>
        </p:spPr>
      </p:pic>
      <p:pic>
        <p:nvPicPr>
          <p:cNvPr id="33" name="Picture 32" descr="A computer and a plant on a desk&#10;&#10;Description automatically generated">
            <a:extLst>
              <a:ext uri="{FF2B5EF4-FFF2-40B4-BE49-F238E27FC236}">
                <a16:creationId xmlns:a16="http://schemas.microsoft.com/office/drawing/2014/main" id="{9800E2BB-500C-E899-EDD4-499173545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6945" y="5524893"/>
            <a:ext cx="612195" cy="6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6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group of stars in space&#10;&#10;Description automatically generated">
            <a:extLst>
              <a:ext uri="{FF2B5EF4-FFF2-40B4-BE49-F238E27FC236}">
                <a16:creationId xmlns:a16="http://schemas.microsoft.com/office/drawing/2014/main" id="{5FD6FA7E-580A-7EAA-0158-C07BE1488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54888"/>
            <a:ext cx="12192000" cy="121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C5F06-889A-5C10-D006-E15647CE80BE}"/>
              </a:ext>
            </a:extLst>
          </p:cNvPr>
          <p:cNvSpPr/>
          <p:nvPr/>
        </p:nvSpPr>
        <p:spPr>
          <a:xfrm>
            <a:off x="3779288" y="625850"/>
            <a:ext cx="4040660" cy="5931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389582-1897-E86A-B917-C036F7BA8B6E}"/>
              </a:ext>
            </a:extLst>
          </p:cNvPr>
          <p:cNvSpPr/>
          <p:nvPr/>
        </p:nvSpPr>
        <p:spPr>
          <a:xfrm>
            <a:off x="7156711" y="1273009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9B6D4C-656C-D47B-3FB1-A9817ED845EE}"/>
              </a:ext>
            </a:extLst>
          </p:cNvPr>
          <p:cNvSpPr/>
          <p:nvPr/>
        </p:nvSpPr>
        <p:spPr>
          <a:xfrm>
            <a:off x="6574512" y="1273009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E7BD4-1DA1-082B-43CB-28E98B0E57E2}"/>
              </a:ext>
            </a:extLst>
          </p:cNvPr>
          <p:cNvSpPr txBox="1"/>
          <p:nvPr/>
        </p:nvSpPr>
        <p:spPr>
          <a:xfrm>
            <a:off x="3849398" y="906924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@aha: what have we released to GA since September 2023?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ED696C-EF6C-3C4A-0727-EB4A87FBF5DA}"/>
              </a:ext>
            </a:extLst>
          </p:cNvPr>
          <p:cNvCxnSpPr/>
          <p:nvPr/>
        </p:nvCxnSpPr>
        <p:spPr>
          <a:xfrm>
            <a:off x="3961147" y="827268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F818313-3AB9-A6E5-7BF2-7DF00ED15388}"/>
              </a:ext>
            </a:extLst>
          </p:cNvPr>
          <p:cNvSpPr/>
          <p:nvPr/>
        </p:nvSpPr>
        <p:spPr>
          <a:xfrm>
            <a:off x="7156711" y="2105270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668738-5607-22FA-DCC1-FD55CFDD689C}"/>
              </a:ext>
            </a:extLst>
          </p:cNvPr>
          <p:cNvCxnSpPr/>
          <p:nvPr/>
        </p:nvCxnSpPr>
        <p:spPr>
          <a:xfrm>
            <a:off x="3916554" y="1830254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89CC8D-2700-9CAA-09BC-E5C4A99C331F}"/>
              </a:ext>
            </a:extLst>
          </p:cNvPr>
          <p:cNvSpPr txBox="1"/>
          <p:nvPr/>
        </p:nvSpPr>
        <p:spPr>
          <a:xfrm>
            <a:off x="3881363" y="1951672"/>
            <a:ext cx="3038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September 2023, we have released:</a:t>
            </a:r>
            <a:br>
              <a:rPr lang="en-US" dirty="0"/>
            </a:br>
            <a:r>
              <a:rPr lang="en-US" dirty="0"/>
              <a:t>* Experiment collaboration: the industry-leading…</a:t>
            </a:r>
          </a:p>
          <a:p>
            <a:r>
              <a:rPr lang="en-US" dirty="0"/>
              <a:t>….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08BDE-BA1A-6B6E-C06F-5E81AAD839BF}"/>
              </a:ext>
            </a:extLst>
          </p:cNvPr>
          <p:cNvCxnSpPr/>
          <p:nvPr/>
        </p:nvCxnSpPr>
        <p:spPr>
          <a:xfrm>
            <a:off x="3961147" y="3429000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15BF894-E156-87C0-F805-6AC7E6711401}"/>
              </a:ext>
            </a:extLst>
          </p:cNvPr>
          <p:cNvSpPr/>
          <p:nvPr/>
        </p:nvSpPr>
        <p:spPr>
          <a:xfrm>
            <a:off x="7156711" y="3503996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30B42B-D1F2-B087-7DA7-47853F4CCAF7}"/>
              </a:ext>
            </a:extLst>
          </p:cNvPr>
          <p:cNvSpPr/>
          <p:nvPr/>
        </p:nvSpPr>
        <p:spPr>
          <a:xfrm>
            <a:off x="6574512" y="3503996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85597-6D26-058A-A750-7B8AB56E3E99}"/>
              </a:ext>
            </a:extLst>
          </p:cNvPr>
          <p:cNvSpPr txBox="1"/>
          <p:nvPr/>
        </p:nvSpPr>
        <p:spPr>
          <a:xfrm>
            <a:off x="3842591" y="3503995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@writer: create a blog post detailing our latest releases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313861-1729-EE4F-A52F-B473C93A4752}"/>
              </a:ext>
            </a:extLst>
          </p:cNvPr>
          <p:cNvCxnSpPr/>
          <p:nvPr/>
        </p:nvCxnSpPr>
        <p:spPr>
          <a:xfrm>
            <a:off x="3961147" y="4468928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A0D662E-E085-00EA-B96D-EBD22E34D5F1}"/>
              </a:ext>
            </a:extLst>
          </p:cNvPr>
          <p:cNvSpPr/>
          <p:nvPr/>
        </p:nvSpPr>
        <p:spPr>
          <a:xfrm>
            <a:off x="7156711" y="4540728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EABA0F-DA19-E31D-7F50-87B40F72852F}"/>
              </a:ext>
            </a:extLst>
          </p:cNvPr>
          <p:cNvSpPr txBox="1"/>
          <p:nvPr/>
        </p:nvSpPr>
        <p:spPr>
          <a:xfrm>
            <a:off x="3916282" y="4547906"/>
            <a:ext cx="3038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Title: September releases</a:t>
            </a:r>
          </a:p>
          <a:p>
            <a:r>
              <a:rPr lang="en-US" dirty="0"/>
              <a:t>It’s been another banner month for Optimizely, with 4…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89095A-33DC-3C3B-A2BC-862E52EAE900}"/>
              </a:ext>
            </a:extLst>
          </p:cNvPr>
          <p:cNvCxnSpPr/>
          <p:nvPr/>
        </p:nvCxnSpPr>
        <p:spPr>
          <a:xfrm>
            <a:off x="3916282" y="5479341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440900-89E3-9E24-1E3E-6DC164477A56}"/>
              </a:ext>
            </a:extLst>
          </p:cNvPr>
          <p:cNvSpPr txBox="1"/>
          <p:nvPr/>
        </p:nvSpPr>
        <p:spPr>
          <a:xfrm>
            <a:off x="3842591" y="5506789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cmp</a:t>
            </a:r>
            <a:r>
              <a:rPr lang="en-US" dirty="0"/>
              <a:t>: route the post through your standard AI content approval process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01E95F9-193E-1398-7520-2D4B4C365AB5}"/>
              </a:ext>
            </a:extLst>
          </p:cNvPr>
          <p:cNvSpPr/>
          <p:nvPr/>
        </p:nvSpPr>
        <p:spPr>
          <a:xfrm>
            <a:off x="7161813" y="5550213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7D363A-938E-1120-9855-4756DD653F6F}"/>
              </a:ext>
            </a:extLst>
          </p:cNvPr>
          <p:cNvSpPr/>
          <p:nvPr/>
        </p:nvSpPr>
        <p:spPr>
          <a:xfrm>
            <a:off x="6579614" y="5550213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pic>
        <p:nvPicPr>
          <p:cNvPr id="30" name="Picture 29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01102DE4-F09E-0F99-0EE6-A1EF91E8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543" y="5470556"/>
            <a:ext cx="646332" cy="646332"/>
          </a:xfrm>
          <a:prstGeom prst="rect">
            <a:avLst/>
          </a:prstGeom>
        </p:spPr>
      </p:pic>
      <p:pic>
        <p:nvPicPr>
          <p:cNvPr id="31" name="Picture 30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45CB9293-C3A1-B65B-468C-1A0380273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624" y="3459602"/>
            <a:ext cx="646332" cy="646332"/>
          </a:xfrm>
          <a:prstGeom prst="rect">
            <a:avLst/>
          </a:prstGeom>
        </p:spPr>
      </p:pic>
      <p:pic>
        <p:nvPicPr>
          <p:cNvPr id="32" name="Picture 31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11F8BF7E-4282-FEDD-F118-394E71762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928" y="1161579"/>
            <a:ext cx="646332" cy="646332"/>
          </a:xfrm>
          <a:prstGeom prst="rect">
            <a:avLst/>
          </a:prstGeom>
        </p:spPr>
      </p:pic>
      <p:pic>
        <p:nvPicPr>
          <p:cNvPr id="33" name="Picture 32" descr="A logo of a pyramid&#10;&#10;Description automatically generated">
            <a:extLst>
              <a:ext uri="{FF2B5EF4-FFF2-40B4-BE49-F238E27FC236}">
                <a16:creationId xmlns:a16="http://schemas.microsoft.com/office/drawing/2014/main" id="{6C575B44-BFA0-99CB-C4F0-ECC576BE1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0624" y="1161755"/>
            <a:ext cx="648024" cy="646332"/>
          </a:xfrm>
          <a:prstGeom prst="rect">
            <a:avLst/>
          </a:prstGeom>
        </p:spPr>
      </p:pic>
      <p:pic>
        <p:nvPicPr>
          <p:cNvPr id="34" name="Picture 33" descr="A logo of a pyramid&#10;&#10;Description automatically generated">
            <a:extLst>
              <a:ext uri="{FF2B5EF4-FFF2-40B4-BE49-F238E27FC236}">
                <a16:creationId xmlns:a16="http://schemas.microsoft.com/office/drawing/2014/main" id="{226B090F-ED7E-73A2-30C9-9CD84F629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648" y="1966969"/>
            <a:ext cx="648024" cy="646332"/>
          </a:xfrm>
          <a:prstGeom prst="rect">
            <a:avLst/>
          </a:prstGeom>
        </p:spPr>
      </p:pic>
      <p:pic>
        <p:nvPicPr>
          <p:cNvPr id="35" name="Picture 34" descr="A computer and a plant on a desk&#10;&#10;Description automatically generated">
            <a:extLst>
              <a:ext uri="{FF2B5EF4-FFF2-40B4-BE49-F238E27FC236}">
                <a16:creationId xmlns:a16="http://schemas.microsoft.com/office/drawing/2014/main" id="{C74E5D9E-86EF-2A73-DDD3-2A91A6077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235" y="3472752"/>
            <a:ext cx="612195" cy="612195"/>
          </a:xfrm>
          <a:prstGeom prst="rect">
            <a:avLst/>
          </a:prstGeom>
        </p:spPr>
      </p:pic>
      <p:pic>
        <p:nvPicPr>
          <p:cNvPr id="36" name="Picture 35" descr="A computer and a plant on a desk&#10;&#10;Description automatically generated">
            <a:extLst>
              <a:ext uri="{FF2B5EF4-FFF2-40B4-BE49-F238E27FC236}">
                <a16:creationId xmlns:a16="http://schemas.microsoft.com/office/drawing/2014/main" id="{71FF6E7E-51AE-F947-82A8-F5EDDFAF7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214" y="4512435"/>
            <a:ext cx="612195" cy="612195"/>
          </a:xfrm>
          <a:prstGeom prst="rect">
            <a:avLst/>
          </a:prstGeom>
        </p:spPr>
      </p:pic>
      <p:pic>
        <p:nvPicPr>
          <p:cNvPr id="38" name="Picture 37" descr="A logo of a blue square with white and purple dots and a pen&#10;&#10;Description automatically generated">
            <a:extLst>
              <a:ext uri="{FF2B5EF4-FFF2-40B4-BE49-F238E27FC236}">
                <a16:creationId xmlns:a16="http://schemas.microsoft.com/office/drawing/2014/main" id="{EBAF975C-D9DE-38C4-67A6-98DFCD648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624" y="5520492"/>
            <a:ext cx="6604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41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group of stars in space&#10;&#10;Description automatically generated">
            <a:extLst>
              <a:ext uri="{FF2B5EF4-FFF2-40B4-BE49-F238E27FC236}">
                <a16:creationId xmlns:a16="http://schemas.microsoft.com/office/drawing/2014/main" id="{727DEF79-8F1B-0A49-E990-E5BEF9848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5327075"/>
            <a:ext cx="12192000" cy="121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C5F06-889A-5C10-D006-E15647CE80BE}"/>
              </a:ext>
            </a:extLst>
          </p:cNvPr>
          <p:cNvSpPr/>
          <p:nvPr/>
        </p:nvSpPr>
        <p:spPr>
          <a:xfrm>
            <a:off x="3806777" y="672201"/>
            <a:ext cx="4040660" cy="5931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389582-1897-E86A-B917-C036F7BA8B6E}"/>
              </a:ext>
            </a:extLst>
          </p:cNvPr>
          <p:cNvSpPr/>
          <p:nvPr/>
        </p:nvSpPr>
        <p:spPr>
          <a:xfrm>
            <a:off x="7195483" y="768925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9B6D4C-656C-D47B-3FB1-A9817ED845EE}"/>
              </a:ext>
            </a:extLst>
          </p:cNvPr>
          <p:cNvSpPr/>
          <p:nvPr/>
        </p:nvSpPr>
        <p:spPr>
          <a:xfrm>
            <a:off x="6613284" y="768925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E7BD4-1DA1-082B-43CB-28E98B0E57E2}"/>
              </a:ext>
            </a:extLst>
          </p:cNvPr>
          <p:cNvSpPr txBox="1"/>
          <p:nvPr/>
        </p:nvSpPr>
        <p:spPr>
          <a:xfrm>
            <a:off x="3888170" y="402840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released to GA since September 2023?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818313-3AB9-A6E5-7BF2-7DF00ED15388}"/>
              </a:ext>
            </a:extLst>
          </p:cNvPr>
          <p:cNvSpPr/>
          <p:nvPr/>
        </p:nvSpPr>
        <p:spPr>
          <a:xfrm>
            <a:off x="7195483" y="1601186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668738-5607-22FA-DCC1-FD55CFDD689C}"/>
              </a:ext>
            </a:extLst>
          </p:cNvPr>
          <p:cNvCxnSpPr/>
          <p:nvPr/>
        </p:nvCxnSpPr>
        <p:spPr>
          <a:xfrm>
            <a:off x="3888170" y="1325792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089CC8D-2700-9CAA-09BC-E5C4A99C331F}"/>
              </a:ext>
            </a:extLst>
          </p:cNvPr>
          <p:cNvSpPr txBox="1"/>
          <p:nvPr/>
        </p:nvSpPr>
        <p:spPr>
          <a:xfrm>
            <a:off x="3920135" y="1447588"/>
            <a:ext cx="3038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September 2023, we have released:</a:t>
            </a:r>
            <a:br>
              <a:rPr lang="en-US" dirty="0"/>
            </a:br>
            <a:r>
              <a:rPr lang="en-US" dirty="0"/>
              <a:t>* Experiment collaboration: the industry-leading…</a:t>
            </a:r>
          </a:p>
          <a:p>
            <a:r>
              <a:rPr lang="en-US" dirty="0"/>
              <a:t>….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708BDE-BA1A-6B6E-C06F-5E81AAD839BF}"/>
              </a:ext>
            </a:extLst>
          </p:cNvPr>
          <p:cNvCxnSpPr/>
          <p:nvPr/>
        </p:nvCxnSpPr>
        <p:spPr>
          <a:xfrm>
            <a:off x="3999919" y="2924916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15BF894-E156-87C0-F805-6AC7E6711401}"/>
              </a:ext>
            </a:extLst>
          </p:cNvPr>
          <p:cNvSpPr/>
          <p:nvPr/>
        </p:nvSpPr>
        <p:spPr>
          <a:xfrm>
            <a:off x="7195483" y="2999912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30B42B-D1F2-B087-7DA7-47853F4CCAF7}"/>
              </a:ext>
            </a:extLst>
          </p:cNvPr>
          <p:cNvSpPr/>
          <p:nvPr/>
        </p:nvSpPr>
        <p:spPr>
          <a:xfrm>
            <a:off x="6613284" y="2999912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85597-6D26-058A-A750-7B8AB56E3E99}"/>
              </a:ext>
            </a:extLst>
          </p:cNvPr>
          <p:cNvSpPr txBox="1"/>
          <p:nvPr/>
        </p:nvSpPr>
        <p:spPr>
          <a:xfrm>
            <a:off x="3881363" y="2999911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@writer: create a blog post detailing our latest releases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313861-1729-EE4F-A52F-B473C93A4752}"/>
              </a:ext>
            </a:extLst>
          </p:cNvPr>
          <p:cNvCxnSpPr/>
          <p:nvPr/>
        </p:nvCxnSpPr>
        <p:spPr>
          <a:xfrm>
            <a:off x="3999919" y="3964844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A0D662E-E085-00EA-B96D-EBD22E34D5F1}"/>
              </a:ext>
            </a:extLst>
          </p:cNvPr>
          <p:cNvSpPr/>
          <p:nvPr/>
        </p:nvSpPr>
        <p:spPr>
          <a:xfrm>
            <a:off x="7195483" y="4036644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EABA0F-DA19-E31D-7F50-87B40F72852F}"/>
              </a:ext>
            </a:extLst>
          </p:cNvPr>
          <p:cNvSpPr txBox="1"/>
          <p:nvPr/>
        </p:nvSpPr>
        <p:spPr>
          <a:xfrm>
            <a:off x="3955054" y="4043822"/>
            <a:ext cx="3038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Title: September releases</a:t>
            </a:r>
          </a:p>
          <a:p>
            <a:r>
              <a:rPr lang="en-US" dirty="0"/>
              <a:t>It’s been another banner month for Optimizely, with 4…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689095A-33DC-3C3B-A2BC-862E52EAE900}"/>
              </a:ext>
            </a:extLst>
          </p:cNvPr>
          <p:cNvCxnSpPr/>
          <p:nvPr/>
        </p:nvCxnSpPr>
        <p:spPr>
          <a:xfrm>
            <a:off x="3955054" y="4975257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3440900-89E3-9E24-1E3E-6DC164477A56}"/>
              </a:ext>
            </a:extLst>
          </p:cNvPr>
          <p:cNvSpPr txBox="1"/>
          <p:nvPr/>
        </p:nvSpPr>
        <p:spPr>
          <a:xfrm>
            <a:off x="3881363" y="5002705"/>
            <a:ext cx="2725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cmp</a:t>
            </a:r>
            <a:r>
              <a:rPr lang="en-US" dirty="0"/>
              <a:t>: route the post through your standard AI content approval process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01E95F9-193E-1398-7520-2D4B4C365AB5}"/>
              </a:ext>
            </a:extLst>
          </p:cNvPr>
          <p:cNvSpPr/>
          <p:nvPr/>
        </p:nvSpPr>
        <p:spPr>
          <a:xfrm>
            <a:off x="7200585" y="5046129"/>
            <a:ext cx="496956" cy="4870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7D363A-938E-1120-9855-4756DD653F6F}"/>
              </a:ext>
            </a:extLst>
          </p:cNvPr>
          <p:cNvSpPr/>
          <p:nvPr/>
        </p:nvSpPr>
        <p:spPr>
          <a:xfrm>
            <a:off x="6618386" y="5046129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CE1940-E0B1-C076-8D00-97CD89DF70C1}"/>
              </a:ext>
            </a:extLst>
          </p:cNvPr>
          <p:cNvCxnSpPr/>
          <p:nvPr/>
        </p:nvCxnSpPr>
        <p:spPr>
          <a:xfrm>
            <a:off x="3955054" y="5930397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6886B21-784A-AE57-EA3B-59ED59232987}"/>
              </a:ext>
            </a:extLst>
          </p:cNvPr>
          <p:cNvSpPr/>
          <p:nvPr/>
        </p:nvSpPr>
        <p:spPr>
          <a:xfrm>
            <a:off x="7199510" y="6055614"/>
            <a:ext cx="496956" cy="487018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7B19F6-12E6-1A08-247F-7FBF934321D8}"/>
              </a:ext>
            </a:extLst>
          </p:cNvPr>
          <p:cNvSpPr txBox="1"/>
          <p:nvPr/>
        </p:nvSpPr>
        <p:spPr>
          <a:xfrm>
            <a:off x="3920134" y="5940365"/>
            <a:ext cx="318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Done. I’ll ping this channel when we’re ready to publish</a:t>
            </a:r>
          </a:p>
        </p:txBody>
      </p:sp>
      <p:pic>
        <p:nvPicPr>
          <p:cNvPr id="33" name="Picture 32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2A1B8635-9091-50C5-69B6-73DA5F599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251" y="4983363"/>
            <a:ext cx="646332" cy="646332"/>
          </a:xfrm>
          <a:prstGeom prst="rect">
            <a:avLst/>
          </a:prstGeom>
        </p:spPr>
      </p:pic>
      <p:pic>
        <p:nvPicPr>
          <p:cNvPr id="34" name="Picture 33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96018F37-A2E1-810E-E99F-611442FCC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064" y="2939621"/>
            <a:ext cx="646332" cy="646332"/>
          </a:xfrm>
          <a:prstGeom prst="rect">
            <a:avLst/>
          </a:prstGeom>
        </p:spPr>
      </p:pic>
      <p:pic>
        <p:nvPicPr>
          <p:cNvPr id="35" name="Picture 34" descr="A computer with a screen on it&#10;&#10;Description automatically generated">
            <a:extLst>
              <a:ext uri="{FF2B5EF4-FFF2-40B4-BE49-F238E27FC236}">
                <a16:creationId xmlns:a16="http://schemas.microsoft.com/office/drawing/2014/main" id="{0151C30E-A7DB-EB39-BE7C-4B1FA206B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206" y="689105"/>
            <a:ext cx="646332" cy="646332"/>
          </a:xfrm>
          <a:prstGeom prst="rect">
            <a:avLst/>
          </a:prstGeom>
        </p:spPr>
      </p:pic>
      <p:pic>
        <p:nvPicPr>
          <p:cNvPr id="36" name="Picture 35" descr="A computer and a plant on a desk&#10;&#10;Description automatically generated">
            <a:extLst>
              <a:ext uri="{FF2B5EF4-FFF2-40B4-BE49-F238E27FC236}">
                <a16:creationId xmlns:a16="http://schemas.microsoft.com/office/drawing/2014/main" id="{C893F640-C1A7-01E6-A075-3AA0B44B9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57" y="2954057"/>
            <a:ext cx="612195" cy="612195"/>
          </a:xfrm>
          <a:prstGeom prst="rect">
            <a:avLst/>
          </a:prstGeom>
        </p:spPr>
      </p:pic>
      <p:pic>
        <p:nvPicPr>
          <p:cNvPr id="37" name="Picture 36" descr="A computer and a plant on a desk&#10;&#10;Description automatically generated">
            <a:extLst>
              <a:ext uri="{FF2B5EF4-FFF2-40B4-BE49-F238E27FC236}">
                <a16:creationId xmlns:a16="http://schemas.microsoft.com/office/drawing/2014/main" id="{66A03381-FAE8-7395-7032-5AA02097C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234" y="3992171"/>
            <a:ext cx="612195" cy="612195"/>
          </a:xfrm>
          <a:prstGeom prst="rect">
            <a:avLst/>
          </a:prstGeom>
        </p:spPr>
      </p:pic>
      <p:pic>
        <p:nvPicPr>
          <p:cNvPr id="38" name="Picture 37" descr="A logo of a pyramid&#10;&#10;Description automatically generated">
            <a:extLst>
              <a:ext uri="{FF2B5EF4-FFF2-40B4-BE49-F238E27FC236}">
                <a16:creationId xmlns:a16="http://schemas.microsoft.com/office/drawing/2014/main" id="{3FDA6BFB-8722-9515-8461-54F8AF21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497" y="682019"/>
            <a:ext cx="648024" cy="646332"/>
          </a:xfrm>
          <a:prstGeom prst="rect">
            <a:avLst/>
          </a:prstGeom>
        </p:spPr>
      </p:pic>
      <p:pic>
        <p:nvPicPr>
          <p:cNvPr id="39" name="Picture 38" descr="A logo of a pyramid&#10;&#10;Description automatically generated">
            <a:extLst>
              <a:ext uri="{FF2B5EF4-FFF2-40B4-BE49-F238E27FC236}">
                <a16:creationId xmlns:a16="http://schemas.microsoft.com/office/drawing/2014/main" id="{668060B0-1649-830C-5C0A-1A80CD72E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740" y="1470117"/>
            <a:ext cx="648024" cy="646332"/>
          </a:xfrm>
          <a:prstGeom prst="rect">
            <a:avLst/>
          </a:prstGeom>
        </p:spPr>
      </p:pic>
      <p:pic>
        <p:nvPicPr>
          <p:cNvPr id="40" name="Picture 39" descr="A logo of a blue square with white and purple dots and a pen&#10;&#10;Description automatically generated">
            <a:extLst>
              <a:ext uri="{FF2B5EF4-FFF2-40B4-BE49-F238E27FC236}">
                <a16:creationId xmlns:a16="http://schemas.microsoft.com/office/drawing/2014/main" id="{78AB32C0-FAE9-97B8-3C16-F28E10140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854" y="5014429"/>
            <a:ext cx="660400" cy="584200"/>
          </a:xfrm>
          <a:prstGeom prst="rect">
            <a:avLst/>
          </a:prstGeom>
        </p:spPr>
      </p:pic>
      <p:pic>
        <p:nvPicPr>
          <p:cNvPr id="41" name="Picture 40" descr="A logo of a blue square with white and purple dots and a pen&#10;&#10;Description automatically generated">
            <a:extLst>
              <a:ext uri="{FF2B5EF4-FFF2-40B4-BE49-F238E27FC236}">
                <a16:creationId xmlns:a16="http://schemas.microsoft.com/office/drawing/2014/main" id="{C1F431ED-4B69-5F67-7881-1D518FBAB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556" y="6012463"/>
            <a:ext cx="6604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2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F550A4-7D95-06F0-0EC8-E0885E41A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There’s Room at this Table for Everyone</a:t>
            </a:r>
          </a:p>
        </p:txBody>
      </p:sp>
      <p:pic>
        <p:nvPicPr>
          <p:cNvPr id="4" name="big_table">
            <a:hlinkClick r:id="" action="ppaction://media"/>
            <a:extLst>
              <a:ext uri="{FF2B5EF4-FFF2-40B4-BE49-F238E27FC236}">
                <a16:creationId xmlns:a16="http://schemas.microsoft.com/office/drawing/2014/main" id="{20E91711-89DB-5DB1-6EBB-AFDEA7AB32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1486860"/>
            <a:ext cx="6780700" cy="38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2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940EA-56A5-8ABD-1CC6-1A52FC43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000"/>
              <a:t>Isn’t this Inefficient?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55774-0B74-6B29-7453-C0537F3B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3" b="2253"/>
          <a:stretch/>
        </p:blipFill>
        <p:spPr>
          <a:xfrm>
            <a:off x="630936" y="822507"/>
            <a:ext cx="5458968" cy="5212985"/>
          </a:xfrm>
          <a:prstGeom prst="rect">
            <a:avLst/>
          </a:prstGeom>
        </p:spPr>
      </p:pic>
      <p:sp>
        <p:nvSpPr>
          <p:cNvPr id="37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5A139A37-BCCF-DCF6-16A5-7092E6B2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r>
              <a:rPr lang="en-US" sz="2000" dirty="0"/>
              <a:t>Yes! Building a well-understood integration this way would be nuts.</a:t>
            </a:r>
          </a:p>
          <a:p>
            <a:r>
              <a:rPr lang="en-US" sz="2000" dirty="0"/>
              <a:t>Only some necessary things are well understood.</a:t>
            </a:r>
          </a:p>
          <a:p>
            <a:r>
              <a:rPr lang="en-US" sz="2000" dirty="0"/>
              <a:t>Wouldn’t determining if an integration mattered before we built it be fantastic?</a:t>
            </a:r>
          </a:p>
          <a:p>
            <a:pPr marL="0" indent="0">
              <a:buNone/>
            </a:pPr>
            <a:r>
              <a:rPr lang="en-US" sz="2000" dirty="0"/>
              <a:t>This would be a revolution in product discovery.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This seems </a:t>
            </a:r>
            <a:r>
              <a:rPr lang="en-US" sz="2000" u="sng" dirty="0"/>
              <a:t>important</a:t>
            </a:r>
            <a:r>
              <a:rPr lang="en-US" sz="2000" dirty="0"/>
              <a:t>.</a:t>
            </a:r>
            <a:endParaRPr lang="en-US" sz="200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1619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940EA-56A5-8ABD-1CC6-1A52FC43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An analogy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5A139A37-BCCF-DCF6-16A5-7092E6B2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/>
              <a:t>Prototyping classifiers has moved from taking a team of data scientists a quarter to taking a PM a lunch break.</a:t>
            </a:r>
          </a:p>
          <a:p>
            <a:r>
              <a:rPr lang="en-US" sz="2200"/>
              <a:t>Deploying the prototype to production-level traffic would be nuts.</a:t>
            </a:r>
          </a:p>
          <a:p>
            <a:r>
              <a:rPr lang="en-US" sz="2200"/>
              <a:t>But, for the first time, we can prove a data science tool is valuable at a low cost.</a:t>
            </a:r>
            <a:br>
              <a:rPr lang="en-US" sz="2200"/>
            </a:br>
            <a:endParaRPr lang="en-US" sz="2200"/>
          </a:p>
          <a:p>
            <a:pPr marL="0" indent="0">
              <a:buNone/>
            </a:pPr>
            <a:r>
              <a:rPr lang="en-US" sz="2200"/>
              <a:t>Likewise, this seems </a:t>
            </a:r>
            <a:r>
              <a:rPr lang="en-US" sz="2200" u="sng"/>
              <a:t>important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655774-0B74-6B29-7453-C0537F3B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3" b="2253"/>
          <a:stretch/>
        </p:blipFill>
        <p:spPr>
          <a:xfrm>
            <a:off x="6099048" y="822507"/>
            <a:ext cx="5458968" cy="5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1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CC49F-1E76-F3FC-76E8-F9248696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sz="4800" dirty="0"/>
              <a:t>It’s a bright future</a:t>
            </a:r>
          </a:p>
        </p:txBody>
      </p:sp>
      <p:pic>
        <p:nvPicPr>
          <p:cNvPr id="5" name="Content Placeholder 4" descr="A landscape with hills and trees&#10;&#10;Description automatically generated">
            <a:extLst>
              <a:ext uri="{FF2B5EF4-FFF2-40B4-BE49-F238E27FC236}">
                <a16:creationId xmlns:a16="http://schemas.microsoft.com/office/drawing/2014/main" id="{68BE4DD1-C98F-01C7-85F6-C4A15CFD2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18" b="22617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258EC4-9A0C-1539-8A44-643BBCA25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7534658" cy="1833126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/>
              <a:t>I intend to prototype the coordinator soon.</a:t>
            </a:r>
          </a:p>
          <a:p>
            <a:r>
              <a:rPr lang="en-US" sz="2200" dirty="0"/>
              <a:t>I’d love to have others build early agents to validate the coordinator reference implementation.</a:t>
            </a:r>
          </a:p>
          <a:p>
            <a:r>
              <a:rPr lang="en-US" sz="2200" dirty="0"/>
              <a:t>Email me at </a:t>
            </a:r>
            <a:r>
              <a:rPr lang="en-US" sz="2200" dirty="0">
                <a:hlinkClick r:id="rId3"/>
              </a:rPr>
              <a:t>brian.taylor@Optimizely.com</a:t>
            </a:r>
            <a:r>
              <a:rPr lang="en-US" sz="2200" dirty="0"/>
              <a:t> and I’ll keep you posted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77268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toon of a person reading a book&#10;&#10;Description automatically generated">
            <a:extLst>
              <a:ext uri="{FF2B5EF4-FFF2-40B4-BE49-F238E27FC236}">
                <a16:creationId xmlns:a16="http://schemas.microsoft.com/office/drawing/2014/main" id="{93001E91-D57F-8D24-1431-C3D34AA9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77" b="920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59E50-C84C-A2A1-DA9F-1580F788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And, seriously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9F3F2B-60A1-7E2E-0582-37C6529E5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None of that was promises or announcements.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is going to be fun!</a:t>
            </a:r>
          </a:p>
        </p:txBody>
      </p:sp>
    </p:spTree>
    <p:extLst>
      <p:ext uri="{BB962C8B-B14F-4D97-AF65-F5344CB8AC3E}">
        <p14:creationId xmlns:p14="http://schemas.microsoft.com/office/powerpoint/2010/main" val="406145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in a suit and tie surrounded by butterflies&#10;&#10;Description automatically generated">
            <a:extLst>
              <a:ext uri="{FF2B5EF4-FFF2-40B4-BE49-F238E27FC236}">
                <a16:creationId xmlns:a16="http://schemas.microsoft.com/office/drawing/2014/main" id="{353D66D4-B65D-99E4-AD36-B9AA5960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55" b="1072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E49EF-DF0C-DEBC-81A7-D7B7ED38E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Because…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19CDA5-219B-0EC5-84F0-03BB81D57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No one knows the answer yet.</a:t>
            </a:r>
          </a:p>
          <a:p>
            <a:r>
              <a:rPr lang="en-US" sz="2000" dirty="0"/>
              <a:t>This disruption didn’t exist last time we were together.</a:t>
            </a:r>
          </a:p>
          <a:p>
            <a:r>
              <a:rPr lang="en-US" sz="2000" dirty="0"/>
              <a:t>I could project confidence, but we’re all running on ten months of context.</a:t>
            </a:r>
          </a:p>
        </p:txBody>
      </p:sp>
    </p:spTree>
    <p:extLst>
      <p:ext uri="{BB962C8B-B14F-4D97-AF65-F5344CB8AC3E}">
        <p14:creationId xmlns:p14="http://schemas.microsoft.com/office/powerpoint/2010/main" val="197669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with long hair and sunglasses&#10;&#10;Description automatically generated">
            <a:extLst>
              <a:ext uri="{FF2B5EF4-FFF2-40B4-BE49-F238E27FC236}">
                <a16:creationId xmlns:a16="http://schemas.microsoft.com/office/drawing/2014/main" id="{AE7DAB59-4230-6941-5C94-9CC2A256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05" y="1955046"/>
            <a:ext cx="7400808" cy="4162954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DE259E4-C013-F26E-FAE4-8E77FAA31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261" y="1955046"/>
            <a:ext cx="2824070" cy="309544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We’re all doing the best we can with ten months of experience.</a:t>
            </a:r>
          </a:p>
        </p:txBody>
      </p:sp>
    </p:spTree>
    <p:extLst>
      <p:ext uri="{BB962C8B-B14F-4D97-AF65-F5344CB8AC3E}">
        <p14:creationId xmlns:p14="http://schemas.microsoft.com/office/powerpoint/2010/main" val="2631273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artoon of a person reading a book&#10;&#10;Description automatically generated">
            <a:extLst>
              <a:ext uri="{FF2B5EF4-FFF2-40B4-BE49-F238E27FC236}">
                <a16:creationId xmlns:a16="http://schemas.microsoft.com/office/drawing/2014/main" id="{93001E91-D57F-8D24-1431-C3D34AA9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77" b="9200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59E50-C84C-A2A1-DA9F-1580F788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So, seriously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9F3F2B-60A1-7E2E-0582-37C6529E5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No promises.</a:t>
            </a:r>
          </a:p>
          <a:p>
            <a:r>
              <a:rPr lang="en-US" sz="2000" dirty="0"/>
              <a:t>We’re technology leaders making guesses together.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This is going to be fun!</a:t>
            </a:r>
          </a:p>
        </p:txBody>
      </p:sp>
    </p:spTree>
    <p:extLst>
      <p:ext uri="{BB962C8B-B14F-4D97-AF65-F5344CB8AC3E}">
        <p14:creationId xmlns:p14="http://schemas.microsoft.com/office/powerpoint/2010/main" val="140214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AD0B-0913-34D3-8BD2-30A87383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My (Secret) Agenda: Convince you that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721FA-DE84-35D7-DDA4-D5895300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Optimizely is the ideal partner to discover this future with.</a:t>
            </a:r>
          </a:p>
          <a:p>
            <a:r>
              <a:rPr lang="en-US" sz="2200" dirty="0"/>
              <a:t>Optimizely is executing today.</a:t>
            </a:r>
          </a:p>
          <a:p>
            <a:r>
              <a:rPr lang="en-US" sz="2200" dirty="0"/>
              <a:t>There is room at the table for you.</a:t>
            </a:r>
          </a:p>
          <a:p>
            <a:r>
              <a:rPr lang="en-US" sz="2200" dirty="0"/>
              <a:t>The future is exciting.</a:t>
            </a:r>
          </a:p>
          <a:p>
            <a:r>
              <a:rPr lang="en-US" sz="2200" dirty="0"/>
              <a:t>We should build that future together.</a:t>
            </a:r>
          </a:p>
        </p:txBody>
      </p:sp>
      <p:pic>
        <p:nvPicPr>
          <p:cNvPr id="7" name="Picture 6" descr="A cartoon of a person holding a tablet&#10;&#10;Description automatically generated">
            <a:extLst>
              <a:ext uri="{FF2B5EF4-FFF2-40B4-BE49-F238E27FC236}">
                <a16:creationId xmlns:a16="http://schemas.microsoft.com/office/drawing/2014/main" id="{D7ED4229-304C-0086-35B9-4C85472E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0202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570C4F-0B9C-7ED0-3122-3B734236E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Optimizely is a great friend for the AI future</a:t>
            </a:r>
          </a:p>
        </p:txBody>
      </p:sp>
      <p:pic>
        <p:nvPicPr>
          <p:cNvPr id="5" name="Content Placeholder 4" descr="Cartoon of two bunnies in suits and a briefcase&#10;&#10;Description automatically generated">
            <a:extLst>
              <a:ext uri="{FF2B5EF4-FFF2-40B4-BE49-F238E27FC236}">
                <a16:creationId xmlns:a16="http://schemas.microsoft.com/office/drawing/2014/main" id="{418802DB-241B-5DAD-BFEC-34E30CAFC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AE796F-2492-5B3B-54A9-235218914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We have close strategic relationships with the two hardest hitters in the space.</a:t>
            </a:r>
          </a:p>
          <a:p>
            <a:r>
              <a:rPr lang="en-US" sz="2000"/>
              <a:t>We are actively collaborating to define the future of AI.</a:t>
            </a:r>
          </a:p>
        </p:txBody>
      </p:sp>
    </p:spTree>
    <p:extLst>
      <p:ext uri="{BB962C8B-B14F-4D97-AF65-F5344CB8AC3E}">
        <p14:creationId xmlns:p14="http://schemas.microsoft.com/office/powerpoint/2010/main" val="9772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FC5C-DB15-B478-2206-E91AE73D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Optimizely is a great friend for the AI future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4FC839-5E51-AA82-71CA-5C12A87A2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We are a content-centered organization.</a:t>
            </a:r>
          </a:p>
          <a:p>
            <a:r>
              <a:rPr lang="en-US" sz="2200" dirty="0"/>
              <a:t>Ten months ago, content went from being expensive to finding a path to becoming almost free.</a:t>
            </a:r>
          </a:p>
          <a:p>
            <a:r>
              <a:rPr lang="en-US" sz="2200" dirty="0"/>
              <a:t>That is going to change our world.</a:t>
            </a:r>
          </a:p>
          <a:p>
            <a:r>
              <a:rPr lang="en-US" sz="2200" dirty="0"/>
              <a:t>We are taking this seriously.</a:t>
            </a:r>
          </a:p>
        </p:txBody>
      </p:sp>
      <p:pic>
        <p:nvPicPr>
          <p:cNvPr id="5" name="Content Placeholder 4" descr="A cartoon of a rabbit&#10;&#10;Description automatically generated">
            <a:extLst>
              <a:ext uri="{FF2B5EF4-FFF2-40B4-BE49-F238E27FC236}">
                <a16:creationId xmlns:a16="http://schemas.microsoft.com/office/drawing/2014/main" id="{24BBBBC7-DF1B-F147-BB14-8279B8EE0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8536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4FB00AA-BDFC-53F2-61C1-866135297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98" b="877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CFB70-4F7E-A676-B512-BEA52C1B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Optimizing is Executing today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0F0698-25B2-369F-24B0-4F818C2B1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Internal AI Platform Mission: Bring critical technologies closer to the engineers applying them.</a:t>
            </a:r>
          </a:p>
          <a:p>
            <a:r>
              <a:rPr lang="en-US" sz="2000"/>
              <a:t>Abstraction: Create a standard API that delivers all the leading LLMs.</a:t>
            </a:r>
          </a:p>
          <a:p>
            <a:r>
              <a:rPr lang="en-US" sz="2000"/>
              <a:t>Extension: Extend the base LLMs with higher-level APIs that solve everyday use cases.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415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</TotalTime>
  <Words>1211</Words>
  <Application>Microsoft Office PowerPoint</Application>
  <PresentationFormat>Widescreen</PresentationFormat>
  <Paragraphs>178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Re-tooling for AI</vt:lpstr>
      <vt:lpstr>Disclaimer</vt:lpstr>
      <vt:lpstr>Because…</vt:lpstr>
      <vt:lpstr>PowerPoint Presentation</vt:lpstr>
      <vt:lpstr>So, seriously</vt:lpstr>
      <vt:lpstr>My (Secret) Agenda: Convince you that</vt:lpstr>
      <vt:lpstr>Optimizely is a great friend for the AI future</vt:lpstr>
      <vt:lpstr>Optimizely is a great friend for the AI future</vt:lpstr>
      <vt:lpstr>Optimizing is Executing today</vt:lpstr>
      <vt:lpstr>Abstraction payoff: Current models allow you to only pick 2</vt:lpstr>
      <vt:lpstr>LLM selection in practice  (why it’s nice to abstract the choice of LLM)</vt:lpstr>
      <vt:lpstr>Sharable APIs: Intermediate Level Features</vt:lpstr>
      <vt:lpstr>Where is this Going?</vt:lpstr>
      <vt:lpstr>Let’s set a bigger table</vt:lpstr>
      <vt:lpstr>REST brought syntactic consistency</vt:lpstr>
      <vt:lpstr>Ten Months ago, Semantic Compatibility Became Possible</vt:lpstr>
      <vt:lpstr>What if?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There’s Room at this Table for Everyone</vt:lpstr>
      <vt:lpstr>Isn’t this Inefficient?</vt:lpstr>
      <vt:lpstr>An analogy</vt:lpstr>
      <vt:lpstr>It’s a bright future</vt:lpstr>
      <vt:lpstr>And, seriously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Re-tooling for AI</dc:title>
  <dc:creator>Brian Taylor</dc:creator>
  <cp:lastModifiedBy>Brian Taylor</cp:lastModifiedBy>
  <cp:revision>2</cp:revision>
  <dcterms:created xsi:type="dcterms:W3CDTF">2023-10-08T18:56:42Z</dcterms:created>
  <dcterms:modified xsi:type="dcterms:W3CDTF">2023-10-10T23:33:36Z</dcterms:modified>
</cp:coreProperties>
</file>