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95009" r:id="rId1"/>
    <p:sldMasterId id="2147494909" r:id="rId2"/>
    <p:sldMasterId id="2147494545" r:id="rId3"/>
    <p:sldMasterId id="2147494763" r:id="rId4"/>
    <p:sldMasterId id="2147494985" r:id="rId5"/>
    <p:sldMasterId id="2147495031" r:id="rId6"/>
  </p:sldMasterIdLst>
  <p:notesMasterIdLst>
    <p:notesMasterId r:id="rId72"/>
  </p:notesMasterIdLst>
  <p:sldIdLst>
    <p:sldId id="2147478928" r:id="rId7"/>
    <p:sldId id="2147478875" r:id="rId8"/>
    <p:sldId id="2147478929" r:id="rId9"/>
    <p:sldId id="286" r:id="rId10"/>
    <p:sldId id="2147480937" r:id="rId11"/>
    <p:sldId id="267" r:id="rId12"/>
    <p:sldId id="2147478862" r:id="rId13"/>
    <p:sldId id="2145706115" r:id="rId14"/>
    <p:sldId id="277" r:id="rId15"/>
    <p:sldId id="2147478806" r:id="rId16"/>
    <p:sldId id="2147478818" r:id="rId17"/>
    <p:sldId id="2147478810" r:id="rId18"/>
    <p:sldId id="2147478765" r:id="rId19"/>
    <p:sldId id="2147478924" r:id="rId20"/>
    <p:sldId id="2147479089" r:id="rId21"/>
    <p:sldId id="2147478827" r:id="rId22"/>
    <p:sldId id="2147478915" r:id="rId23"/>
    <p:sldId id="2147478907" r:id="rId24"/>
    <p:sldId id="2147478774" r:id="rId25"/>
    <p:sldId id="2147478880" r:id="rId26"/>
    <p:sldId id="2147478822" r:id="rId27"/>
    <p:sldId id="2147478823" r:id="rId28"/>
    <p:sldId id="2147478838" r:id="rId29"/>
    <p:sldId id="2147470005" r:id="rId30"/>
    <p:sldId id="2147480951" r:id="rId31"/>
    <p:sldId id="285" r:id="rId32"/>
    <p:sldId id="2147479064" r:id="rId33"/>
    <p:sldId id="2147469936" r:id="rId34"/>
    <p:sldId id="2147480950" r:id="rId35"/>
    <p:sldId id="2147480948" r:id="rId36"/>
    <p:sldId id="2147480949" r:id="rId37"/>
    <p:sldId id="2147479073" r:id="rId38"/>
    <p:sldId id="2147480952" r:id="rId39"/>
    <p:sldId id="2147480953" r:id="rId40"/>
    <p:sldId id="2147480954" r:id="rId41"/>
    <p:sldId id="281" r:id="rId42"/>
    <p:sldId id="2147469940" r:id="rId43"/>
    <p:sldId id="2147469942" r:id="rId44"/>
    <p:sldId id="2147469944" r:id="rId45"/>
    <p:sldId id="2147469947" r:id="rId46"/>
    <p:sldId id="2147479568" r:id="rId47"/>
    <p:sldId id="2147479570" r:id="rId48"/>
    <p:sldId id="2147479579" r:id="rId49"/>
    <p:sldId id="2147479559" r:id="rId50"/>
    <p:sldId id="2147479557" r:id="rId51"/>
    <p:sldId id="2147479573" r:id="rId52"/>
    <p:sldId id="2147479545" r:id="rId53"/>
    <p:sldId id="2147479576" r:id="rId54"/>
    <p:sldId id="2147479625" r:id="rId55"/>
    <p:sldId id="2147479096" r:id="rId56"/>
    <p:sldId id="2147480956" r:id="rId57"/>
    <p:sldId id="2147480820" r:id="rId58"/>
    <p:sldId id="2147480917" r:id="rId59"/>
    <p:sldId id="2147480208" r:id="rId60"/>
    <p:sldId id="2147480957" r:id="rId61"/>
    <p:sldId id="2147480918" r:id="rId62"/>
    <p:sldId id="2147480209" r:id="rId63"/>
    <p:sldId id="2147480839" r:id="rId64"/>
    <p:sldId id="2147480860" r:id="rId65"/>
    <p:sldId id="2147480841" r:id="rId66"/>
    <p:sldId id="2147480946" r:id="rId67"/>
    <p:sldId id="2147480955" r:id="rId68"/>
    <p:sldId id="256" r:id="rId69"/>
    <p:sldId id="2147479560" r:id="rId70"/>
    <p:sldId id="2147478891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3090186E-D592-3044-BD57-D493203679E3}">
          <p14:sldIdLst>
            <p14:sldId id="2147478928"/>
            <p14:sldId id="2147478875"/>
            <p14:sldId id="2147478929"/>
            <p14:sldId id="286"/>
            <p14:sldId id="2147480937"/>
            <p14:sldId id="267"/>
            <p14:sldId id="2147478862"/>
            <p14:sldId id="2145706115"/>
            <p14:sldId id="277"/>
            <p14:sldId id="2147478806"/>
            <p14:sldId id="2147478818"/>
            <p14:sldId id="2147478810"/>
          </p14:sldIdLst>
        </p14:section>
        <p14:section name=".NET 7 Overview" id="{CB4BA96B-4DBC-B04F-A34A-EDD33F03940A}">
          <p14:sldIdLst>
            <p14:sldId id="2147478765"/>
            <p14:sldId id="2147478924"/>
            <p14:sldId id="2147479089"/>
            <p14:sldId id="2147478827"/>
          </p14:sldIdLst>
        </p14:section>
        <p14:section name="Web" id="{527A10F2-0631-7A41-91A8-C3099BCB1562}">
          <p14:sldIdLst>
            <p14:sldId id="2147478915"/>
            <p14:sldId id="2147478907"/>
            <p14:sldId id="2147478774"/>
            <p14:sldId id="2147478880"/>
            <p14:sldId id="2147478822"/>
            <p14:sldId id="2147478823"/>
            <p14:sldId id="2147478838"/>
            <p14:sldId id="2147470005"/>
            <p14:sldId id="2147480951"/>
            <p14:sldId id="285"/>
            <p14:sldId id="2147479064"/>
            <p14:sldId id="2147469936"/>
            <p14:sldId id="2147480950"/>
            <p14:sldId id="2147480948"/>
            <p14:sldId id="2147480949"/>
            <p14:sldId id="2147479073"/>
            <p14:sldId id="2147480952"/>
            <p14:sldId id="2147480953"/>
            <p14:sldId id="2147480954"/>
          </p14:sldIdLst>
        </p14:section>
        <p14:section name="Blazor" id="{90B8376C-878E-4E40-97E4-B8D31E822192}">
          <p14:sldIdLst>
            <p14:sldId id="281"/>
            <p14:sldId id="2147469940"/>
            <p14:sldId id="2147469942"/>
            <p14:sldId id="2147469944"/>
            <p14:sldId id="2147469947"/>
            <p14:sldId id="2147479568"/>
            <p14:sldId id="2147479570"/>
            <p14:sldId id="2147479579"/>
            <p14:sldId id="2147479559"/>
            <p14:sldId id="2147479557"/>
            <p14:sldId id="2147479573"/>
            <p14:sldId id="2147479545"/>
            <p14:sldId id="2147479576"/>
            <p14:sldId id="2147479625"/>
            <p14:sldId id="2147479096"/>
            <p14:sldId id="2147480956"/>
            <p14:sldId id="2147480820"/>
            <p14:sldId id="2147480917"/>
            <p14:sldId id="2147480208"/>
            <p14:sldId id="2147480957"/>
            <p14:sldId id="2147480918"/>
            <p14:sldId id="2147480209"/>
            <p14:sldId id="2147480839"/>
            <p14:sldId id="2147480860"/>
            <p14:sldId id="2147480841"/>
            <p14:sldId id="2147480946"/>
            <p14:sldId id="2147480955"/>
            <p14:sldId id="256"/>
            <p14:sldId id="2147479560"/>
          </p14:sldIdLst>
        </p14:section>
        <p14:section name="Client" id="{7693A270-EA85-524A-B38C-2793514A6A05}">
          <p14:sldIdLst/>
        </p14:section>
        <p14:section name="Closing" id="{A4E13AD0-C42A-6D46-802E-9767BF9E383C}">
          <p14:sldIdLst>
            <p14:sldId id="2147478891"/>
          </p14:sldIdLst>
        </p14:section>
        <p14:section name="Archive" id="{98E16608-F58B-4466-A25A-4324C3956F6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AAE8"/>
    <a:srgbClr val="512BD4"/>
    <a:srgbClr val="F4F9FF"/>
    <a:srgbClr val="8B73E2"/>
    <a:srgbClr val="F0F0F0"/>
    <a:srgbClr val="6D369A"/>
    <a:srgbClr val="763BA7"/>
    <a:srgbClr val="7F3FB3"/>
    <a:srgbClr val="8D4FC1"/>
    <a:srgbClr val="D60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E8BA3-46FA-408D-B3CE-B45732086580}" v="3" dt="2023-10-09T18:07:01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4" autoAdjust="0"/>
    <p:restoredTop sz="94660"/>
  </p:normalViewPr>
  <p:slideViewPr>
    <p:cSldViewPr snapToGrid="0">
      <p:cViewPr varScale="1">
        <p:scale>
          <a:sx n="91" d="100"/>
          <a:sy n="91" d="100"/>
        </p:scale>
        <p:origin x="44" y="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78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5733D6"/>
                </a:gs>
                <a:gs pos="100000">
                  <a:srgbClr val="9780E5"/>
                </a:gs>
              </a:gsLst>
              <a:lin ang="5400000" scaled="1"/>
            </a:gradFill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5733D6"/>
                  </a:gs>
                  <a:gs pos="100000">
                    <a:srgbClr val="9780E5"/>
                  </a:gs>
                </a:gsLst>
                <a:lin ang="5400000" scaled="1"/>
              </a:gradFill>
              <a:ln w="25400" cap="flat" cmpd="sng" algn="ctr">
                <a:noFill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B6-47CD-B32E-82F3277B111E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5733D6"/>
                  </a:gs>
                  <a:gs pos="100000">
                    <a:srgbClr val="9780E5"/>
                  </a:gs>
                </a:gsLst>
                <a:lin ang="5400000" scaled="1"/>
              </a:gradFill>
              <a:ln w="25400" cap="flat" cmpd="sng" algn="ctr">
                <a:noFill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B6-47CD-B32E-82F3277B111E}"/>
              </c:ext>
            </c:extLst>
          </c:dPt>
          <c:dLbls>
            <c:dLbl>
              <c:idx val="0"/>
              <c:layout>
                <c:manualLayout>
                  <c:x val="1.5730378788836097E-7"/>
                  <c:y val="1.92964922528387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defRPr>
                    </a:pPr>
                    <a:r>
                      <a:rPr lang="en-US" sz="1400"/>
                      <a:t>999.9K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99872741235579"/>
                      <c:h val="9.526864366434484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8BB6-47CD-B32E-82F3277B111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defRPr>
                    </a:pPr>
                    <a:r>
                      <a:rPr lang="en-US" sz="1400" b="0"/>
                      <a:t>1.16M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Open Sans SemiBold" panose="020B0706030804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75042778765116"/>
                      <c:h val="6.888744078629720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8BB6-47CD-B32E-82F3277B11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Sheet1!$B$16:$C$16</c:f>
              <c:numCache>
                <c:formatCode>General</c:formatCode>
                <c:ptCount val="2"/>
                <c:pt idx="0">
                  <c:v>999309</c:v>
                </c:pt>
                <c:pt idx="1">
                  <c:v>1162097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Sheet1!$A$16</c15:sqref>
                        </c15:formulaRef>
                      </c:ext>
                    </c:extLst>
                    <c:strCache>
                      <c:ptCount val="1"/>
                      <c:pt idx="0">
                        <c:v>JSON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Sheet1!$B$15:$C$15</c15:sqref>
                        </c15:formulaRef>
                      </c:ext>
                    </c:extLst>
                    <c:strCache>
                      <c:ptCount val="2"/>
                      <c:pt idx="0">
                        <c:v>.NET 6</c:v>
                      </c:pt>
                      <c:pt idx="1">
                        <c:v>.NET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8BB6-47CD-B32E-82F3277B11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35"/>
        <c:axId val="1680609359"/>
        <c:axId val="1979260191"/>
      </c:barChart>
      <c:catAx>
        <c:axId val="168060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pPr>
            <a:endParaRPr lang="en-US"/>
          </a:p>
        </c:txPr>
        <c:crossAx val="1979260191"/>
        <c:crosses val="autoZero"/>
        <c:auto val="1"/>
        <c:lblAlgn val="ctr"/>
        <c:lblOffset val="100"/>
        <c:noMultiLvlLbl val="0"/>
      </c:catAx>
      <c:valAx>
        <c:axId val="1979260191"/>
        <c:scaling>
          <c:orientation val="minMax"/>
          <c:min val="500000"/>
        </c:scaling>
        <c:delete val="1"/>
        <c:axPos val="l"/>
        <c:numFmt formatCode="General" sourceLinked="1"/>
        <c:majorTickMark val="none"/>
        <c:minorTickMark val="none"/>
        <c:tickLblPos val="nextTo"/>
        <c:crossAx val="168060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5733D6"/>
                </a:gs>
                <a:gs pos="100000">
                  <a:srgbClr val="9780E5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5733D6"/>
                  </a:gs>
                  <a:gs pos="100000">
                    <a:srgbClr val="9780E5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D5-4A56-B743-441F0DE057E9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5733D6"/>
                  </a:gs>
                  <a:gs pos="100000">
                    <a:srgbClr val="9780E5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D5-4A56-B743-441F0DE057E9}"/>
              </c:ext>
            </c:extLst>
          </c:dPt>
          <c:dLbls>
            <c:dLbl>
              <c:idx val="0"/>
              <c:layout>
                <c:manualLayout>
                  <c:x val="-2.925521890074031E-17"/>
                  <c:y val="1.89914150669189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0">
                        <a:solidFill>
                          <a:srgbClr val="FFFFF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1.7ms</a:t>
                    </a:r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95891715655588"/>
                      <c:h val="8.946333139456119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D5D5-4A56-B743-441F0DE057E9}"/>
                </c:ext>
              </c:extLst>
            </c:dLbl>
            <c:dLbl>
              <c:idx val="1"/>
              <c:layout>
                <c:manualLayout>
                  <c:x val="-3.1915152937664177E-3"/>
                  <c:y val="1.7619152357141152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0">
                        <a:solidFill>
                          <a:srgbClr val="FFFFFF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.43ms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5D5-4A56-B743-441F0DE057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Sheet1!$B$2:$B$3</c:f>
              <c:numCache>
                <c:formatCode>General</c:formatCode>
                <c:ptCount val="2"/>
                <c:pt idx="0">
                  <c:v>1679</c:v>
                </c:pt>
                <c:pt idx="1">
                  <c:v>436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Insert 4 rows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.NET 6</c:v>
                      </c:pt>
                      <c:pt idx="1">
                        <c:v>.NET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D5D5-4A56-B743-441F0DE057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32890832"/>
        <c:axId val="1032891664"/>
      </c:barChart>
      <c:catAx>
        <c:axId val="103289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1032891664"/>
        <c:crosses val="autoZero"/>
        <c:auto val="1"/>
        <c:lblAlgn val="ctr"/>
        <c:lblOffset val="100"/>
        <c:noMultiLvlLbl val="0"/>
      </c:catAx>
      <c:valAx>
        <c:axId val="1032891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3289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985969143412053E-2"/>
          <c:y val="0"/>
          <c:w val="0.93113189025608112"/>
          <c:h val="0.78470176522052393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MAUI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  <a:tailEnd type="triangle"/>
            </a:ln>
            <a:effectLst/>
          </c:spPr>
          <c:marker>
            <c:symbol val="none"/>
          </c:marker>
          <c:cat>
            <c:numRef>
              <c:f>Sheet1!$A$2:$A$15</c:f>
              <c:numCache>
                <c:formatCode>[$-409]mmm\-yy;@</c:formatCode>
                <c:ptCount val="14"/>
                <c:pt idx="0">
                  <c:v>44614</c:v>
                </c:pt>
                <c:pt idx="1">
                  <c:v>44642</c:v>
                </c:pt>
                <c:pt idx="2">
                  <c:v>44673</c:v>
                </c:pt>
                <c:pt idx="3">
                  <c:v>44703</c:v>
                </c:pt>
                <c:pt idx="4">
                  <c:v>44734</c:v>
                </c:pt>
                <c:pt idx="5">
                  <c:v>44764</c:v>
                </c:pt>
                <c:pt idx="6">
                  <c:v>44795</c:v>
                </c:pt>
                <c:pt idx="7">
                  <c:v>44826</c:v>
                </c:pt>
                <c:pt idx="8">
                  <c:v>44856</c:v>
                </c:pt>
                <c:pt idx="9">
                  <c:v>44887</c:v>
                </c:pt>
                <c:pt idx="10">
                  <c:v>44917</c:v>
                </c:pt>
                <c:pt idx="11">
                  <c:v>44949</c:v>
                </c:pt>
                <c:pt idx="12">
                  <c:v>44980</c:v>
                </c:pt>
                <c:pt idx="13">
                  <c:v>45008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63-4AAE-81D0-B3FA248599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76200" cap="rnd">
              <a:solidFill>
                <a:schemeClr val="bg2"/>
              </a:solidFill>
              <a:round/>
              <a:tailEnd type="triangle" w="lg" len="lg"/>
            </a:ln>
            <a:effectLst/>
          </c:spPr>
          <c:marker>
            <c:symbol val="none"/>
          </c:marker>
          <c:cat>
            <c:numRef>
              <c:f>Sheet1!$A$2:$A$15</c:f>
              <c:numCache>
                <c:formatCode>[$-409]mmm\-yy;@</c:formatCode>
                <c:ptCount val="14"/>
                <c:pt idx="0">
                  <c:v>44614</c:v>
                </c:pt>
                <c:pt idx="1">
                  <c:v>44642</c:v>
                </c:pt>
                <c:pt idx="2">
                  <c:v>44673</c:v>
                </c:pt>
                <c:pt idx="3">
                  <c:v>44703</c:v>
                </c:pt>
                <c:pt idx="4">
                  <c:v>44734</c:v>
                </c:pt>
                <c:pt idx="5">
                  <c:v>44764</c:v>
                </c:pt>
                <c:pt idx="6">
                  <c:v>44795</c:v>
                </c:pt>
                <c:pt idx="7">
                  <c:v>44826</c:v>
                </c:pt>
                <c:pt idx="8">
                  <c:v>44856</c:v>
                </c:pt>
                <c:pt idx="9">
                  <c:v>44887</c:v>
                </c:pt>
                <c:pt idx="10">
                  <c:v>44917</c:v>
                </c:pt>
                <c:pt idx="11">
                  <c:v>44949</c:v>
                </c:pt>
                <c:pt idx="12">
                  <c:v>44980</c:v>
                </c:pt>
                <c:pt idx="13">
                  <c:v>45008</c:v>
                </c:pt>
              </c:numCache>
            </c:num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  <c:pt idx="1">
                  <c:v>10</c:v>
                </c:pt>
                <c:pt idx="2">
                  <c:v>35</c:v>
                </c:pt>
                <c:pt idx="3">
                  <c:v>92</c:v>
                </c:pt>
                <c:pt idx="4">
                  <c:v>144</c:v>
                </c:pt>
                <c:pt idx="5">
                  <c:v>145</c:v>
                </c:pt>
                <c:pt idx="6">
                  <c:v>317</c:v>
                </c:pt>
                <c:pt idx="7">
                  <c:v>371</c:v>
                </c:pt>
                <c:pt idx="8">
                  <c:v>384</c:v>
                </c:pt>
                <c:pt idx="9">
                  <c:v>487</c:v>
                </c:pt>
                <c:pt idx="10">
                  <c:v>452</c:v>
                </c:pt>
                <c:pt idx="11">
                  <c:v>517</c:v>
                </c:pt>
                <c:pt idx="12">
                  <c:v>584</c:v>
                </c:pt>
                <c:pt idx="13">
                  <c:v>636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3-4AAE-81D0-B3FA24859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7435056"/>
        <c:axId val="1843460463"/>
      </c:lineChart>
      <c:dateAx>
        <c:axId val="1117435056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3460463"/>
        <c:crosses val="autoZero"/>
        <c:auto val="1"/>
        <c:lblOffset val="100"/>
        <c:baseTimeUnit val="months"/>
      </c:dateAx>
      <c:valAx>
        <c:axId val="184346046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74350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C2A7F-766F-4018-81FA-9E2E78123409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9BB9096-4119-4BDF-9C44-7503389D8B28}">
      <dgm:prSet/>
      <dgm:spPr/>
      <dgm:t>
        <a:bodyPr/>
        <a:lstStyle/>
        <a:p>
          <a:r>
            <a:rPr lang="en-US" dirty="0" err="1"/>
            <a:t>HttpContext</a:t>
          </a:r>
          <a:endParaRPr lang="en-US" dirty="0"/>
        </a:p>
      </dgm:t>
    </dgm:pt>
    <dgm:pt modelId="{DC870170-942A-400E-96CD-A2EE7E159EFF}" type="parTrans" cxnId="{CC3764D1-A504-470C-9DA5-BAE7E8FB15E6}">
      <dgm:prSet/>
      <dgm:spPr/>
      <dgm:t>
        <a:bodyPr/>
        <a:lstStyle/>
        <a:p>
          <a:endParaRPr lang="en-US"/>
        </a:p>
      </dgm:t>
    </dgm:pt>
    <dgm:pt modelId="{29A63029-467D-4635-BD12-AD7161E604B0}" type="sibTrans" cxnId="{CC3764D1-A504-470C-9DA5-BAE7E8FB15E6}">
      <dgm:prSet/>
      <dgm:spPr/>
      <dgm:t>
        <a:bodyPr/>
        <a:lstStyle/>
        <a:p>
          <a:endParaRPr lang="en-US"/>
        </a:p>
      </dgm:t>
    </dgm:pt>
    <dgm:pt modelId="{776D9882-2237-41DD-AE48-B325E9C790DE}">
      <dgm:prSet/>
      <dgm:spPr/>
      <dgm:t>
        <a:bodyPr/>
        <a:lstStyle/>
        <a:p>
          <a:r>
            <a:rPr lang="en-US"/>
            <a:t>HttpContext.Current</a:t>
          </a:r>
          <a:endParaRPr lang="en-US" dirty="0"/>
        </a:p>
      </dgm:t>
    </dgm:pt>
    <dgm:pt modelId="{34729398-1734-46D3-99FD-06E81DDD75B8}" type="parTrans" cxnId="{D40377F1-CC4D-4D34-987C-A9C54BBF3485}">
      <dgm:prSet/>
      <dgm:spPr/>
      <dgm:t>
        <a:bodyPr/>
        <a:lstStyle/>
        <a:p>
          <a:endParaRPr lang="en-US"/>
        </a:p>
      </dgm:t>
    </dgm:pt>
    <dgm:pt modelId="{950119D2-449B-41D0-BEBB-5194CF15BD62}" type="sibTrans" cxnId="{D40377F1-CC4D-4D34-987C-A9C54BBF3485}">
      <dgm:prSet/>
      <dgm:spPr/>
      <dgm:t>
        <a:bodyPr/>
        <a:lstStyle/>
        <a:p>
          <a:endParaRPr lang="en-US"/>
        </a:p>
      </dgm:t>
    </dgm:pt>
    <dgm:pt modelId="{7FB8722C-EBA8-4B77-B0ED-6371A90C82CE}">
      <dgm:prSet/>
      <dgm:spPr/>
      <dgm:t>
        <a:bodyPr/>
        <a:lstStyle/>
        <a:p>
          <a:r>
            <a:rPr lang="en-US"/>
            <a:t>HttpResponse</a:t>
          </a:r>
        </a:p>
      </dgm:t>
    </dgm:pt>
    <dgm:pt modelId="{770014B3-BF7C-4A64-B88E-C8EA77E68C7A}" type="parTrans" cxnId="{D16C7BD6-5963-4AAB-8BE5-16F13E92C732}">
      <dgm:prSet/>
      <dgm:spPr/>
      <dgm:t>
        <a:bodyPr/>
        <a:lstStyle/>
        <a:p>
          <a:endParaRPr lang="en-US"/>
        </a:p>
      </dgm:t>
    </dgm:pt>
    <dgm:pt modelId="{EED7F772-200A-4CBC-99D7-7A4F98ED5C86}" type="sibTrans" cxnId="{D16C7BD6-5963-4AAB-8BE5-16F13E92C732}">
      <dgm:prSet/>
      <dgm:spPr/>
      <dgm:t>
        <a:bodyPr/>
        <a:lstStyle/>
        <a:p>
          <a:endParaRPr lang="en-US"/>
        </a:p>
      </dgm:t>
    </dgm:pt>
    <dgm:pt modelId="{6255EC00-0779-4EE8-8EA4-A5A4AFBE74D6}">
      <dgm:prSet/>
      <dgm:spPr/>
      <dgm:t>
        <a:bodyPr/>
        <a:lstStyle/>
        <a:p>
          <a:r>
            <a:rPr lang="en-US" dirty="0" err="1"/>
            <a:t>HttpRequest</a:t>
          </a:r>
          <a:endParaRPr lang="en-US" dirty="0"/>
        </a:p>
      </dgm:t>
    </dgm:pt>
    <dgm:pt modelId="{9D911C9D-E8D6-47F5-8779-6FE721E8701C}" type="parTrans" cxnId="{E35FE8A8-9C98-4506-9202-D1EE8D8EAA82}">
      <dgm:prSet/>
      <dgm:spPr/>
      <dgm:t>
        <a:bodyPr/>
        <a:lstStyle/>
        <a:p>
          <a:endParaRPr lang="en-US"/>
        </a:p>
      </dgm:t>
    </dgm:pt>
    <dgm:pt modelId="{C7D9A004-5478-4AEF-99AC-26004CDCC470}" type="sibTrans" cxnId="{E35FE8A8-9C98-4506-9202-D1EE8D8EAA82}">
      <dgm:prSet/>
      <dgm:spPr/>
      <dgm:t>
        <a:bodyPr/>
        <a:lstStyle/>
        <a:p>
          <a:endParaRPr lang="en-US"/>
        </a:p>
      </dgm:t>
    </dgm:pt>
    <dgm:pt modelId="{55DE8291-04A7-4907-B9D4-75301F19D3C8}">
      <dgm:prSet/>
      <dgm:spPr/>
      <dgm:t>
        <a:bodyPr/>
        <a:lstStyle/>
        <a:p>
          <a:r>
            <a:rPr lang="en-US"/>
            <a:t>HttpSessionState</a:t>
          </a:r>
        </a:p>
      </dgm:t>
    </dgm:pt>
    <dgm:pt modelId="{5223CA9C-6776-4FF5-BA4F-4299CFA324E6}" type="parTrans" cxnId="{51765BDA-2B79-4E1E-94A9-C0D51CC90B5F}">
      <dgm:prSet/>
      <dgm:spPr/>
      <dgm:t>
        <a:bodyPr/>
        <a:lstStyle/>
        <a:p>
          <a:endParaRPr lang="en-US"/>
        </a:p>
      </dgm:t>
    </dgm:pt>
    <dgm:pt modelId="{55C7F567-6644-4B50-B314-A357A46972D0}" type="sibTrans" cxnId="{51765BDA-2B79-4E1E-94A9-C0D51CC90B5F}">
      <dgm:prSet/>
      <dgm:spPr/>
      <dgm:t>
        <a:bodyPr/>
        <a:lstStyle/>
        <a:p>
          <a:endParaRPr lang="en-US"/>
        </a:p>
      </dgm:t>
    </dgm:pt>
    <dgm:pt modelId="{E8499734-AEBF-4927-9C58-4EEB62B238CF}">
      <dgm:prSet/>
      <dgm:spPr/>
      <dgm:t>
        <a:bodyPr/>
        <a:lstStyle/>
        <a:p>
          <a:r>
            <a:rPr lang="en-US"/>
            <a:t>HttpCookie</a:t>
          </a:r>
        </a:p>
      </dgm:t>
    </dgm:pt>
    <dgm:pt modelId="{AC09DC3A-D1AB-4D5E-B4D0-F06A5871307A}" type="parTrans" cxnId="{736736B5-2237-45C3-88A7-55A072B57D99}">
      <dgm:prSet/>
      <dgm:spPr/>
      <dgm:t>
        <a:bodyPr/>
        <a:lstStyle/>
        <a:p>
          <a:endParaRPr lang="en-US"/>
        </a:p>
      </dgm:t>
    </dgm:pt>
    <dgm:pt modelId="{32260407-23BD-49DF-A484-48EED77E1009}" type="sibTrans" cxnId="{736736B5-2237-45C3-88A7-55A072B57D99}">
      <dgm:prSet/>
      <dgm:spPr/>
      <dgm:t>
        <a:bodyPr/>
        <a:lstStyle/>
        <a:p>
          <a:endParaRPr lang="en-US"/>
        </a:p>
      </dgm:t>
    </dgm:pt>
    <dgm:pt modelId="{9A3E1D47-2352-4B07-A08C-C52B1D6BA814}">
      <dgm:prSet/>
      <dgm:spPr/>
      <dgm:t>
        <a:bodyPr/>
        <a:lstStyle/>
        <a:p>
          <a:r>
            <a:rPr lang="en-US"/>
            <a:t>HttpCookieCollection</a:t>
          </a:r>
        </a:p>
      </dgm:t>
    </dgm:pt>
    <dgm:pt modelId="{9A9CFCD7-8A0D-42F8-892F-CA715645685E}" type="parTrans" cxnId="{5100CAD3-4CD6-478D-9F4D-D9E3BBD931DD}">
      <dgm:prSet/>
      <dgm:spPr/>
      <dgm:t>
        <a:bodyPr/>
        <a:lstStyle/>
        <a:p>
          <a:endParaRPr lang="en-US"/>
        </a:p>
      </dgm:t>
    </dgm:pt>
    <dgm:pt modelId="{52A60266-BF9E-4E38-A1D3-16778A879C10}" type="sibTrans" cxnId="{5100CAD3-4CD6-478D-9F4D-D9E3BBD931DD}">
      <dgm:prSet/>
      <dgm:spPr/>
      <dgm:t>
        <a:bodyPr/>
        <a:lstStyle/>
        <a:p>
          <a:endParaRPr lang="en-US"/>
        </a:p>
      </dgm:t>
    </dgm:pt>
    <dgm:pt modelId="{968A53FC-3E69-4D84-A9A4-52B3EE9966AF}">
      <dgm:prSet/>
      <dgm:spPr/>
      <dgm:t>
        <a:bodyPr/>
        <a:lstStyle/>
        <a:p>
          <a:r>
            <a:rPr lang="en-US" dirty="0"/>
            <a:t>… and more</a:t>
          </a:r>
        </a:p>
      </dgm:t>
    </dgm:pt>
    <dgm:pt modelId="{90129F95-F618-48B3-B6A0-BF7896A72098}" type="parTrans" cxnId="{27C4FB11-04ED-4873-ADA9-6594328622B3}">
      <dgm:prSet/>
      <dgm:spPr/>
      <dgm:t>
        <a:bodyPr/>
        <a:lstStyle/>
        <a:p>
          <a:endParaRPr lang="en-US"/>
        </a:p>
      </dgm:t>
    </dgm:pt>
    <dgm:pt modelId="{9FDA4730-F91A-4601-89BF-8E292FC2CE05}" type="sibTrans" cxnId="{27C4FB11-04ED-4873-ADA9-6594328622B3}">
      <dgm:prSet/>
      <dgm:spPr/>
      <dgm:t>
        <a:bodyPr/>
        <a:lstStyle/>
        <a:p>
          <a:endParaRPr lang="en-US"/>
        </a:p>
      </dgm:t>
    </dgm:pt>
    <dgm:pt modelId="{4F54F2E7-4C83-48F2-9A71-BF3758498717}" type="pres">
      <dgm:prSet presAssocID="{56EC2A7F-766F-4018-81FA-9E2E78123409}" presName="diagram" presStyleCnt="0">
        <dgm:presLayoutVars>
          <dgm:dir/>
          <dgm:resizeHandles val="exact"/>
        </dgm:presLayoutVars>
      </dgm:prSet>
      <dgm:spPr/>
    </dgm:pt>
    <dgm:pt modelId="{46644F8F-3F6E-443E-A012-BF1FD9D33B5D}" type="pres">
      <dgm:prSet presAssocID="{09BB9096-4119-4BDF-9C44-7503389D8B28}" presName="node" presStyleLbl="node1" presStyleIdx="0" presStyleCnt="8">
        <dgm:presLayoutVars>
          <dgm:bulletEnabled val="1"/>
        </dgm:presLayoutVars>
      </dgm:prSet>
      <dgm:spPr/>
    </dgm:pt>
    <dgm:pt modelId="{6679618D-242A-4544-922A-A6DB489A5200}" type="pres">
      <dgm:prSet presAssocID="{29A63029-467D-4635-BD12-AD7161E604B0}" presName="sibTrans" presStyleCnt="0"/>
      <dgm:spPr/>
    </dgm:pt>
    <dgm:pt modelId="{716D613C-9D71-4DC7-98D3-DF8A3EE0F8A1}" type="pres">
      <dgm:prSet presAssocID="{776D9882-2237-41DD-AE48-B325E9C790DE}" presName="node" presStyleLbl="node1" presStyleIdx="1" presStyleCnt="8">
        <dgm:presLayoutVars>
          <dgm:bulletEnabled val="1"/>
        </dgm:presLayoutVars>
      </dgm:prSet>
      <dgm:spPr/>
    </dgm:pt>
    <dgm:pt modelId="{B618B38D-8AA7-4492-86CF-95DBED7F0AB0}" type="pres">
      <dgm:prSet presAssocID="{950119D2-449B-41D0-BEBB-5194CF15BD62}" presName="sibTrans" presStyleCnt="0"/>
      <dgm:spPr/>
    </dgm:pt>
    <dgm:pt modelId="{1AEEBBDE-4303-47B8-B042-CF0F4A0528D2}" type="pres">
      <dgm:prSet presAssocID="{7FB8722C-EBA8-4B77-B0ED-6371A90C82CE}" presName="node" presStyleLbl="node1" presStyleIdx="2" presStyleCnt="8">
        <dgm:presLayoutVars>
          <dgm:bulletEnabled val="1"/>
        </dgm:presLayoutVars>
      </dgm:prSet>
      <dgm:spPr/>
    </dgm:pt>
    <dgm:pt modelId="{07857040-B567-47A0-9B93-52211755687F}" type="pres">
      <dgm:prSet presAssocID="{EED7F772-200A-4CBC-99D7-7A4F98ED5C86}" presName="sibTrans" presStyleCnt="0"/>
      <dgm:spPr/>
    </dgm:pt>
    <dgm:pt modelId="{58E7D946-663B-4639-807A-D452F7649A69}" type="pres">
      <dgm:prSet presAssocID="{6255EC00-0779-4EE8-8EA4-A5A4AFBE74D6}" presName="node" presStyleLbl="node1" presStyleIdx="3" presStyleCnt="8">
        <dgm:presLayoutVars>
          <dgm:bulletEnabled val="1"/>
        </dgm:presLayoutVars>
      </dgm:prSet>
      <dgm:spPr/>
    </dgm:pt>
    <dgm:pt modelId="{762B99C3-8D94-4866-B85A-2AB7D3711A1B}" type="pres">
      <dgm:prSet presAssocID="{C7D9A004-5478-4AEF-99AC-26004CDCC470}" presName="sibTrans" presStyleCnt="0"/>
      <dgm:spPr/>
    </dgm:pt>
    <dgm:pt modelId="{4A506FE6-0570-4910-80BF-41536534A403}" type="pres">
      <dgm:prSet presAssocID="{55DE8291-04A7-4907-B9D4-75301F19D3C8}" presName="node" presStyleLbl="node1" presStyleIdx="4" presStyleCnt="8">
        <dgm:presLayoutVars>
          <dgm:bulletEnabled val="1"/>
        </dgm:presLayoutVars>
      </dgm:prSet>
      <dgm:spPr/>
    </dgm:pt>
    <dgm:pt modelId="{1886DD02-C9A6-4D07-9E8E-32CCE60282B2}" type="pres">
      <dgm:prSet presAssocID="{55C7F567-6644-4B50-B314-A357A46972D0}" presName="sibTrans" presStyleCnt="0"/>
      <dgm:spPr/>
    </dgm:pt>
    <dgm:pt modelId="{28B84FC2-C942-45AB-BB00-942D8E24B144}" type="pres">
      <dgm:prSet presAssocID="{E8499734-AEBF-4927-9C58-4EEB62B238CF}" presName="node" presStyleLbl="node1" presStyleIdx="5" presStyleCnt="8">
        <dgm:presLayoutVars>
          <dgm:bulletEnabled val="1"/>
        </dgm:presLayoutVars>
      </dgm:prSet>
      <dgm:spPr/>
    </dgm:pt>
    <dgm:pt modelId="{553DC15F-7E44-4A5E-B114-00998D1DD9F9}" type="pres">
      <dgm:prSet presAssocID="{32260407-23BD-49DF-A484-48EED77E1009}" presName="sibTrans" presStyleCnt="0"/>
      <dgm:spPr/>
    </dgm:pt>
    <dgm:pt modelId="{E63652B9-9B55-4038-94BD-B91E56828691}" type="pres">
      <dgm:prSet presAssocID="{9A3E1D47-2352-4B07-A08C-C52B1D6BA814}" presName="node" presStyleLbl="node1" presStyleIdx="6" presStyleCnt="8">
        <dgm:presLayoutVars>
          <dgm:bulletEnabled val="1"/>
        </dgm:presLayoutVars>
      </dgm:prSet>
      <dgm:spPr/>
    </dgm:pt>
    <dgm:pt modelId="{BD0768A9-8CFE-4F0F-9C87-E373D990AE2B}" type="pres">
      <dgm:prSet presAssocID="{52A60266-BF9E-4E38-A1D3-16778A879C10}" presName="sibTrans" presStyleCnt="0"/>
      <dgm:spPr/>
    </dgm:pt>
    <dgm:pt modelId="{3505C644-0D9E-4EBF-8097-758D140BBAF4}" type="pres">
      <dgm:prSet presAssocID="{968A53FC-3E69-4D84-A9A4-52B3EE9966AF}" presName="node" presStyleLbl="node1" presStyleIdx="7" presStyleCnt="8">
        <dgm:presLayoutVars>
          <dgm:bulletEnabled val="1"/>
        </dgm:presLayoutVars>
      </dgm:prSet>
      <dgm:spPr/>
    </dgm:pt>
  </dgm:ptLst>
  <dgm:cxnLst>
    <dgm:cxn modelId="{451A3704-DEFF-4232-9224-EDA69A1F1C31}" type="presOf" srcId="{09BB9096-4119-4BDF-9C44-7503389D8B28}" destId="{46644F8F-3F6E-443E-A012-BF1FD9D33B5D}" srcOrd="0" destOrd="0" presId="urn:microsoft.com/office/officeart/2005/8/layout/default"/>
    <dgm:cxn modelId="{9EB2C90E-C947-4496-BC4A-E666E8FD25DF}" type="presOf" srcId="{56EC2A7F-766F-4018-81FA-9E2E78123409}" destId="{4F54F2E7-4C83-48F2-9A71-BF3758498717}" srcOrd="0" destOrd="0" presId="urn:microsoft.com/office/officeart/2005/8/layout/default"/>
    <dgm:cxn modelId="{27C4FB11-04ED-4873-ADA9-6594328622B3}" srcId="{56EC2A7F-766F-4018-81FA-9E2E78123409}" destId="{968A53FC-3E69-4D84-A9A4-52B3EE9966AF}" srcOrd="7" destOrd="0" parTransId="{90129F95-F618-48B3-B6A0-BF7896A72098}" sibTransId="{9FDA4730-F91A-4601-89BF-8E292FC2CE05}"/>
    <dgm:cxn modelId="{AFD99F4D-6B66-4CCD-AE0F-DAF1A9468A78}" type="presOf" srcId="{6255EC00-0779-4EE8-8EA4-A5A4AFBE74D6}" destId="{58E7D946-663B-4639-807A-D452F7649A69}" srcOrd="0" destOrd="0" presId="urn:microsoft.com/office/officeart/2005/8/layout/default"/>
    <dgm:cxn modelId="{46CF0E79-F936-4BF0-9E89-189CD8F4A4C3}" type="presOf" srcId="{E8499734-AEBF-4927-9C58-4EEB62B238CF}" destId="{28B84FC2-C942-45AB-BB00-942D8E24B144}" srcOrd="0" destOrd="0" presId="urn:microsoft.com/office/officeart/2005/8/layout/default"/>
    <dgm:cxn modelId="{33204188-A22B-4B78-9335-25B439FE6702}" type="presOf" srcId="{776D9882-2237-41DD-AE48-B325E9C790DE}" destId="{716D613C-9D71-4DC7-98D3-DF8A3EE0F8A1}" srcOrd="0" destOrd="0" presId="urn:microsoft.com/office/officeart/2005/8/layout/default"/>
    <dgm:cxn modelId="{E35FE8A8-9C98-4506-9202-D1EE8D8EAA82}" srcId="{56EC2A7F-766F-4018-81FA-9E2E78123409}" destId="{6255EC00-0779-4EE8-8EA4-A5A4AFBE74D6}" srcOrd="3" destOrd="0" parTransId="{9D911C9D-E8D6-47F5-8779-6FE721E8701C}" sibTransId="{C7D9A004-5478-4AEF-99AC-26004CDCC470}"/>
    <dgm:cxn modelId="{736736B5-2237-45C3-88A7-55A072B57D99}" srcId="{56EC2A7F-766F-4018-81FA-9E2E78123409}" destId="{E8499734-AEBF-4927-9C58-4EEB62B238CF}" srcOrd="5" destOrd="0" parTransId="{AC09DC3A-D1AB-4D5E-B4D0-F06A5871307A}" sibTransId="{32260407-23BD-49DF-A484-48EED77E1009}"/>
    <dgm:cxn modelId="{DD5372CB-79C5-480D-A21A-DCC922654A0C}" type="presOf" srcId="{7FB8722C-EBA8-4B77-B0ED-6371A90C82CE}" destId="{1AEEBBDE-4303-47B8-B042-CF0F4A0528D2}" srcOrd="0" destOrd="0" presId="urn:microsoft.com/office/officeart/2005/8/layout/default"/>
    <dgm:cxn modelId="{274584CE-BE0C-410E-98A9-68C62A1A1077}" type="presOf" srcId="{55DE8291-04A7-4907-B9D4-75301F19D3C8}" destId="{4A506FE6-0570-4910-80BF-41536534A403}" srcOrd="0" destOrd="0" presId="urn:microsoft.com/office/officeart/2005/8/layout/default"/>
    <dgm:cxn modelId="{BE4FF3CF-2E3A-4639-BDF6-710F7FD49C12}" type="presOf" srcId="{968A53FC-3E69-4D84-A9A4-52B3EE9966AF}" destId="{3505C644-0D9E-4EBF-8097-758D140BBAF4}" srcOrd="0" destOrd="0" presId="urn:microsoft.com/office/officeart/2005/8/layout/default"/>
    <dgm:cxn modelId="{CC3764D1-A504-470C-9DA5-BAE7E8FB15E6}" srcId="{56EC2A7F-766F-4018-81FA-9E2E78123409}" destId="{09BB9096-4119-4BDF-9C44-7503389D8B28}" srcOrd="0" destOrd="0" parTransId="{DC870170-942A-400E-96CD-A2EE7E159EFF}" sibTransId="{29A63029-467D-4635-BD12-AD7161E604B0}"/>
    <dgm:cxn modelId="{5100CAD3-4CD6-478D-9F4D-D9E3BBD931DD}" srcId="{56EC2A7F-766F-4018-81FA-9E2E78123409}" destId="{9A3E1D47-2352-4B07-A08C-C52B1D6BA814}" srcOrd="6" destOrd="0" parTransId="{9A9CFCD7-8A0D-42F8-892F-CA715645685E}" sibTransId="{52A60266-BF9E-4E38-A1D3-16778A879C10}"/>
    <dgm:cxn modelId="{D16C7BD6-5963-4AAB-8BE5-16F13E92C732}" srcId="{56EC2A7F-766F-4018-81FA-9E2E78123409}" destId="{7FB8722C-EBA8-4B77-B0ED-6371A90C82CE}" srcOrd="2" destOrd="0" parTransId="{770014B3-BF7C-4A64-B88E-C8EA77E68C7A}" sibTransId="{EED7F772-200A-4CBC-99D7-7A4F98ED5C86}"/>
    <dgm:cxn modelId="{51765BDA-2B79-4E1E-94A9-C0D51CC90B5F}" srcId="{56EC2A7F-766F-4018-81FA-9E2E78123409}" destId="{55DE8291-04A7-4907-B9D4-75301F19D3C8}" srcOrd="4" destOrd="0" parTransId="{5223CA9C-6776-4FF5-BA4F-4299CFA324E6}" sibTransId="{55C7F567-6644-4B50-B314-A357A46972D0}"/>
    <dgm:cxn modelId="{56E3D0E1-D261-4BF8-85C7-E7984B9B22FC}" type="presOf" srcId="{9A3E1D47-2352-4B07-A08C-C52B1D6BA814}" destId="{E63652B9-9B55-4038-94BD-B91E56828691}" srcOrd="0" destOrd="0" presId="urn:microsoft.com/office/officeart/2005/8/layout/default"/>
    <dgm:cxn modelId="{D40377F1-CC4D-4D34-987C-A9C54BBF3485}" srcId="{56EC2A7F-766F-4018-81FA-9E2E78123409}" destId="{776D9882-2237-41DD-AE48-B325E9C790DE}" srcOrd="1" destOrd="0" parTransId="{34729398-1734-46D3-99FD-06E81DDD75B8}" sibTransId="{950119D2-449B-41D0-BEBB-5194CF15BD62}"/>
    <dgm:cxn modelId="{F4059735-90D0-43C8-A910-86E5B7930C33}" type="presParOf" srcId="{4F54F2E7-4C83-48F2-9A71-BF3758498717}" destId="{46644F8F-3F6E-443E-A012-BF1FD9D33B5D}" srcOrd="0" destOrd="0" presId="urn:microsoft.com/office/officeart/2005/8/layout/default"/>
    <dgm:cxn modelId="{9F1077F0-8DAF-4163-9144-DC9009888677}" type="presParOf" srcId="{4F54F2E7-4C83-48F2-9A71-BF3758498717}" destId="{6679618D-242A-4544-922A-A6DB489A5200}" srcOrd="1" destOrd="0" presId="urn:microsoft.com/office/officeart/2005/8/layout/default"/>
    <dgm:cxn modelId="{A1A655AE-B495-469B-A3BA-58793F0016AB}" type="presParOf" srcId="{4F54F2E7-4C83-48F2-9A71-BF3758498717}" destId="{716D613C-9D71-4DC7-98D3-DF8A3EE0F8A1}" srcOrd="2" destOrd="0" presId="urn:microsoft.com/office/officeart/2005/8/layout/default"/>
    <dgm:cxn modelId="{FC560008-3307-4E53-B6EF-524DFA3DBFBC}" type="presParOf" srcId="{4F54F2E7-4C83-48F2-9A71-BF3758498717}" destId="{B618B38D-8AA7-4492-86CF-95DBED7F0AB0}" srcOrd="3" destOrd="0" presId="urn:microsoft.com/office/officeart/2005/8/layout/default"/>
    <dgm:cxn modelId="{465E06B6-8C26-4B7B-81C3-10B2CD6FB475}" type="presParOf" srcId="{4F54F2E7-4C83-48F2-9A71-BF3758498717}" destId="{1AEEBBDE-4303-47B8-B042-CF0F4A0528D2}" srcOrd="4" destOrd="0" presId="urn:microsoft.com/office/officeart/2005/8/layout/default"/>
    <dgm:cxn modelId="{D278F97E-433E-42F3-BA4C-F4B78AABB353}" type="presParOf" srcId="{4F54F2E7-4C83-48F2-9A71-BF3758498717}" destId="{07857040-B567-47A0-9B93-52211755687F}" srcOrd="5" destOrd="0" presId="urn:microsoft.com/office/officeart/2005/8/layout/default"/>
    <dgm:cxn modelId="{2CB85DD1-45EB-4816-A7B1-621A6802E123}" type="presParOf" srcId="{4F54F2E7-4C83-48F2-9A71-BF3758498717}" destId="{58E7D946-663B-4639-807A-D452F7649A69}" srcOrd="6" destOrd="0" presId="urn:microsoft.com/office/officeart/2005/8/layout/default"/>
    <dgm:cxn modelId="{0FAB8140-AD74-4139-B6E6-33ECEE6FC01C}" type="presParOf" srcId="{4F54F2E7-4C83-48F2-9A71-BF3758498717}" destId="{762B99C3-8D94-4866-B85A-2AB7D3711A1B}" srcOrd="7" destOrd="0" presId="urn:microsoft.com/office/officeart/2005/8/layout/default"/>
    <dgm:cxn modelId="{0824B2D0-DD82-4610-A00E-A1D88B4E9155}" type="presParOf" srcId="{4F54F2E7-4C83-48F2-9A71-BF3758498717}" destId="{4A506FE6-0570-4910-80BF-41536534A403}" srcOrd="8" destOrd="0" presId="urn:microsoft.com/office/officeart/2005/8/layout/default"/>
    <dgm:cxn modelId="{FED54EBE-6AA6-46F6-81CC-A8BA897D3047}" type="presParOf" srcId="{4F54F2E7-4C83-48F2-9A71-BF3758498717}" destId="{1886DD02-C9A6-4D07-9E8E-32CCE60282B2}" srcOrd="9" destOrd="0" presId="urn:microsoft.com/office/officeart/2005/8/layout/default"/>
    <dgm:cxn modelId="{6E8527E9-DC2C-4381-B513-1A4A098A0662}" type="presParOf" srcId="{4F54F2E7-4C83-48F2-9A71-BF3758498717}" destId="{28B84FC2-C942-45AB-BB00-942D8E24B144}" srcOrd="10" destOrd="0" presId="urn:microsoft.com/office/officeart/2005/8/layout/default"/>
    <dgm:cxn modelId="{C470ED29-3F3B-439B-9AC5-58B872648F1D}" type="presParOf" srcId="{4F54F2E7-4C83-48F2-9A71-BF3758498717}" destId="{553DC15F-7E44-4A5E-B114-00998D1DD9F9}" srcOrd="11" destOrd="0" presId="urn:microsoft.com/office/officeart/2005/8/layout/default"/>
    <dgm:cxn modelId="{40E3E805-B773-46CA-B067-ECE7A72FE019}" type="presParOf" srcId="{4F54F2E7-4C83-48F2-9A71-BF3758498717}" destId="{E63652B9-9B55-4038-94BD-B91E56828691}" srcOrd="12" destOrd="0" presId="urn:microsoft.com/office/officeart/2005/8/layout/default"/>
    <dgm:cxn modelId="{CDD13EF0-884B-469D-9A39-89F9BBB82D35}" type="presParOf" srcId="{4F54F2E7-4C83-48F2-9A71-BF3758498717}" destId="{BD0768A9-8CFE-4F0F-9C87-E373D990AE2B}" srcOrd="13" destOrd="0" presId="urn:microsoft.com/office/officeart/2005/8/layout/default"/>
    <dgm:cxn modelId="{CC4F79B3-C77C-4962-BD38-202187542463}" type="presParOf" srcId="{4F54F2E7-4C83-48F2-9A71-BF3758498717}" destId="{3505C644-0D9E-4EBF-8097-758D140BBAF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44F8F-3F6E-443E-A012-BF1FD9D33B5D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HttpContext</a:t>
          </a:r>
          <a:endParaRPr lang="en-US" sz="1800" kern="1200" dirty="0"/>
        </a:p>
      </dsp:txBody>
      <dsp:txXfrm>
        <a:off x="3080" y="587032"/>
        <a:ext cx="2444055" cy="1466433"/>
      </dsp:txXfrm>
    </dsp:sp>
    <dsp:sp modelId="{716D613C-9D71-4DC7-98D3-DF8A3EE0F8A1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HttpContext.Current</a:t>
          </a:r>
          <a:endParaRPr lang="en-US" sz="1800" kern="1200" dirty="0"/>
        </a:p>
      </dsp:txBody>
      <dsp:txXfrm>
        <a:off x="2691541" y="587032"/>
        <a:ext cx="2444055" cy="1466433"/>
      </dsp:txXfrm>
    </dsp:sp>
    <dsp:sp modelId="{1AEEBBDE-4303-47B8-B042-CF0F4A0528D2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HttpResponse</a:t>
          </a:r>
        </a:p>
      </dsp:txBody>
      <dsp:txXfrm>
        <a:off x="5380002" y="587032"/>
        <a:ext cx="2444055" cy="1466433"/>
      </dsp:txXfrm>
    </dsp:sp>
    <dsp:sp modelId="{58E7D946-663B-4639-807A-D452F7649A69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HttpRequest</a:t>
          </a:r>
          <a:endParaRPr lang="en-US" sz="1800" kern="1200" dirty="0"/>
        </a:p>
      </dsp:txBody>
      <dsp:txXfrm>
        <a:off x="8068463" y="587032"/>
        <a:ext cx="2444055" cy="1466433"/>
      </dsp:txXfrm>
    </dsp:sp>
    <dsp:sp modelId="{4A506FE6-0570-4910-80BF-41536534A403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HttpSessionState</a:t>
          </a:r>
        </a:p>
      </dsp:txBody>
      <dsp:txXfrm>
        <a:off x="3080" y="2297871"/>
        <a:ext cx="2444055" cy="1466433"/>
      </dsp:txXfrm>
    </dsp:sp>
    <dsp:sp modelId="{28B84FC2-C942-45AB-BB00-942D8E24B144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HttpCookie</a:t>
          </a:r>
        </a:p>
      </dsp:txBody>
      <dsp:txXfrm>
        <a:off x="2691541" y="2297871"/>
        <a:ext cx="2444055" cy="1466433"/>
      </dsp:txXfrm>
    </dsp:sp>
    <dsp:sp modelId="{E63652B9-9B55-4038-94BD-B91E56828691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HttpCookieCollection</a:t>
          </a:r>
        </a:p>
      </dsp:txBody>
      <dsp:txXfrm>
        <a:off x="5380002" y="2297871"/>
        <a:ext cx="2444055" cy="1466433"/>
      </dsp:txXfrm>
    </dsp:sp>
    <dsp:sp modelId="{3505C644-0D9E-4EBF-8097-758D140BBAF4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… and more</a:t>
          </a:r>
        </a:p>
      </dsp:txBody>
      <dsp:txXfrm>
        <a:off x="806846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8E8F9-9A3F-4BB6-AEE3-C1AFA96ED28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305DC-CC3D-479A-8171-D767E3089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1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305DC-CC3D-479A-8171-D767E30896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91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DE02-5D61-4CE0-BDBF-F1B1C3A665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27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DE02-5D61-4CE0-BDBF-F1B1C3A665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16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9A59F-17D6-4CE8-908E-C24385A219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305DC-CC3D-479A-8171-D767E30896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5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E7EBF-8FEE-4079-889B-EEE134D30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53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E7EBF-8FEE-4079-889B-EEE134D30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479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E7EBF-8FEE-4079-889B-EEE134D30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434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53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E74FF-B95A-3049-B6BA-741949CDE0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359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09DCD-38B9-4CAA-A10D-406D26B5670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542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5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9E9FC-B671-424D-AD31-3E8C5FC948F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5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er Placeholder 10">
            <a:extLst>
              <a:ext uri="{FF2B5EF4-FFF2-40B4-BE49-F238E27FC236}">
                <a16:creationId xmlns:a16="http://schemas.microsoft.com/office/drawing/2014/main" id="{AB5F594E-8458-4AE9-887A-9FBCC1B471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238" cy="481013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https://github.com/dotnet-presentations/home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84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E74FF-B95A-3049-B6BA-741949CDE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1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A409A-1F21-4C87-A97D-11C410B844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85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 11:00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184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 11:00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68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E74FF-B95A-3049-B6BA-741949CDE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64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E74FF-B95A-3049-B6BA-741949CDE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14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E74FF-B95A-3049-B6BA-741949CDE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40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E74FF-B95A-3049-B6BA-741949CDE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8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E74FF-B95A-3049-B6BA-741949CDE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5524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10/9/2023 11:00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9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AC7CE-2342-439D-99E9-F1094D4D7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488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10/9/2023 11:00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03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10/9/2023 11:00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49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10/9/2023 11:00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319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10/9/2023 11:00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99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10/9/2023 11:00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157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10/9/2023 11:00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17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10/9/2023 11:00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4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991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9F575-5B77-BF43-906F-95894CC4E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367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9F575-5B77-BF43-906F-95894CC4E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07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C3A47-CB81-4B66-B35D-3412D80A95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0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10/9/2023 11:06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726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10/9/2023 11:06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42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5924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10/9/2023 11:06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662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8293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795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7480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40F0C-8525-47D1-9893-188D3A3791B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680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305DC-CC3D-479A-8171-D767E308969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1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305DC-CC3D-479A-8171-D767E30896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96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FDE02-5D61-4CE0-BDBF-F1B1C3A665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501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FDE02-5D61-4CE0-BDBF-F1B1C3A665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440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C925A-7948-454A-AD89-9671F9199B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947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E7EBF-8FEE-4079-889B-EEE134D30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98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D0FB5-8750-2E43-A44E-E58883020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6397-CD70-4010-B829-2671CA79B9DD}" type="datetime1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DB610F-7B19-C746-9E0B-2E5B1ECA5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1F611-C530-CE49-B2FA-F7DB8E10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E531-2FE7-1449-9EEA-A97280669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9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noun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358A6850-D9C4-3746-B59F-1EB779D13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31733"/>
            <a:ext cx="12192000" cy="7106479"/>
          </a:xfrm>
          <a:prstGeom prst="rect">
            <a:avLst/>
          </a:prstGeom>
        </p:spPr>
      </p:pic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E3D2D5C4-B844-114B-9697-42D21689D269}"/>
              </a:ext>
            </a:extLst>
          </p:cNvPr>
          <p:cNvSpPr/>
          <p:nvPr userDrawn="1"/>
        </p:nvSpPr>
        <p:spPr bwMode="auto">
          <a:xfrm>
            <a:off x="838200" y="1021680"/>
            <a:ext cx="1846092" cy="384048"/>
          </a:xfrm>
          <a:prstGeom prst="roundRect">
            <a:avLst>
              <a:gd name="adj" fmla="val 2632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200" normalizeH="0" baseline="0" noProof="0">
                <a:ln>
                  <a:noFill/>
                </a:ln>
                <a:gradFill>
                  <a:gsLst>
                    <a:gs pos="0">
                      <a:srgbClr val="002050"/>
                    </a:gs>
                    <a:gs pos="100000">
                      <a:srgbClr val="002050"/>
                    </a:gs>
                  </a:gsLst>
                  <a:lin ang="5400000" scaled="0"/>
                </a:gra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RELEASED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9CF02AA-2166-2947-AE4F-C1E42119F0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4126" y="3328313"/>
            <a:ext cx="3291797" cy="30128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A29FA64-87F9-C143-8ECF-2FD642B19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75065"/>
            <a:ext cx="10515600" cy="66900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Announcement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EA77C7-A181-484D-8707-4D5A9B4D5A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76901"/>
            <a:ext cx="10515600" cy="3324086"/>
          </a:xfrm>
        </p:spPr>
        <p:txBody>
          <a:bodyPr/>
          <a:lstStyle/>
          <a:p>
            <a:pPr lvl="0"/>
            <a:r>
              <a:rPr lang="en-US"/>
              <a:t>Value prop 1</a:t>
            </a:r>
          </a:p>
          <a:p>
            <a:pPr lvl="0"/>
            <a:r>
              <a:rPr lang="en-US"/>
              <a:t>Value prop 2</a:t>
            </a:r>
          </a:p>
          <a:p>
            <a:pPr lvl="0"/>
            <a:r>
              <a:rPr lang="en-US"/>
              <a:t>Value prop 3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0ABA7B6-E505-4F46-AC54-EB852D64446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5908532"/>
            <a:ext cx="10515600" cy="579149"/>
          </a:xfrm>
        </p:spPr>
        <p:txBody>
          <a:bodyPr>
            <a:normAutofit/>
          </a:bodyPr>
          <a:lstStyle>
            <a:lvl1pPr>
              <a:buNone/>
              <a:defRPr sz="24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72134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2.08333E-6 0.03842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25383B-3BB2-5B6A-5EFE-8EB8D73F9E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2A9AB-AE88-89CB-1B76-390A6977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9336-7CF9-6DBE-2B3F-9A8906D1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8785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24056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2305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2063DA80-23B8-E156-8660-1111AE55E8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2883" y="2859125"/>
            <a:ext cx="6553934" cy="984757"/>
          </a:xfrm>
        </p:spPr>
        <p:txBody>
          <a:bodyPr/>
          <a:lstStyle>
            <a:lvl1pPr>
              <a:defRPr sz="6399" spc="-150">
                <a:solidFill>
                  <a:schemeClr val="bg1"/>
                </a:solidFill>
                <a:latin typeface="Space Grotesk Medium" pitchFamily="2" charset="0"/>
                <a:cs typeface="Space Grotesk Medium" pitchFamily="2" charset="0"/>
              </a:defRPr>
            </a:lvl1pPr>
          </a:lstStyle>
          <a:p>
            <a:pPr marL="0" marR="0" lvl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 err="1"/>
              <a:t>.Net</a:t>
            </a:r>
            <a:r>
              <a:rPr lang="en-US"/>
              <a:t> Conf 2022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347E100-C45D-17B1-B2A4-A33A0D925E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7933" y="3987948"/>
            <a:ext cx="6473776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Focus on MAUI</a:t>
            </a:r>
          </a:p>
        </p:txBody>
      </p:sp>
    </p:spTree>
    <p:extLst>
      <p:ext uri="{BB962C8B-B14F-4D97-AF65-F5344CB8AC3E}">
        <p14:creationId xmlns:p14="http://schemas.microsoft.com/office/powerpoint/2010/main" val="257362684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25383B-3BB2-5B6A-5EFE-8EB8D73F9E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2A9AB-AE88-89CB-1B76-390A6977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9336-7CF9-6DBE-2B3F-9A8906D1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8204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5498" y="2881341"/>
            <a:ext cx="10010687" cy="101566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6000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550BA1-B17C-488A-B13B-EAE642576B33}"/>
              </a:ext>
            </a:extLst>
          </p:cNvPr>
          <p:cNvGrpSpPr/>
          <p:nvPr userDrawn="1"/>
        </p:nvGrpSpPr>
        <p:grpSpPr>
          <a:xfrm>
            <a:off x="2112911" y="118352"/>
            <a:ext cx="9646191" cy="6621296"/>
            <a:chOff x="3019127" y="448578"/>
            <a:chExt cx="9646191" cy="66212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C5F131-CDD3-4833-8C45-E235D5E9F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127" y="448578"/>
              <a:ext cx="9172873" cy="66212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BC19F9-263B-4FF9-BEAE-41F5BF5689F3}"/>
                </a:ext>
              </a:extLst>
            </p:cNvPr>
            <p:cNvSpPr txBox="1"/>
            <p:nvPr userDrawn="1"/>
          </p:nvSpPr>
          <p:spPr>
            <a:xfrm>
              <a:off x="10792557" y="3506769"/>
              <a:ext cx="1872761" cy="7940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3600">
                  <a:solidFill>
                    <a:schemeClr val="tx2">
                      <a:alpha val="49000"/>
                    </a:schemeClr>
                  </a:solidFill>
                </a:rPr>
                <a:t>.NET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01202919-2AB2-4208-B4CC-1AAF68D6BF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" y="0"/>
            <a:ext cx="12169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0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625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95947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C2A4914-40F7-A9B4-6386-C5DBCC79F24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509433" y="3297959"/>
            <a:ext cx="5165846" cy="738536"/>
          </a:xfrm>
        </p:spPr>
        <p:txBody>
          <a:bodyPr/>
          <a:lstStyle>
            <a:lvl1pPr algn="ctr">
              <a:defRPr lang="en-US" sz="5499" spc="-1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sz="4799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166420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608">
          <p15:clr>
            <a:srgbClr val="5ACBF0"/>
          </p15:clr>
        </p15:guide>
        <p15:guide id="2" orient="horz" pos="14488">
          <p15:clr>
            <a:srgbClr val="5ACBF0"/>
          </p15:clr>
        </p15:guide>
        <p15:guide id="4" orient="horz" pos="20352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A5BD77B-3D29-7EDB-963B-F086D1A974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4798" y="1748188"/>
            <a:ext cx="5168161" cy="21544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n-lt"/>
                <a:ea typeface="Segoe UI" panose="020B0502040204020203" pitchFamily="34" charset="0"/>
                <a:cs typeface="Segoe UI Semilight" panose="020B0402040204020203" pitchFamily="34" charset="0"/>
              </a:defRPr>
            </a:lvl1pPr>
            <a:lvl2pPr marL="228465" indent="0">
              <a:buNone/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456932" indent="0">
              <a:buNone/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661600" indent="0">
              <a:buNone/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855161" indent="0">
              <a:buNone/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93ECD36-DAC7-BECB-CC83-CBCB27E8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78" y="542287"/>
            <a:ext cx="10515818" cy="4185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36B7B2C-1ECE-38AD-5BEB-796C2BD062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077" y="6069492"/>
            <a:ext cx="5212080" cy="184666"/>
          </a:xfrm>
        </p:spPr>
        <p:txBody>
          <a:bodyPr anchor="b" anchorCtr="0"/>
          <a:lstStyle>
            <a:lvl1pPr>
              <a:defRPr sz="1200">
                <a:solidFill>
                  <a:srgbClr val="D2D2D2"/>
                </a:solidFill>
                <a:latin typeface="Open Sans (body)"/>
              </a:defRPr>
            </a:lvl1pPr>
          </a:lstStyle>
          <a:p>
            <a:pPr lvl="0"/>
            <a:r>
              <a:rPr lang="en-US"/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32260322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A5BD77B-3D29-7EDB-963B-F086D1A974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4798" y="1748188"/>
            <a:ext cx="6206911" cy="21544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n-lt"/>
                <a:ea typeface="Segoe UI" panose="020B0502040204020203" pitchFamily="34" charset="0"/>
                <a:cs typeface="Segoe UI Semilight" panose="020B0402040204020203" pitchFamily="34" charset="0"/>
              </a:defRPr>
            </a:lvl1pPr>
            <a:lvl2pPr marL="228465" indent="0">
              <a:buNone/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456932" indent="0">
              <a:buNone/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661600" indent="0">
              <a:buNone/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855161" indent="0">
              <a:buNone/>
              <a:defRPr sz="1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93ECD36-DAC7-BECB-CC83-CBCB27E8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78" y="542287"/>
            <a:ext cx="10515818" cy="4185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6C35E9-DD77-8A54-AB4E-F016D05D17AD}"/>
              </a:ext>
            </a:extLst>
          </p:cNvPr>
          <p:cNvCxnSpPr>
            <a:cxnSpLocks/>
          </p:cNvCxnSpPr>
          <p:nvPr userDrawn="1"/>
        </p:nvCxnSpPr>
        <p:spPr>
          <a:xfrm>
            <a:off x="7103224" y="1661104"/>
            <a:ext cx="0" cy="4206240"/>
          </a:xfrm>
          <a:prstGeom prst="line">
            <a:avLst/>
          </a:prstGeom>
          <a:ln w="9525">
            <a:solidFill>
              <a:srgbClr val="512BD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36B7B2C-1ECE-38AD-5BEB-796C2BD062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077" y="6069492"/>
            <a:ext cx="6208776" cy="184666"/>
          </a:xfrm>
        </p:spPr>
        <p:txBody>
          <a:bodyPr anchor="b" anchorCtr="0"/>
          <a:lstStyle>
            <a:lvl1pPr>
              <a:defRPr sz="1200">
                <a:solidFill>
                  <a:srgbClr val="D2D2D2"/>
                </a:solidFill>
                <a:latin typeface="Open Sans (body)"/>
              </a:defRPr>
            </a:lvl1pPr>
          </a:lstStyle>
          <a:p>
            <a:pPr lvl="0"/>
            <a:r>
              <a:rPr lang="en-US"/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34865691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915914"/>
            <a:ext cx="11018520" cy="4616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325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999" b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n-lt"/>
                <a:ea typeface="Open Sans" panose="020B0606030504020204" pitchFamily="34" charset="0"/>
                <a:cs typeface="Space Grotesk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55399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55399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55399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60914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870966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8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560">
          <p15:clr>
            <a:srgbClr val="FBAE40"/>
          </p15:clr>
        </p15:guide>
        <p15:guide id="2" pos="98205">
          <p15:clr>
            <a:srgbClr val="5ACBF0"/>
          </p15:clr>
        </p15:guide>
        <p15:guide id="3" orient="horz" pos="3056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D8BA45F-7CA3-CEF0-B4D6-CA43F3D8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78" y="542287"/>
            <a:ext cx="10515818" cy="4185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57539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7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D8BA45F-7CA3-CEF0-B4D6-CA43F3D8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78" y="542287"/>
            <a:ext cx="10515818" cy="4185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FBC314-3329-E88D-0A1E-042BCE70DA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078" y="6038714"/>
            <a:ext cx="1160901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Open Sans (body)"/>
              </a:defRPr>
            </a:lvl1pPr>
          </a:lstStyle>
          <a:p>
            <a:pPr lvl="0"/>
            <a:r>
              <a:rPr lang="en-US"/>
              <a:t>Learn more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0A923FE-A37B-0BC7-4DA7-6C67B7F79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6983" y="6038714"/>
            <a:ext cx="8976044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Open Sans (body)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248CBE-99C7-22F7-1F30-FF30E8FE0F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08409" y="6038714"/>
            <a:ext cx="131960" cy="246221"/>
          </a:xfrm>
        </p:spPr>
        <p:txBody>
          <a:bodyPr/>
          <a:lstStyle>
            <a:lvl1pPr algn="ctr">
              <a:defRPr sz="1600">
                <a:solidFill>
                  <a:srgbClr val="512BD4"/>
                </a:solidFill>
                <a:latin typeface="Open Sans (body)"/>
              </a:defRPr>
            </a:lvl1pPr>
          </a:lstStyle>
          <a:p>
            <a:pPr lvl="0"/>
            <a:r>
              <a:rPr lang="en-US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91358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7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4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theme" Target="../theme/theme4.xml"/><Relationship Id="rId4" Type="http://schemas.openxmlformats.org/officeDocument/2006/relationships/image" Target="../media/image13.sv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4CE51-D28B-B840-8D63-9996ADF37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4CEE8-8D92-394C-8F53-0459CF763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7B45-BF49-1748-9353-271AEFB1E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1B91D9E-5EE1-4959-AB73-635FDF39342C}" type="datetime1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36106-03A4-5447-A2D8-4F4318C0F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682CC-4D76-4748-8816-DB7AD4BA3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ACE531-2FE7-1449-9EEA-A972806695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4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19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615475" y="1435504"/>
            <a:ext cx="11018520" cy="1366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6" tIns="146285" rIns="182856" bIns="1462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8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6" tIns="146285" rIns="182856" bIns="1462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8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C2967733-C0DE-BADA-75ED-9F6DE2ACB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9251" r="8198" b="2669"/>
          <a:stretch/>
        </p:blipFill>
        <p:spPr>
          <a:xfrm>
            <a:off x="4177269" y="0"/>
            <a:ext cx="8014731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1D7F93-964D-E7FE-6709-666D9AD4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78" y="542287"/>
            <a:ext cx="10515818" cy="4185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945AE1-A190-C742-08F7-7D44179A933B}"/>
              </a:ext>
            </a:extLst>
          </p:cNvPr>
          <p:cNvSpPr/>
          <p:nvPr userDrawn="1"/>
        </p:nvSpPr>
        <p:spPr bwMode="auto">
          <a:xfrm>
            <a:off x="12481559" y="0"/>
            <a:ext cx="602204" cy="601961"/>
          </a:xfrm>
          <a:prstGeom prst="rect">
            <a:avLst/>
          </a:prstGeom>
          <a:solidFill>
            <a:srgbClr val="512BD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93274" rIns="0" bIns="9327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8983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5796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86948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315932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91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973897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80288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631864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64944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</a:rPr>
              <a:t>Color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2EA38-01E7-FBE4-972C-BE6CAD1EAFFD}"/>
              </a:ext>
            </a:extLst>
          </p:cNvPr>
          <p:cNvSpPr/>
          <p:nvPr userDrawn="1"/>
        </p:nvSpPr>
        <p:spPr bwMode="auto">
          <a:xfrm>
            <a:off x="13132901" y="0"/>
            <a:ext cx="602204" cy="601961"/>
          </a:xfrm>
          <a:prstGeom prst="rect">
            <a:avLst/>
          </a:prstGeom>
          <a:solidFill>
            <a:srgbClr val="D601AA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93274" rIns="0" bIns="9327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8983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5796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86948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315932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91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973897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80288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631864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64944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chemeClr val="bg1"/>
                </a:solidFill>
              </a:rPr>
              <a:t>Color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951189-0FDB-34DC-8CEF-ECAF4B12B1CC}"/>
              </a:ext>
            </a:extLst>
          </p:cNvPr>
          <p:cNvSpPr/>
          <p:nvPr userDrawn="1"/>
        </p:nvSpPr>
        <p:spPr bwMode="auto">
          <a:xfrm>
            <a:off x="12481559" y="659899"/>
            <a:ext cx="602204" cy="601962"/>
          </a:xfrm>
          <a:prstGeom prst="rect">
            <a:avLst/>
          </a:prstGeom>
          <a:solidFill>
            <a:srgbClr val="8B73E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93274" rIns="0" bIns="9327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8983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5796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86948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315932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91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973897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80288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631864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64944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chemeClr val="bg1"/>
                </a:solidFill>
              </a:rPr>
              <a:t>Color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BF563A-DE58-13F7-0916-2FFD7E3C9110}"/>
              </a:ext>
            </a:extLst>
          </p:cNvPr>
          <p:cNvSpPr/>
          <p:nvPr userDrawn="1"/>
        </p:nvSpPr>
        <p:spPr bwMode="auto">
          <a:xfrm>
            <a:off x="12475115" y="1435504"/>
            <a:ext cx="467044" cy="466857"/>
          </a:xfrm>
          <a:prstGeom prst="rect">
            <a:avLst/>
          </a:prstGeom>
          <a:solidFill>
            <a:srgbClr val="53535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0" tIns="93274" rIns="0" bIns="9327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8983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5796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86948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315932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91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973897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80288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631864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64944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bg1"/>
                </a:solidFill>
              </a:rPr>
              <a:t>Color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707104-C725-DA4B-0210-9FFE3342A8EE}"/>
              </a:ext>
            </a:extLst>
          </p:cNvPr>
          <p:cNvSpPr/>
          <p:nvPr userDrawn="1"/>
        </p:nvSpPr>
        <p:spPr bwMode="auto">
          <a:xfrm>
            <a:off x="12993618" y="1435504"/>
            <a:ext cx="467044" cy="466857"/>
          </a:xfrm>
          <a:prstGeom prst="rect">
            <a:avLst/>
          </a:prstGeom>
          <a:solidFill>
            <a:srgbClr val="D2D2D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0" tIns="93274" rIns="0" bIns="9327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8983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5796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86948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315932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91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973897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80288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631864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64944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</a:rPr>
              <a:t>Color 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DA202D3-BF7E-C81E-7437-034C19DE79B2}"/>
              </a:ext>
            </a:extLst>
          </p:cNvPr>
          <p:cNvSpPr/>
          <p:nvPr userDrawn="1"/>
        </p:nvSpPr>
        <p:spPr bwMode="auto">
          <a:xfrm>
            <a:off x="13508492" y="1435504"/>
            <a:ext cx="467044" cy="46685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93274" rIns="0" bIns="9327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8983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5796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86948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315932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91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973897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80288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631864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64944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</a:rPr>
              <a:t>Color 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CE21858-3C26-6AF5-304C-C9E325B0F65A}"/>
              </a:ext>
            </a:extLst>
          </p:cNvPr>
          <p:cNvSpPr/>
          <p:nvPr userDrawn="1"/>
        </p:nvSpPr>
        <p:spPr bwMode="auto">
          <a:xfrm>
            <a:off x="13132901" y="659899"/>
            <a:ext cx="602204" cy="601962"/>
          </a:xfrm>
          <a:prstGeom prst="rect">
            <a:avLst/>
          </a:prstGeom>
          <a:solidFill>
            <a:srgbClr val="1F1F1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93274" rIns="0" bIns="93274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8983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5796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486948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315932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915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973897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802880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631864" algn="l" defTabSz="3657965" rtl="0" eaLnBrk="1" latinLnBrk="0" hangingPunct="1">
              <a:defRPr sz="7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64944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chemeClr val="bg1"/>
                </a:solidFill>
              </a:rPr>
              <a:t>Color 4</a:t>
            </a:r>
          </a:p>
        </p:txBody>
      </p:sp>
    </p:spTree>
    <p:extLst>
      <p:ext uri="{BB962C8B-B14F-4D97-AF65-F5344CB8AC3E}">
        <p14:creationId xmlns:p14="http://schemas.microsoft.com/office/powerpoint/2010/main" val="405457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16" r:id="rId1"/>
    <p:sldLayoutId id="2147495026" r:id="rId2"/>
    <p:sldLayoutId id="2147494984" r:id="rId3"/>
    <p:sldLayoutId id="2147494948" r:id="rId4"/>
    <p:sldLayoutId id="2147494955" r:id="rId5"/>
    <p:sldLayoutId id="2147494956" r:id="rId6"/>
    <p:sldLayoutId id="2147494983" r:id="rId7"/>
    <p:sldLayoutId id="2147494960" r:id="rId8"/>
    <p:sldLayoutId id="2147495027" r:id="rId9"/>
    <p:sldLayoutId id="2147495029" r:id="rId10"/>
    <p:sldLayoutId id="2147495048" r:id="rId11"/>
    <p:sldLayoutId id="2147495050" r:id="rId12"/>
  </p:sldLayoutIdLst>
  <p:transition>
    <p:fade/>
  </p:transition>
  <p:hf sldNum="0" hdr="0" ftr="0" dt="0"/>
  <p:txStyles>
    <p:titleStyle>
      <a:lvl1pPr marL="0" algn="l" defTabSz="932555" rtl="0" eaLnBrk="1" latinLnBrk="0" hangingPunct="1">
        <a:lnSpc>
          <a:spcPct val="100000"/>
        </a:lnSpc>
        <a:spcBef>
          <a:spcPct val="0"/>
        </a:spcBef>
        <a:buNone/>
        <a:defRPr lang="en-US" sz="2999" b="0" kern="1200" cap="none" spc="-50" baseline="0" dirty="0">
          <a:ln w="3175">
            <a:noFill/>
          </a:ln>
          <a:solidFill>
            <a:schemeClr val="bg1"/>
          </a:solidFill>
          <a:effectLst/>
          <a:latin typeface="+mn-lt"/>
          <a:ea typeface="Open Sans" panose="020B0606030504020204" pitchFamily="34" charset="0"/>
          <a:cs typeface="Space Grotesk Medium" pitchFamily="2" charset="0"/>
        </a:defRPr>
      </a:lvl1pPr>
    </p:titleStyle>
    <p:bodyStyle>
      <a:lvl1pPr marL="0" marR="0" indent="0" algn="l" defTabSz="93255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0" baseline="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228554" marR="0" indent="0" algn="l" defTabSz="93255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457109" marR="0" indent="0" algn="l" defTabSz="93255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661856" marR="0" indent="0" algn="l" defTabSz="93255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200" kern="1200" spc="0" baseline="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855492" marR="0" indent="0" algn="l" defTabSz="93255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000" kern="1200" spc="0" baseline="0">
          <a:solidFill>
            <a:schemeClr val="bg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2564527" indent="-233139" algn="l" defTabSz="9325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06" indent="-233139" algn="l" defTabSz="9325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083" indent="-233139" algn="l" defTabSz="9325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62" indent="-233139" algn="l" defTabSz="9325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78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55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33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11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390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66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44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23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766">
          <p15:clr>
            <a:srgbClr val="C35EA4"/>
          </p15:clr>
        </p15:guide>
        <p15:guide id="17" pos="3100">
          <p15:clr>
            <a:srgbClr val="C35EA4"/>
          </p15:clr>
        </p15:guide>
        <p15:guide id="25" orient="horz" pos="8272">
          <p15:clr>
            <a:srgbClr val="C35EA4"/>
          </p15:clr>
        </p15:guide>
        <p15:guide id="26" orient="horz" pos="7889">
          <p15:clr>
            <a:srgbClr val="C35EA4"/>
          </p15:clr>
        </p15:guide>
        <p15:guide id="28" pos="14597">
          <p15:clr>
            <a:srgbClr val="A4A3A4"/>
          </p15:clr>
        </p15:guide>
        <p15:guide id="30" pos="5269">
          <p15:clr>
            <a:srgbClr val="C35EA4"/>
          </p15:clr>
        </p15:guide>
        <p15:guide id="31" pos="4102">
          <p15:clr>
            <a:srgbClr val="C35EA4"/>
          </p15:clr>
        </p15:guide>
        <p15:guide id="32" pos="2930">
          <p15:clr>
            <a:srgbClr val="C35EA4"/>
          </p15:clr>
        </p15:guide>
        <p15:guide id="33" pos="1933">
          <p15:clr>
            <a:srgbClr val="C35EA4"/>
          </p15:clr>
        </p15:guide>
        <p15:guide id="34" pos="1763">
          <p15:clr>
            <a:srgbClr val="C35EA4"/>
          </p15:clr>
        </p15:guide>
        <p15:guide id="35" pos="5419">
          <p15:clr>
            <a:srgbClr val="C35EA4"/>
          </p15:clr>
        </p15:guide>
        <p15:guide id="36" pos="4267">
          <p15:clr>
            <a:srgbClr val="C35EA4"/>
          </p15:clr>
        </p15:guide>
        <p15:guide id="37" pos="6416">
          <p15:clr>
            <a:srgbClr val="C35EA4"/>
          </p15:clr>
        </p15:guide>
        <p15:guide id="38" pos="6587">
          <p15:clr>
            <a:srgbClr val="C35EA4"/>
          </p15:clr>
        </p15:guide>
        <p15:guide id="39" pos="7589">
          <p15:clr>
            <a:srgbClr val="C35EA4"/>
          </p15:clr>
        </p15:guide>
        <p15:guide id="40" pos="7749">
          <p15:clr>
            <a:srgbClr val="C35EA4"/>
          </p15:clr>
        </p15:guide>
        <p15:guide id="41" pos="8752">
          <p15:clr>
            <a:srgbClr val="C35EA4"/>
          </p15:clr>
        </p15:guide>
        <p15:guide id="42" pos="8923">
          <p15:clr>
            <a:srgbClr val="C35EA4"/>
          </p15:clr>
        </p15:guide>
        <p15:guide id="43" pos="9913">
          <p15:clr>
            <a:srgbClr val="C35EA4"/>
          </p15:clr>
        </p15:guide>
        <p15:guide id="44" pos="10085">
          <p15:clr>
            <a:srgbClr val="C35EA4"/>
          </p15:clr>
        </p15:guide>
        <p15:guide id="45" pos="11088">
          <p15:clr>
            <a:srgbClr val="C35EA4"/>
          </p15:clr>
        </p15:guide>
        <p15:guide id="46" pos="11259">
          <p15:clr>
            <a:srgbClr val="C35EA4"/>
          </p15:clr>
        </p15:guide>
        <p15:guide id="47" pos="12251">
          <p15:clr>
            <a:srgbClr val="C35EA4"/>
          </p15:clr>
        </p15:guide>
        <p15:guide id="48" pos="12416">
          <p15:clr>
            <a:srgbClr val="C35EA4"/>
          </p15:clr>
        </p15:guide>
        <p15:guide id="49" pos="13429">
          <p15:clr>
            <a:srgbClr val="C35EA4"/>
          </p15:clr>
        </p15:guide>
        <p15:guide id="50" pos="13595">
          <p15:clr>
            <a:srgbClr val="C35EA4"/>
          </p15:clr>
        </p15:guide>
        <p15:guide id="51" orient="horz" pos="768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15475" y="538610"/>
            <a:ext cx="1101852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615475" y="1435504"/>
            <a:ext cx="11018520" cy="1366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6" tIns="146285" rIns="182856" bIns="1462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8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6" tIns="146285" rIns="182856" bIns="1462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8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2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62" r:id="rId1"/>
  </p:sldLayoutIdLst>
  <p:transition>
    <p:fade/>
  </p:transition>
  <p:hf sldNum="0" hdr="0" ftr="0" dt="0"/>
  <p:txStyles>
    <p:titleStyle>
      <a:lvl1pPr algn="l" defTabSz="932555" rtl="0" eaLnBrk="1" latinLnBrk="0" hangingPunct="1">
        <a:lnSpc>
          <a:spcPct val="100000"/>
        </a:lnSpc>
        <a:spcBef>
          <a:spcPct val="0"/>
        </a:spcBef>
        <a:buNone/>
        <a:defRPr lang="en-US" sz="2400" b="0" kern="1200" cap="none" spc="-50" baseline="0" dirty="0" smtClean="0">
          <a:ln w="3175">
            <a:noFill/>
          </a:ln>
          <a:solidFill>
            <a:schemeClr val="accent2">
              <a:lumMod val="75000"/>
            </a:schemeClr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55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Segoe UI Semilight" panose="020B0402040204020203" pitchFamily="34" charset="0"/>
        </a:defRPr>
      </a:lvl1pPr>
      <a:lvl2pPr marL="228554" marR="0" indent="0" algn="l" defTabSz="93255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457109" marR="0" indent="0" algn="l" defTabSz="93255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3pPr>
      <a:lvl4pPr marL="661856" marR="0" indent="0" algn="l" defTabSz="93255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200" kern="1200" spc="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4pPr>
      <a:lvl5pPr marL="855492" marR="0" indent="0" algn="l" defTabSz="93255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000" kern="1200" spc="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5pPr>
      <a:lvl6pPr marL="2564527" indent="-233139" algn="l" defTabSz="9325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06" indent="-233139" algn="l" defTabSz="9325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083" indent="-233139" algn="l" defTabSz="9325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62" indent="-233139" algn="l" defTabSz="9325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78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55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33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11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390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66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44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23" algn="l" defTabSz="932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766">
          <p15:clr>
            <a:srgbClr val="C35EA4"/>
          </p15:clr>
        </p15:guide>
        <p15:guide id="17" pos="3100">
          <p15:clr>
            <a:srgbClr val="C35EA4"/>
          </p15:clr>
        </p15:guide>
        <p15:guide id="25" orient="horz" pos="8272">
          <p15:clr>
            <a:srgbClr val="C35EA4"/>
          </p15:clr>
        </p15:guide>
        <p15:guide id="26" orient="horz" pos="7889">
          <p15:clr>
            <a:srgbClr val="C35EA4"/>
          </p15:clr>
        </p15:guide>
        <p15:guide id="28" pos="14597">
          <p15:clr>
            <a:srgbClr val="A4A3A4"/>
          </p15:clr>
        </p15:guide>
        <p15:guide id="30" pos="5269">
          <p15:clr>
            <a:srgbClr val="C35EA4"/>
          </p15:clr>
        </p15:guide>
        <p15:guide id="31" pos="4102">
          <p15:clr>
            <a:srgbClr val="C35EA4"/>
          </p15:clr>
        </p15:guide>
        <p15:guide id="32" pos="2930">
          <p15:clr>
            <a:srgbClr val="C35EA4"/>
          </p15:clr>
        </p15:guide>
        <p15:guide id="33" pos="1933">
          <p15:clr>
            <a:srgbClr val="C35EA4"/>
          </p15:clr>
        </p15:guide>
        <p15:guide id="34" pos="1763">
          <p15:clr>
            <a:srgbClr val="C35EA4"/>
          </p15:clr>
        </p15:guide>
        <p15:guide id="35" pos="5419">
          <p15:clr>
            <a:srgbClr val="C35EA4"/>
          </p15:clr>
        </p15:guide>
        <p15:guide id="36" pos="4267">
          <p15:clr>
            <a:srgbClr val="C35EA4"/>
          </p15:clr>
        </p15:guide>
        <p15:guide id="37" pos="6416">
          <p15:clr>
            <a:srgbClr val="C35EA4"/>
          </p15:clr>
        </p15:guide>
        <p15:guide id="38" pos="6587">
          <p15:clr>
            <a:srgbClr val="C35EA4"/>
          </p15:clr>
        </p15:guide>
        <p15:guide id="39" pos="7589">
          <p15:clr>
            <a:srgbClr val="C35EA4"/>
          </p15:clr>
        </p15:guide>
        <p15:guide id="40" pos="7749">
          <p15:clr>
            <a:srgbClr val="C35EA4"/>
          </p15:clr>
        </p15:guide>
        <p15:guide id="41" pos="8752">
          <p15:clr>
            <a:srgbClr val="C35EA4"/>
          </p15:clr>
        </p15:guide>
        <p15:guide id="42" pos="8923">
          <p15:clr>
            <a:srgbClr val="C35EA4"/>
          </p15:clr>
        </p15:guide>
        <p15:guide id="43" pos="9937">
          <p15:clr>
            <a:srgbClr val="C35EA4"/>
          </p15:clr>
        </p15:guide>
        <p15:guide id="44" pos="10085">
          <p15:clr>
            <a:srgbClr val="C35EA4"/>
          </p15:clr>
        </p15:guide>
        <p15:guide id="45" pos="11088">
          <p15:clr>
            <a:srgbClr val="C35EA4"/>
          </p15:clr>
        </p15:guide>
        <p15:guide id="46" pos="11259">
          <p15:clr>
            <a:srgbClr val="C35EA4"/>
          </p15:clr>
        </p15:guide>
        <p15:guide id="47" pos="12251">
          <p15:clr>
            <a:srgbClr val="C35EA4"/>
          </p15:clr>
        </p15:guide>
        <p15:guide id="48" pos="12416">
          <p15:clr>
            <a:srgbClr val="C35EA4"/>
          </p15:clr>
        </p15:guide>
        <p15:guide id="49" pos="13429">
          <p15:clr>
            <a:srgbClr val="C35EA4"/>
          </p15:clr>
        </p15:guide>
        <p15:guide id="50" pos="13595">
          <p15:clr>
            <a:srgbClr val="C35EA4"/>
          </p15:clr>
        </p15:guide>
        <p15:guide id="51" orient="horz" pos="768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15475" y="538611"/>
            <a:ext cx="1101852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615475" y="1435504"/>
            <a:ext cx="11018520" cy="1366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6" tIns="146285" rIns="182856" bIns="1462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6" tIns="146285" rIns="182856" bIns="1462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Graphic 14">
            <a:extLst>
              <a:ext uri="{FF2B5EF4-FFF2-40B4-BE49-F238E27FC236}">
                <a16:creationId xmlns:a16="http://schemas.microsoft.com/office/drawing/2014/main" id="{4CBC5AFF-0E72-7686-E249-072BBD180A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887" y="6409591"/>
            <a:ext cx="39967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17396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sldNum="0" hdr="0" ftr="0" dt="0"/>
  <p:txStyles>
    <p:titleStyle>
      <a:lvl1pPr algn="l" defTabSz="932719" rtl="0" eaLnBrk="1" latinLnBrk="0" hangingPunct="1">
        <a:lnSpc>
          <a:spcPct val="100000"/>
        </a:lnSpc>
        <a:spcBef>
          <a:spcPct val="0"/>
        </a:spcBef>
        <a:buNone/>
        <a:defRPr lang="en-US" sz="2400" b="0" kern="1200" cap="none" spc="-51" baseline="0" dirty="0" smtClean="0">
          <a:ln w="3175">
            <a:noFill/>
          </a:ln>
          <a:solidFill>
            <a:schemeClr val="bg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1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0" baseline="0">
          <a:solidFill>
            <a:schemeClr val="bg1"/>
          </a:solidFill>
          <a:latin typeface="+mj-lt"/>
          <a:ea typeface="+mn-ea"/>
          <a:cs typeface="Segoe UI Semilight" panose="020B0402040204020203" pitchFamily="34" charset="0"/>
        </a:defRPr>
      </a:lvl1pPr>
      <a:lvl2pPr marL="228594" marR="0" indent="0" algn="l" defTabSz="93271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bg1"/>
          </a:solidFill>
          <a:latin typeface="+mj-lt"/>
          <a:ea typeface="+mn-ea"/>
          <a:cs typeface="+mn-cs"/>
        </a:defRPr>
      </a:lvl2pPr>
      <a:lvl3pPr marL="457189" marR="0" indent="0" algn="l" defTabSz="93271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400" kern="1200" spc="0" baseline="0">
          <a:solidFill>
            <a:schemeClr val="bg1"/>
          </a:solidFill>
          <a:latin typeface="+mj-lt"/>
          <a:ea typeface="+mn-ea"/>
          <a:cs typeface="+mn-cs"/>
        </a:defRPr>
      </a:lvl3pPr>
      <a:lvl4pPr marL="661971" marR="0" indent="0" algn="l" defTabSz="93271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200" kern="1200" spc="0" baseline="0">
          <a:solidFill>
            <a:schemeClr val="bg1"/>
          </a:solidFill>
          <a:latin typeface="+mj-lt"/>
          <a:ea typeface="+mn-ea"/>
          <a:cs typeface="+mn-cs"/>
        </a:defRPr>
      </a:lvl4pPr>
      <a:lvl5pPr marL="855641" marR="0" indent="0" algn="l" defTabSz="932719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000" kern="1200" spc="0" baseline="0">
          <a:solidFill>
            <a:schemeClr val="bg1"/>
          </a:solidFill>
          <a:latin typeface="+mj-lt"/>
          <a:ea typeface="+mn-ea"/>
          <a:cs typeface="+mn-cs"/>
        </a:defRPr>
      </a:lvl5pPr>
      <a:lvl6pPr marL="2564976" indent="-233181" algn="l" defTabSz="9327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336" indent="-233181" algn="l" defTabSz="9327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695" indent="-233181" algn="l" defTabSz="9327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056" indent="-233181" algn="l" defTabSz="9327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59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19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78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37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98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157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16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876" algn="l" defTabSz="9327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766">
          <p15:clr>
            <a:srgbClr val="C35EA4"/>
          </p15:clr>
        </p15:guide>
        <p15:guide id="17" pos="3100">
          <p15:clr>
            <a:srgbClr val="C35EA4"/>
          </p15:clr>
        </p15:guide>
        <p15:guide id="25" orient="horz" pos="8272">
          <p15:clr>
            <a:srgbClr val="C35EA4"/>
          </p15:clr>
        </p15:guide>
        <p15:guide id="26" orient="horz" pos="7889">
          <p15:clr>
            <a:srgbClr val="C35EA4"/>
          </p15:clr>
        </p15:guide>
        <p15:guide id="28" pos="14597">
          <p15:clr>
            <a:srgbClr val="A4A3A4"/>
          </p15:clr>
        </p15:guide>
        <p15:guide id="30" pos="5269">
          <p15:clr>
            <a:srgbClr val="C35EA4"/>
          </p15:clr>
        </p15:guide>
        <p15:guide id="31" pos="4102">
          <p15:clr>
            <a:srgbClr val="C35EA4"/>
          </p15:clr>
        </p15:guide>
        <p15:guide id="32" pos="2930">
          <p15:clr>
            <a:srgbClr val="C35EA4"/>
          </p15:clr>
        </p15:guide>
        <p15:guide id="33" pos="1933">
          <p15:clr>
            <a:srgbClr val="C35EA4"/>
          </p15:clr>
        </p15:guide>
        <p15:guide id="34" pos="1763">
          <p15:clr>
            <a:srgbClr val="C35EA4"/>
          </p15:clr>
        </p15:guide>
        <p15:guide id="35" pos="5419">
          <p15:clr>
            <a:srgbClr val="C35EA4"/>
          </p15:clr>
        </p15:guide>
        <p15:guide id="36" pos="4267">
          <p15:clr>
            <a:srgbClr val="C35EA4"/>
          </p15:clr>
        </p15:guide>
        <p15:guide id="37" pos="6416">
          <p15:clr>
            <a:srgbClr val="C35EA4"/>
          </p15:clr>
        </p15:guide>
        <p15:guide id="38" pos="6587">
          <p15:clr>
            <a:srgbClr val="C35EA4"/>
          </p15:clr>
        </p15:guide>
        <p15:guide id="39" pos="7589">
          <p15:clr>
            <a:srgbClr val="C35EA4"/>
          </p15:clr>
        </p15:guide>
        <p15:guide id="40" pos="7749">
          <p15:clr>
            <a:srgbClr val="C35EA4"/>
          </p15:clr>
        </p15:guide>
        <p15:guide id="41" pos="8752">
          <p15:clr>
            <a:srgbClr val="C35EA4"/>
          </p15:clr>
        </p15:guide>
        <p15:guide id="42" pos="8923">
          <p15:clr>
            <a:srgbClr val="C35EA4"/>
          </p15:clr>
        </p15:guide>
        <p15:guide id="43" pos="9925">
          <p15:clr>
            <a:srgbClr val="C35EA4"/>
          </p15:clr>
        </p15:guide>
        <p15:guide id="44" pos="10085">
          <p15:clr>
            <a:srgbClr val="C35EA4"/>
          </p15:clr>
        </p15:guide>
        <p15:guide id="45" pos="11088">
          <p15:clr>
            <a:srgbClr val="C35EA4"/>
          </p15:clr>
        </p15:guide>
        <p15:guide id="46" pos="11259">
          <p15:clr>
            <a:srgbClr val="C35EA4"/>
          </p15:clr>
        </p15:guide>
        <p15:guide id="47" pos="12251">
          <p15:clr>
            <a:srgbClr val="C35EA4"/>
          </p15:clr>
        </p15:guide>
        <p15:guide id="48" pos="12416">
          <p15:clr>
            <a:srgbClr val="C35EA4"/>
          </p15:clr>
        </p15:guide>
        <p15:guide id="49" pos="13429">
          <p15:clr>
            <a:srgbClr val="C35EA4"/>
          </p15:clr>
        </p15:guide>
        <p15:guide id="50" pos="13595">
          <p15:clr>
            <a:srgbClr val="C35EA4"/>
          </p15:clr>
        </p15:guide>
        <p15:guide id="51" orient="horz" pos="768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4CE51-D28B-B840-8D63-9996ADF37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4CEE8-8D92-394C-8F53-0459CF763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7B45-BF49-1748-9353-271AEFB1E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1B91D9E-5EE1-4959-AB73-635FDF39342C}" type="datetime1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36106-03A4-5447-A2D8-4F4318C0F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Microsoft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682CC-4D76-4748-8816-DB7AD4BA3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ACE531-2FE7-1449-9EEA-A972806695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9950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90A6E38-821E-3B3B-D008-13ECE0BA05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7048C-E359-F66D-AD4D-97D47FB3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C945F-7803-9CF7-4561-E707D977A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AD0B5-411C-DD37-3DE1-D299F9DA7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5ECCB86A-3665-5147-BAC9-7BEF9D6DEA03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52EC-6A60-0D42-A9E9-DDECCBDFB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AE28451E-F2BC-8240-B99D-B1C92C439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hape, icon, rectangle&#10;&#10;Description automatically generated">
            <a:extLst>
              <a:ext uri="{FF2B5EF4-FFF2-40B4-BE49-F238E27FC236}">
                <a16:creationId xmlns:a16="http://schemas.microsoft.com/office/drawing/2014/main" id="{16B77DA5-824E-FBA0-B882-81A183CEDA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192000" y="0"/>
            <a:ext cx="9017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5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34" r:id="rId1"/>
    <p:sldLayoutId id="2147495041" r:id="rId2"/>
    <p:sldLayoutId id="2147495042" r:id="rId3"/>
    <p:sldLayoutId id="214749504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120" baseline="0">
          <a:solidFill>
            <a:schemeClr val="bg1"/>
          </a:solidFill>
          <a:latin typeface="Open Sans Light" pitchFamily="2" charset="0"/>
          <a:ea typeface="+mj-ea"/>
          <a:cs typeface="Open Sans Light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18" Type="http://schemas.openxmlformats.org/officeDocument/2006/relationships/hyperlink" Target="https://devblogs.microsoft.com/dotnet/exchange-online-journey-to-net-core/" TargetMode="External"/><Relationship Id="rId3" Type="http://schemas.openxmlformats.org/officeDocument/2006/relationships/image" Target="../media/image64.png"/><Relationship Id="rId21" Type="http://schemas.openxmlformats.org/officeDocument/2006/relationships/hyperlink" Target="https://devblogs.microsoft.com/dotnet/bringing-kestrel-and-yarp-to-azure-app-services/" TargetMode="External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17" Type="http://schemas.openxmlformats.org/officeDocument/2006/relationships/hyperlink" Target="https://devblogs.microsoft.com/dotnet/azure-active-directorys-gateway-is-on-net-6-0/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devblogs.microsoft.com/dotnet/the-azure-cosmos-db-journey-to-net-6/" TargetMode="External"/><Relationship Id="rId20" Type="http://schemas.openxmlformats.org/officeDocument/2006/relationships/hyperlink" Target="https://devblogs.microsoft.com/dotnet/microsoft-teams-assignments-service-dotnet-6-journey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hyperlink" Target="https://devblogs.microsoft.com/dotnet/microsoft-graph-dotnet-6-journey/" TargetMode="External"/><Relationship Id="rId10" Type="http://schemas.openxmlformats.org/officeDocument/2006/relationships/image" Target="../media/image71.svg"/><Relationship Id="rId19" Type="http://schemas.openxmlformats.org/officeDocument/2006/relationships/hyperlink" Target="https://dotnet.microsoft.com/en-us/platform/customers/microsoft-teams-middletier" TargetMode="External"/><Relationship Id="rId4" Type="http://schemas.openxmlformats.org/officeDocument/2006/relationships/image" Target="../media/image65.sv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svg"/><Relationship Id="rId5" Type="http://schemas.openxmlformats.org/officeDocument/2006/relationships/image" Target="../media/image36.png"/><Relationship Id="rId4" Type="http://schemas.openxmlformats.org/officeDocument/2006/relationships/image" Target="../media/image7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sv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svg"/><Relationship Id="rId32" Type="http://schemas.openxmlformats.org/officeDocument/2006/relationships/image" Target="../media/image53.sv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sv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png"/><Relationship Id="rId30" Type="http://schemas.openxmlformats.org/officeDocument/2006/relationships/image" Target="../media/image51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image" Target="../media/image8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102.png"/><Relationship Id="rId5" Type="http://schemas.openxmlformats.org/officeDocument/2006/relationships/image" Target="../media/image98.png"/><Relationship Id="rId10" Type="http://schemas.openxmlformats.org/officeDocument/2006/relationships/image" Target="../media/image91.svg"/><Relationship Id="rId4" Type="http://schemas.openxmlformats.org/officeDocument/2006/relationships/image" Target="../media/image97.svg"/><Relationship Id="rId9" Type="http://schemas.openxmlformats.org/officeDocument/2006/relationships/image" Target="../media/image90.png"/><Relationship Id="rId14" Type="http://schemas.openxmlformats.org/officeDocument/2006/relationships/image" Target="../media/image10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10" Type="http://schemas.openxmlformats.org/officeDocument/2006/relationships/image" Target="../media/image91.svg"/><Relationship Id="rId4" Type="http://schemas.openxmlformats.org/officeDocument/2006/relationships/image" Target="../media/image97.svg"/><Relationship Id="rId9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10" Type="http://schemas.openxmlformats.org/officeDocument/2006/relationships/image" Target="../media/image91.svg"/><Relationship Id="rId4" Type="http://schemas.openxmlformats.org/officeDocument/2006/relationships/image" Target="../media/image97.svg"/><Relationship Id="rId9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8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107.png"/><Relationship Id="rId5" Type="http://schemas.openxmlformats.org/officeDocument/2006/relationships/image" Target="../media/image98.png"/><Relationship Id="rId10" Type="http://schemas.openxmlformats.org/officeDocument/2006/relationships/image" Target="../media/image91.svg"/><Relationship Id="rId4" Type="http://schemas.openxmlformats.org/officeDocument/2006/relationships/image" Target="../media/image97.sv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10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109.png"/><Relationship Id="rId5" Type="http://schemas.openxmlformats.org/officeDocument/2006/relationships/image" Target="../media/image98.png"/><Relationship Id="rId15" Type="http://schemas.openxmlformats.org/officeDocument/2006/relationships/image" Target="../media/image107.png"/><Relationship Id="rId10" Type="http://schemas.openxmlformats.org/officeDocument/2006/relationships/image" Target="../media/image91.svg"/><Relationship Id="rId4" Type="http://schemas.openxmlformats.org/officeDocument/2006/relationships/image" Target="../media/image97.svg"/><Relationship Id="rId9" Type="http://schemas.openxmlformats.org/officeDocument/2006/relationships/image" Target="../media/image90.png"/><Relationship Id="rId14" Type="http://schemas.openxmlformats.org/officeDocument/2006/relationships/image" Target="../media/image105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10" Type="http://schemas.openxmlformats.org/officeDocument/2006/relationships/image" Target="../media/image118.svg"/><Relationship Id="rId4" Type="http://schemas.openxmlformats.org/officeDocument/2006/relationships/image" Target="../media/image113.svg"/><Relationship Id="rId9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sv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2.png"/><Relationship Id="rId11" Type="http://schemas.openxmlformats.org/officeDocument/2006/relationships/image" Target="../media/image127.sv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svg"/><Relationship Id="rId5" Type="http://schemas.openxmlformats.org/officeDocument/2006/relationships/image" Target="../media/image133.png"/><Relationship Id="rId10" Type="http://schemas.openxmlformats.org/officeDocument/2006/relationships/image" Target="../media/image138.svg"/><Relationship Id="rId4" Type="http://schemas.openxmlformats.org/officeDocument/2006/relationships/image" Target="../media/image132.svg"/><Relationship Id="rId9" Type="http://schemas.openxmlformats.org/officeDocument/2006/relationships/image" Target="../media/image13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3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svg"/><Relationship Id="rId11" Type="http://schemas.openxmlformats.org/officeDocument/2006/relationships/image" Target="../media/image145.png"/><Relationship Id="rId5" Type="http://schemas.openxmlformats.org/officeDocument/2006/relationships/image" Target="../media/image131.png"/><Relationship Id="rId10" Type="http://schemas.openxmlformats.org/officeDocument/2006/relationships/image" Target="../media/image144.png"/><Relationship Id="rId4" Type="http://schemas.openxmlformats.org/officeDocument/2006/relationships/image" Target="../media/image139.svg"/><Relationship Id="rId9" Type="http://schemas.openxmlformats.org/officeDocument/2006/relationships/image" Target="../media/image14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5" Type="http://schemas.openxmlformats.org/officeDocument/2006/relationships/image" Target="../media/image148.png"/><Relationship Id="rId4" Type="http://schemas.openxmlformats.org/officeDocument/2006/relationships/image" Target="../media/image147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13" Type="http://schemas.openxmlformats.org/officeDocument/2006/relationships/image" Target="../media/image161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sv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svg"/><Relationship Id="rId4" Type="http://schemas.openxmlformats.org/officeDocument/2006/relationships/image" Target="../media/image152.svg"/><Relationship Id="rId9" Type="http://schemas.openxmlformats.org/officeDocument/2006/relationships/image" Target="../media/image157.png"/><Relationship Id="rId14" Type="http://schemas.openxmlformats.org/officeDocument/2006/relationships/image" Target="../media/image162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4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7.sv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9.sv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0" Type="http://schemas.openxmlformats.org/officeDocument/2006/relationships/image" Target="../media/image173.sv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sv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get.dot.net/8" TargetMode="External"/><Relationship Id="rId4" Type="http://schemas.openxmlformats.org/officeDocument/2006/relationships/hyperlink" Target="https://dot.net/learn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E661F57-C89A-7B21-7031-B8295C5B3F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711"/>
          <a:stretch/>
        </p:blipFill>
        <p:spPr>
          <a:xfrm>
            <a:off x="6241727" y="5298210"/>
            <a:ext cx="5950274" cy="828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502002-1661-E94D-EA46-4DB1C6D460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27" y="1352016"/>
            <a:ext cx="2723795" cy="795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DA8D57-29EF-0130-1030-210B430CE1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922" y="2280552"/>
            <a:ext cx="3168083" cy="377322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9736A7-7FE4-2441-E18F-5C3E70CEC1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6670" y="2859125"/>
            <a:ext cx="6553934" cy="177253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What’s new and coming in .NET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39C64D-739A-2478-A40E-B674F6F8CC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670" y="4780270"/>
            <a:ext cx="6473776" cy="125572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Jon Galloway      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@jongalloway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Jon.Galloway@microsoft.com</a:t>
            </a:r>
          </a:p>
        </p:txBody>
      </p:sp>
    </p:spTree>
    <p:extLst>
      <p:ext uri="{BB962C8B-B14F-4D97-AF65-F5344CB8AC3E}">
        <p14:creationId xmlns:p14="http://schemas.microsoft.com/office/powerpoint/2010/main" val="1313586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1091-0AC8-2402-9C71-B0A501D7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514EC-DCAB-CC1C-5BAD-665CFA19681A}"/>
              </a:ext>
            </a:extLst>
          </p:cNvPr>
          <p:cNvSpPr txBox="1"/>
          <p:nvPr/>
        </p:nvSpPr>
        <p:spPr>
          <a:xfrm>
            <a:off x="1229657" y="3920023"/>
            <a:ext cx="4480108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prstClr val="white"/>
                    </a:gs>
                    <a:gs pos="30000">
                      <a:prstClr val="white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Upgrade Assistant with MVC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>
                <a:gradFill>
                  <a:gsLst>
                    <a:gs pos="2917">
                      <a:prstClr val="white"/>
                    </a:gs>
                    <a:gs pos="30000">
                      <a:prstClr val="white"/>
                    </a:gs>
                  </a:gsLst>
                  <a:lin ang="5400000" scaled="0"/>
                </a:gradFill>
                <a:latin typeface="Calibri" panose="020F0502020204030204"/>
              </a:rPr>
              <a:t>Silly bonus demo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prstClr val="white"/>
                  </a:gs>
                  <a:gs pos="30000">
                    <a:prstClr val="white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24E1B-665A-2B5F-5964-503076953A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0378" y="23111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.NET App Modernization Resources</a:t>
            </a:r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CC422ADD-A9FA-BD41-EDA7-5CB51301A1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8274"/>
            <a:ext cx="12176356" cy="7908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61C2C2-978E-FC80-AC7A-959E4FCFEBD2}"/>
              </a:ext>
            </a:extLst>
          </p:cNvPr>
          <p:cNvSpPr txBox="1"/>
          <p:nvPr/>
        </p:nvSpPr>
        <p:spPr>
          <a:xfrm>
            <a:off x="838200" y="1159181"/>
            <a:ext cx="795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https://aka.ms/dotnet-modernization-resources</a:t>
            </a:r>
          </a:p>
        </p:txBody>
      </p:sp>
      <p:pic>
        <p:nvPicPr>
          <p:cNvPr id="1026" name="Picture 2" descr="Scan me!">
            <a:extLst>
              <a:ext uri="{FF2B5EF4-FFF2-40B4-BE49-F238E27FC236}">
                <a16:creationId xmlns:a16="http://schemas.microsoft.com/office/drawing/2014/main" id="{9EA575BC-F723-3C39-668A-9D1740FA5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4200" y="16694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475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16441E-80EB-5D40-4073-7B81C3CB16ED}"/>
              </a:ext>
            </a:extLst>
          </p:cNvPr>
          <p:cNvSpPr txBox="1"/>
          <p:nvPr/>
        </p:nvSpPr>
        <p:spPr>
          <a:xfrm>
            <a:off x="780334" y="6308209"/>
            <a:ext cx="7390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https://aka.ms/modernize-aspnet-videos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06823-D614-B35C-3534-2BDEE2AF3D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662" y="0"/>
            <a:ext cx="9045309" cy="60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3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BB9C-4CE8-3E38-17FF-774699D1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.NET 7 Highlights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6724A-E6FF-0DD3-E320-6596D88A2A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987" y="6096441"/>
            <a:ext cx="1841837" cy="246221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ea typeface="Open Sans SemiBold"/>
                <a:cs typeface="Open Sans SemiBold"/>
              </a:rPr>
              <a:t>get.dot.net/7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69488-8D68-F7E9-3C55-7ACE96EAEFBE}"/>
              </a:ext>
            </a:extLst>
          </p:cNvPr>
          <p:cNvSpPr txBox="1"/>
          <p:nvPr/>
        </p:nvSpPr>
        <p:spPr>
          <a:xfrm>
            <a:off x="2430388" y="1449370"/>
            <a:ext cx="7772400" cy="68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Native support for ARM64</a:t>
            </a:r>
          </a:p>
          <a:p>
            <a:pPr>
              <a:lnSpc>
                <a:spcPct val="125000"/>
              </a:lnSpc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Enhanced .NET support on Linux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0AADE-9535-E84D-9857-D9D9C3A43F58}"/>
              </a:ext>
            </a:extLst>
          </p:cNvPr>
          <p:cNvSpPr txBox="1"/>
          <p:nvPr/>
        </p:nvSpPr>
        <p:spPr>
          <a:xfrm>
            <a:off x="2423807" y="2413179"/>
            <a:ext cx="7772400" cy="111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Build cross-platform mobile &amp; desktop apps from same codebase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FFFFFF"/>
                </a:solidFill>
                <a:cs typeface="Segoe UI" panose="020B0502040204020203" pitchFamily="34" charset="0"/>
              </a:rPr>
              <a:t>Improvements to API performance</a:t>
            </a:r>
          </a:p>
          <a:p>
            <a:pPr>
              <a:lnSpc>
                <a:spcPct val="125000"/>
              </a:lnSpc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Easy to build &amp; deploy distributed cloud native apps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2D6858-EB5B-4D0A-EB83-2D0A3E87DD6A}"/>
              </a:ext>
            </a:extLst>
          </p:cNvPr>
          <p:cNvSpPr txBox="1"/>
          <p:nvPr/>
        </p:nvSpPr>
        <p:spPr>
          <a:xfrm>
            <a:off x="2423807" y="3895824"/>
            <a:ext cx="7772400" cy="683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600">
                <a:solidFill>
                  <a:srgbClr val="FFFFFF"/>
                </a:solidFill>
                <a:cs typeface="Segoe UI" panose="020B0502040204020203" pitchFamily="34" charset="0"/>
              </a:rPr>
              <a:t>Simplify and write less code with C#11</a:t>
            </a:r>
          </a:p>
          <a:p>
            <a:pPr>
              <a:lnSpc>
                <a:spcPct val="125000"/>
              </a:lnSpc>
              <a:defRPr/>
            </a:pPr>
            <a:r>
              <a:rPr lang="en-US" sz="1600">
                <a:solidFill>
                  <a:srgbClr val="FFFFFF"/>
                </a:solidFill>
                <a:cs typeface="Segoe UI" panose="020B0502040204020203" pitchFamily="34" charset="0"/>
              </a:rPr>
              <a:t>HTTP/3 and minimal APIs improvements for cloud native apps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3C5B17-D0B2-4FAB-456A-12F75373FC2B}"/>
              </a:ext>
            </a:extLst>
          </p:cNvPr>
          <p:cNvSpPr txBox="1"/>
          <p:nvPr/>
        </p:nvSpPr>
        <p:spPr>
          <a:xfrm>
            <a:off x="2415260" y="4953075"/>
            <a:ext cx="7767519" cy="683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Dev Tunnels to easily develop and debug cloud API integrations</a:t>
            </a:r>
          </a:p>
          <a:p>
            <a:pPr>
              <a:lnSpc>
                <a:spcPct val="125000"/>
              </a:lnSpc>
              <a:defRPr/>
            </a:pPr>
            <a:r>
              <a:rPr lang="en-US" sz="1600">
                <a:solidFill>
                  <a:schemeClr val="bg1"/>
                </a:solidFill>
                <a:cs typeface="Segoe UI" panose="020B0502040204020203" pitchFamily="34" charset="0"/>
              </a:rPr>
              <a:t>Configure, Build, Publish containers via .NET SDK - CLI and VS (coming soon)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96F012-E04A-4354-9EEA-C1B7D292D979}"/>
              </a:ext>
            </a:extLst>
          </p:cNvPr>
          <p:cNvCxnSpPr>
            <a:cxnSpLocks/>
          </p:cNvCxnSpPr>
          <p:nvPr/>
        </p:nvCxnSpPr>
        <p:spPr>
          <a:xfrm>
            <a:off x="655047" y="2286656"/>
            <a:ext cx="9383282" cy="0"/>
          </a:xfrm>
          <a:prstGeom prst="line">
            <a:avLst/>
          </a:prstGeom>
          <a:ln>
            <a:solidFill>
              <a:srgbClr val="512BD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1B3079-FD55-56B5-D115-522EA2E87DAB}"/>
              </a:ext>
            </a:extLst>
          </p:cNvPr>
          <p:cNvCxnSpPr>
            <a:cxnSpLocks/>
          </p:cNvCxnSpPr>
          <p:nvPr/>
        </p:nvCxnSpPr>
        <p:spPr>
          <a:xfrm>
            <a:off x="655047" y="4770322"/>
            <a:ext cx="9383282" cy="0"/>
          </a:xfrm>
          <a:prstGeom prst="line">
            <a:avLst/>
          </a:prstGeom>
          <a:ln>
            <a:solidFill>
              <a:srgbClr val="512BD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76170C-F328-7E38-4256-761E1AF67B37}"/>
              </a:ext>
            </a:extLst>
          </p:cNvPr>
          <p:cNvCxnSpPr>
            <a:cxnSpLocks/>
          </p:cNvCxnSpPr>
          <p:nvPr/>
        </p:nvCxnSpPr>
        <p:spPr>
          <a:xfrm>
            <a:off x="655047" y="3713754"/>
            <a:ext cx="9383282" cy="0"/>
          </a:xfrm>
          <a:prstGeom prst="line">
            <a:avLst/>
          </a:prstGeom>
          <a:ln>
            <a:solidFill>
              <a:srgbClr val="512BD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71AEC52-B763-65BE-D11B-E310A966D8F2}"/>
              </a:ext>
            </a:extLst>
          </p:cNvPr>
          <p:cNvSpPr txBox="1"/>
          <p:nvPr/>
        </p:nvSpPr>
        <p:spPr>
          <a:xfrm>
            <a:off x="590078" y="1623681"/>
            <a:ext cx="160528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srgbClr val="9780E5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Unified</a:t>
            </a:r>
            <a:endParaRPr lang="en-US" sz="16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4A201-B37D-6F75-6F4E-227DC287637A}"/>
              </a:ext>
            </a:extLst>
          </p:cNvPr>
          <p:cNvSpPr txBox="1"/>
          <p:nvPr/>
        </p:nvSpPr>
        <p:spPr>
          <a:xfrm>
            <a:off x="590078" y="2802806"/>
            <a:ext cx="160528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srgbClr val="9780E5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Modern</a:t>
            </a:r>
            <a:endParaRPr kumimoji="0" lang="en-US" sz="1600" i="0" u="none" strike="noStrike" kern="0" cap="none" spc="0" normalizeH="0" baseline="0" noProof="0">
              <a:ln>
                <a:noFill/>
              </a:ln>
              <a:solidFill>
                <a:srgbClr val="9780E5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C1942C-36D1-DB9E-6FB9-934E13E1D314}"/>
              </a:ext>
            </a:extLst>
          </p:cNvPr>
          <p:cNvSpPr txBox="1"/>
          <p:nvPr/>
        </p:nvSpPr>
        <p:spPr>
          <a:xfrm>
            <a:off x="590078" y="4036535"/>
            <a:ext cx="160528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srgbClr val="9780E5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Simple</a:t>
            </a:r>
            <a:endParaRPr kumimoji="0" lang="en-US" sz="1600" i="0" u="none" strike="noStrike" kern="0" cap="none" spc="0" normalizeH="0" baseline="0" noProof="0">
              <a:ln>
                <a:noFill/>
              </a:ln>
              <a:solidFill>
                <a:srgbClr val="9780E5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1C50C-0864-0E83-3DF0-4C463DBAA7FE}"/>
              </a:ext>
            </a:extLst>
          </p:cNvPr>
          <p:cNvSpPr txBox="1"/>
          <p:nvPr/>
        </p:nvSpPr>
        <p:spPr>
          <a:xfrm>
            <a:off x="590078" y="5078324"/>
            <a:ext cx="160528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srgbClr val="9780E5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</a:rPr>
              <a:t>Productive</a:t>
            </a:r>
            <a:endParaRPr kumimoji="0" lang="en-US" sz="1600" i="0" u="none" strike="noStrike" kern="0" cap="none" spc="0" normalizeH="0" baseline="0" noProof="0">
              <a:ln>
                <a:noFill/>
              </a:ln>
              <a:solidFill>
                <a:srgbClr val="9780E5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556570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  <p:bldP spid="12" grpId="0"/>
      <p:bldP spid="14" grpId="0"/>
      <p:bldP spid="16" grpId="0"/>
      <p:bldP spid="10" grpId="0"/>
      <p:bldP spid="13" grpId="0"/>
      <p:bldP spid="15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5CE973-927A-A94A-1793-7F177A643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Performance Improvements in every release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76EE42-C9AD-5D5E-33BB-617111418486}"/>
              </a:ext>
            </a:extLst>
          </p:cNvPr>
          <p:cNvGrpSpPr/>
          <p:nvPr/>
        </p:nvGrpSpPr>
        <p:grpSpPr>
          <a:xfrm>
            <a:off x="572183" y="2543942"/>
            <a:ext cx="2860792" cy="457200"/>
            <a:chOff x="572183" y="2543942"/>
            <a:chExt cx="2860792" cy="4572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BD1276-B2C0-54A2-3186-8F528A11E412}"/>
                </a:ext>
              </a:extLst>
            </p:cNvPr>
            <p:cNvSpPr txBox="1"/>
            <p:nvPr/>
          </p:nvSpPr>
          <p:spPr>
            <a:xfrm>
              <a:off x="572183" y="2634043"/>
              <a:ext cx="143865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.NET 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78C82A-2139-8592-C252-CF3B09295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518" y="2543942"/>
              <a:ext cx="1047940" cy="457200"/>
            </a:xfrm>
            <a:prstGeom prst="rect">
              <a:avLst/>
            </a:prstGeom>
            <a:gradFill>
              <a:gsLst>
                <a:gs pos="0">
                  <a:srgbClr val="5733D6"/>
                </a:gs>
                <a:gs pos="100000">
                  <a:srgbClr val="9780E5"/>
                </a:gs>
              </a:gsLst>
              <a:lin ang="108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Open Sans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25C3E7-2F8F-6885-01CC-A5030EF66AB0}"/>
                </a:ext>
              </a:extLst>
            </p:cNvPr>
            <p:cNvSpPr txBox="1"/>
            <p:nvPr/>
          </p:nvSpPr>
          <p:spPr>
            <a:xfrm>
              <a:off x="2690542" y="2634043"/>
              <a:ext cx="742433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250+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1C0911-FD39-4F14-2E16-44F69DB73FD9}"/>
              </a:ext>
            </a:extLst>
          </p:cNvPr>
          <p:cNvGrpSpPr/>
          <p:nvPr/>
        </p:nvGrpSpPr>
        <p:grpSpPr>
          <a:xfrm>
            <a:off x="572183" y="3297488"/>
            <a:ext cx="3848275" cy="457200"/>
            <a:chOff x="572183" y="3297488"/>
            <a:chExt cx="3848275" cy="4572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D72021-40CD-ADFF-E594-74D3E7F7A617}"/>
                </a:ext>
              </a:extLst>
            </p:cNvPr>
            <p:cNvSpPr txBox="1"/>
            <p:nvPr/>
          </p:nvSpPr>
          <p:spPr>
            <a:xfrm>
              <a:off x="572183" y="3387589"/>
              <a:ext cx="143865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.NET 6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CE0858-E9D2-01A6-401C-BA0F072EC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518" y="3297488"/>
              <a:ext cx="2095880" cy="457200"/>
            </a:xfrm>
            <a:prstGeom prst="rect">
              <a:avLst/>
            </a:prstGeom>
            <a:gradFill>
              <a:gsLst>
                <a:gs pos="0">
                  <a:srgbClr val="5733D6"/>
                </a:gs>
                <a:gs pos="100000">
                  <a:srgbClr val="9780E5"/>
                </a:gs>
              </a:gsLst>
              <a:lin ang="108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Open Sans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C29AD3-B54C-2C5F-4BE5-4203CB56E4B4}"/>
                </a:ext>
              </a:extLst>
            </p:cNvPr>
            <p:cNvSpPr txBox="1"/>
            <p:nvPr/>
          </p:nvSpPr>
          <p:spPr>
            <a:xfrm>
              <a:off x="3743507" y="3387589"/>
              <a:ext cx="67695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550+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925E67-C626-DC54-3C71-A021DF613CF8}"/>
              </a:ext>
            </a:extLst>
          </p:cNvPr>
          <p:cNvCxnSpPr>
            <a:cxnSpLocks/>
          </p:cNvCxnSpPr>
          <p:nvPr/>
        </p:nvCxnSpPr>
        <p:spPr>
          <a:xfrm>
            <a:off x="1532518" y="2304041"/>
            <a:ext cx="6611" cy="2450205"/>
          </a:xfrm>
          <a:prstGeom prst="line">
            <a:avLst/>
          </a:prstGeom>
          <a:ln w="9525"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3AAC6-DB9D-1F8A-85DA-C4F5EB05BCF3}"/>
              </a:ext>
            </a:extLst>
          </p:cNvPr>
          <p:cNvGrpSpPr/>
          <p:nvPr/>
        </p:nvGrpSpPr>
        <p:grpSpPr>
          <a:xfrm>
            <a:off x="573710" y="4051034"/>
            <a:ext cx="5940790" cy="457200"/>
            <a:chOff x="573710" y="4051034"/>
            <a:chExt cx="5940790" cy="4572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224AF3-6744-6F6E-1294-847D560E9E31}"/>
                </a:ext>
              </a:extLst>
            </p:cNvPr>
            <p:cNvSpPr txBox="1"/>
            <p:nvPr/>
          </p:nvSpPr>
          <p:spPr>
            <a:xfrm>
              <a:off x="573710" y="4141135"/>
              <a:ext cx="143865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.NET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1DAB6F-6C3B-E90A-30F0-0A117AA3A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518" y="4051034"/>
              <a:ext cx="4191759" cy="457200"/>
            </a:xfrm>
            <a:prstGeom prst="rect">
              <a:avLst/>
            </a:prstGeom>
            <a:gradFill>
              <a:gsLst>
                <a:gs pos="0">
                  <a:srgbClr val="5733D6"/>
                </a:gs>
                <a:gs pos="100000">
                  <a:srgbClr val="9780E5"/>
                </a:gs>
              </a:gsLst>
              <a:lin ang="108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Open Sans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5F70AE-C946-FE6E-4199-C3C81A94AC24}"/>
                </a:ext>
              </a:extLst>
            </p:cNvPr>
            <p:cNvSpPr txBox="1"/>
            <p:nvPr/>
          </p:nvSpPr>
          <p:spPr>
            <a:xfrm>
              <a:off x="5837549" y="4130539"/>
              <a:ext cx="67695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1000+</a:t>
              </a:r>
            </a:p>
          </p:txBody>
        </p:sp>
      </p:grp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F9703E-F130-D088-6EC8-CC2A69520BBE}"/>
              </a:ext>
            </a:extLst>
          </p:cNvPr>
          <p:cNvSpPr txBox="1">
            <a:spLocks/>
          </p:cNvSpPr>
          <p:nvPr/>
        </p:nvSpPr>
        <p:spPr>
          <a:xfrm>
            <a:off x="947157" y="1885526"/>
            <a:ext cx="546842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bg1"/>
                </a:solidFill>
                <a:latin typeface="Open Sans (body)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28554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457109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661856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855492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0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564527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806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083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362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(body)"/>
                <a:ea typeface="Open Sans SemiBold" panose="020B0706030804020204" pitchFamily="34" charset="0"/>
                <a:cs typeface="Open Sans SemiBold" panose="020B0706030804020204" pitchFamily="34" charset="0"/>
              </a:rPr>
              <a:t>Performance-related improvements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CD42FD8-F785-1D38-DD62-C23ACB68B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455" y="3728955"/>
            <a:ext cx="4638230" cy="15286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CE1C4A-F4A4-36A4-0F91-FD82D56FE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079" y="1884037"/>
            <a:ext cx="4636606" cy="174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75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3737D0B8-D267-2FC7-5FDB-247DBA696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451" y="4024818"/>
            <a:ext cx="457200" cy="457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9F1BBA-05FE-9471-DA55-4F542C7B0C77}"/>
              </a:ext>
            </a:extLst>
          </p:cNvPr>
          <p:cNvSpPr txBox="1"/>
          <p:nvPr/>
        </p:nvSpPr>
        <p:spPr>
          <a:xfrm>
            <a:off x="1580177" y="4063847"/>
            <a:ext cx="2206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5F6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Azure Cosmos DB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97301D4-C281-ABB4-3F7C-AE5428BB6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0170" y="4031463"/>
            <a:ext cx="524614" cy="457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CB46BA-E112-8058-0848-389C428CFD84}"/>
              </a:ext>
            </a:extLst>
          </p:cNvPr>
          <p:cNvSpPr txBox="1"/>
          <p:nvPr/>
        </p:nvSpPr>
        <p:spPr>
          <a:xfrm>
            <a:off x="5164045" y="4063847"/>
            <a:ext cx="2209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5F6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Exchange Online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53FB46-0DD6-7BF9-0BE2-D64DB750EA3C}"/>
              </a:ext>
            </a:extLst>
          </p:cNvPr>
          <p:cNvSpPr txBox="1"/>
          <p:nvPr/>
        </p:nvSpPr>
        <p:spPr>
          <a:xfrm>
            <a:off x="1087451" y="4565223"/>
            <a:ext cx="2861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30-65% CPU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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5x throughput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85% P95 latency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33C2F5-26AB-8FC4-E807-AE2FCE0FA8CD}"/>
              </a:ext>
            </a:extLst>
          </p:cNvPr>
          <p:cNvSpPr txBox="1"/>
          <p:nvPr/>
        </p:nvSpPr>
        <p:spPr>
          <a:xfrm>
            <a:off x="4640170" y="4553473"/>
            <a:ext cx="2865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26% CPU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80% P99 latency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20% Heap size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4DE75A74-5F84-7904-023D-C03279D54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43138" y="4024576"/>
            <a:ext cx="457200" cy="457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D630B3-7BA9-549E-8BD6-9CEF8D3D4D52}"/>
              </a:ext>
            </a:extLst>
          </p:cNvPr>
          <p:cNvSpPr txBox="1"/>
          <p:nvPr/>
        </p:nvSpPr>
        <p:spPr>
          <a:xfrm>
            <a:off x="8700338" y="4063847"/>
            <a:ext cx="2206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5F6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Azure App Service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55D80C-F15E-0153-2BA9-4F111148C5F7}"/>
              </a:ext>
            </a:extLst>
          </p:cNvPr>
          <p:cNvSpPr txBox="1"/>
          <p:nvPr/>
        </p:nvSpPr>
        <p:spPr>
          <a:xfrm>
            <a:off x="8243138" y="4569184"/>
            <a:ext cx="3002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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80% throughput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Large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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in CPU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gRPC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HTTP/2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4C7DF4BB-0BF2-E6E8-1017-BE503963CA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7451" y="2114160"/>
            <a:ext cx="519545" cy="4572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F1E27CA-0EA7-7981-FDF3-D6DB68E98E76}"/>
              </a:ext>
            </a:extLst>
          </p:cNvPr>
          <p:cNvSpPr txBox="1"/>
          <p:nvPr/>
        </p:nvSpPr>
        <p:spPr>
          <a:xfrm>
            <a:off x="1606996" y="2158375"/>
            <a:ext cx="2206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5F6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Graph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CDDBE3-0BDB-19DF-0037-70CF8BE35F44}"/>
              </a:ext>
            </a:extLst>
          </p:cNvPr>
          <p:cNvSpPr txBox="1"/>
          <p:nvPr/>
        </p:nvSpPr>
        <p:spPr>
          <a:xfrm>
            <a:off x="1087451" y="2634647"/>
            <a:ext cx="2861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70B requests /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37% CPU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91% Operational costs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FE219D2E-ADCD-4BE7-DD0C-ED4A55302E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73877" y="2120557"/>
            <a:ext cx="457200" cy="4572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F96EFC20-6C80-97C8-4AE1-49F7198DF425}"/>
              </a:ext>
            </a:extLst>
          </p:cNvPr>
          <p:cNvSpPr txBox="1"/>
          <p:nvPr/>
        </p:nvSpPr>
        <p:spPr>
          <a:xfrm>
            <a:off x="5164045" y="2164491"/>
            <a:ext cx="2549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5F6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Azure Active Directory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B432CA9-3D03-B1C9-E87C-6867FDD9235F}"/>
              </a:ext>
            </a:extLst>
          </p:cNvPr>
          <p:cNvSpPr txBox="1"/>
          <p:nvPr/>
        </p:nvSpPr>
        <p:spPr>
          <a:xfrm>
            <a:off x="4640170" y="2640282"/>
            <a:ext cx="2865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185B requests /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67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CPU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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50% app efficiency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81B015-D260-0DB6-6EFE-718446589FD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43138" y="2114160"/>
            <a:ext cx="491606" cy="4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54F969-D836-6294-3530-82B46D122911}"/>
              </a:ext>
            </a:extLst>
          </p:cNvPr>
          <p:cNvSpPr txBox="1"/>
          <p:nvPr/>
        </p:nvSpPr>
        <p:spPr>
          <a:xfrm>
            <a:off x="8734744" y="2141060"/>
            <a:ext cx="2206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5F6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Teams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F9977-BE64-C16B-5A0A-A199FA9F98E9}"/>
              </a:ext>
            </a:extLst>
          </p:cNvPr>
          <p:cNvSpPr txBox="1"/>
          <p:nvPr/>
        </p:nvSpPr>
        <p:spPr>
          <a:xfrm>
            <a:off x="8243138" y="2634647"/>
            <a:ext cx="2861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50 projects, 700+ APIs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25% CPU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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6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0% P99 latency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E6045-9154-DA6D-A872-77499648019C}"/>
              </a:ext>
            </a:extLst>
          </p:cNvPr>
          <p:cNvSpPr txBox="1"/>
          <p:nvPr/>
        </p:nvSpPr>
        <p:spPr>
          <a:xfrm>
            <a:off x="1087451" y="6086011"/>
            <a:ext cx="2568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1000" b="0" i="0" u="none" strike="noStrike" kern="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Graph's Journey to .NET 6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Azure Cosmos DB Journey to .NET 6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6FAC7-13FF-D101-7538-4CB5AE02EAB9}"/>
              </a:ext>
            </a:extLst>
          </p:cNvPr>
          <p:cNvSpPr txBox="1"/>
          <p:nvPr/>
        </p:nvSpPr>
        <p:spPr>
          <a:xfrm>
            <a:off x="4640169" y="6092408"/>
            <a:ext cx="28654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1000" b="0" i="0" u="none" strike="noStrike" kern="0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Active Directory's gateway is on .NET 6.0!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Exchange Online Journey to .NET Core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8A2A3A-075A-301A-D888-42BCC2954198}"/>
              </a:ext>
            </a:extLst>
          </p:cNvPr>
          <p:cNvSpPr txBox="1"/>
          <p:nvPr/>
        </p:nvSpPr>
        <p:spPr>
          <a:xfrm>
            <a:off x="8243138" y="6086011"/>
            <a:ext cx="36310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1000" b="0" i="0" u="none" strike="noStrike" kern="0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Teams' journey to .NET Core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Teams Assignments Service's Journey to .NET 6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Heavy Lift: Bringing Kestrel + YARP to Azure App Services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CD64C3-AC42-6395-E681-C33D5EB3F874}"/>
              </a:ext>
            </a:extLst>
          </p:cNvPr>
          <p:cNvSpPr txBox="1">
            <a:spLocks/>
          </p:cNvSpPr>
          <p:nvPr/>
        </p:nvSpPr>
        <p:spPr>
          <a:xfrm>
            <a:off x="630079" y="100630"/>
            <a:ext cx="11277600" cy="1707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+mj-ea"/>
                <a:cs typeface="Segoe UI Semibold" panose="020B0502040204020203" pitchFamily="34" charset="0"/>
              </a:defRPr>
            </a:lvl1pPr>
          </a:lstStyle>
          <a:p>
            <a:r>
              <a:rPr lang="en-US" sz="4800">
                <a:latin typeface="Segoe UI Semibold" panose="020B0702040204020203" pitchFamily="34" charset="0"/>
                <a:cs typeface="Segoe UI Semibold" panose="020B0702040204020203" pitchFamily="34" charset="0"/>
              </a:rPr>
              <a:t>.NET at Microsoft</a:t>
            </a:r>
            <a:br>
              <a:rPr lang="en-US"/>
            </a:br>
            <a:r>
              <a:rPr lang="en-US" sz="1800" b="0">
                <a:latin typeface="Segoe UI" panose="020B0502040204020203" pitchFamily="34" charset="0"/>
                <a:cs typeface="Segoe UI" panose="020B0502040204020203" pitchFamily="34" charset="0"/>
              </a:rPr>
              <a:t>Teams upgrading to the </a:t>
            </a:r>
            <a:r>
              <a:rPr lang="en-US" sz="1800" b="0">
                <a:gradFill flip="none" rotWithShape="1">
                  <a:gsLst>
                    <a:gs pos="0">
                      <a:srgbClr val="939AFF"/>
                    </a:gs>
                    <a:gs pos="100000">
                      <a:srgbClr val="33B3AE"/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latest version of .NET</a:t>
            </a:r>
            <a:endParaRPr lang="en-US" sz="1800" b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4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8FAD89-7D1C-0937-321A-A3D6ACCB05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798" y="1748188"/>
            <a:ext cx="5168161" cy="3385542"/>
          </a:xfrm>
        </p:spPr>
        <p:txBody>
          <a:bodyPr/>
          <a:lstStyle/>
          <a:p>
            <a:r>
              <a:rPr lang="en-US"/>
              <a:t>Syntactic simplifications, less boilerplate</a:t>
            </a:r>
          </a:p>
          <a:p>
            <a:r>
              <a:rPr lang="en-US"/>
              <a:t>Generic math support</a:t>
            </a:r>
          </a:p>
          <a:p>
            <a:r>
              <a:rPr lang="en-US"/>
              <a:t>List patterns</a:t>
            </a:r>
          </a:p>
          <a:p>
            <a:r>
              <a:rPr lang="en-US"/>
              <a:t>Required members</a:t>
            </a:r>
          </a:p>
          <a:p>
            <a:r>
              <a:rPr lang="en-US"/>
              <a:t>Raw string literals</a:t>
            </a:r>
          </a:p>
          <a:p>
            <a:r>
              <a:rPr lang="en-US"/>
              <a:t>General availability in .NET 7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C376708-27FB-47AF-ABE1-2D622AC8E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Simplify your code with C# 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771C8D-1B87-D3DF-F17D-A8BB9C3106AF}"/>
              </a:ext>
            </a:extLst>
          </p:cNvPr>
          <p:cNvGrpSpPr/>
          <p:nvPr/>
        </p:nvGrpSpPr>
        <p:grpSpPr>
          <a:xfrm>
            <a:off x="6647270" y="1748188"/>
            <a:ext cx="5122921" cy="3794760"/>
            <a:chOff x="6647270" y="1748188"/>
            <a:chExt cx="5122921" cy="3794760"/>
          </a:xfrm>
          <a:effectLst>
            <a:outerShdw blurRad="762000" dist="571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7554D983-7A5C-7567-6B7C-045EAEFD5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47270" y="1748188"/>
              <a:ext cx="5122919" cy="379476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9E66E42-DCFE-7BB4-AC5F-50E1504E4BFB}"/>
                </a:ext>
              </a:extLst>
            </p:cNvPr>
            <p:cNvSpPr/>
            <p:nvPr/>
          </p:nvSpPr>
          <p:spPr bwMode="auto">
            <a:xfrm>
              <a:off x="6647273" y="1748188"/>
              <a:ext cx="5122918" cy="3794760"/>
            </a:xfrm>
            <a:prstGeom prst="roundRect">
              <a:avLst>
                <a:gd name="adj" fmla="val 810"/>
              </a:avLst>
            </a:prstGeom>
            <a:noFill/>
            <a:ln w="9525">
              <a:solidFill>
                <a:srgbClr val="41414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314FB7-7AB4-8306-C481-6D56F0F96C48}"/>
              </a:ext>
            </a:extLst>
          </p:cNvPr>
          <p:cNvCxnSpPr>
            <a:cxnSpLocks/>
          </p:cNvCxnSpPr>
          <p:nvPr/>
        </p:nvCxnSpPr>
        <p:spPr>
          <a:xfrm>
            <a:off x="6096000" y="1661104"/>
            <a:ext cx="0" cy="4206240"/>
          </a:xfrm>
          <a:prstGeom prst="line">
            <a:avLst/>
          </a:prstGeom>
          <a:ln w="9525">
            <a:solidFill>
              <a:srgbClr val="512BD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049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B91C69C6-4119-9B59-553A-DEE045E2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Modern web with .NET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0C39DA-D21A-7A0D-7F49-64CD531B0BDA}"/>
              </a:ext>
            </a:extLst>
          </p:cNvPr>
          <p:cNvGrpSpPr/>
          <p:nvPr/>
        </p:nvGrpSpPr>
        <p:grpSpPr>
          <a:xfrm>
            <a:off x="544667" y="1910270"/>
            <a:ext cx="3081633" cy="3387666"/>
            <a:chOff x="544667" y="1910270"/>
            <a:chExt cx="3081633" cy="338766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FEE787-F0A4-253B-2B9B-2FD19276A0D4}"/>
                </a:ext>
              </a:extLst>
            </p:cNvPr>
            <p:cNvSpPr txBox="1"/>
            <p:nvPr/>
          </p:nvSpPr>
          <p:spPr>
            <a:xfrm>
              <a:off x="613169" y="2737305"/>
              <a:ext cx="275044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spc="-50">
                  <a:solidFill>
                    <a:srgbClr val="9780E5"/>
                  </a:solidFill>
                  <a:cs typeface="Segoe UI Semibold" panose="020B0702040204020203" pitchFamily="34" charset="0"/>
                </a:rPr>
                <a:t>Runtime</a:t>
              </a:r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629A9633-4AB2-C611-689C-B4E53AEC1C9A}"/>
                </a:ext>
              </a:extLst>
            </p:cNvPr>
            <p:cNvSpPr txBox="1">
              <a:spLocks/>
            </p:cNvSpPr>
            <p:nvPr/>
          </p:nvSpPr>
          <p:spPr>
            <a:xfrm>
              <a:off x="614258" y="3291737"/>
              <a:ext cx="3012042" cy="2006199"/>
            </a:xfrm>
            <a:prstGeom prst="rect">
              <a:avLst/>
            </a:prstGeom>
          </p:spPr>
          <p:txBody>
            <a:bodyPr vert="horz" lIns="0" tIns="182880" rIns="0" bIns="9144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800" kern="12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3045" indent="-233045" algn="l">
                <a:lnSpc>
                  <a:spcPct val="125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Open Sans"/>
                  <a:cs typeface="Segoe UI"/>
                </a:rPr>
                <a:t>HTTP/3 &amp; Faster HTTP/2 uploads</a:t>
              </a:r>
              <a:r>
                <a:rPr lang="en-US" sz="1600" dirty="0">
                  <a:solidFill>
                    <a:srgbClr val="FFFFFF"/>
                  </a:solidFill>
                  <a:latin typeface="+mn-lt"/>
                  <a:ea typeface="Open Sans"/>
                  <a:cs typeface="Segoe UI"/>
                </a:rPr>
                <a:t> </a:t>
              </a:r>
              <a:endParaRPr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Segoe UI" panose="020B0502040204020203" pitchFamily="34" charset="0"/>
              </a:endParaRPr>
            </a:p>
            <a:p>
              <a:pPr marL="233045" marR="0" lvl="0" indent="-233045" algn="l" defTabSz="914400" rtl="0" eaLnBrk="1" fontAlgn="auto" latinLnBrk="0" hangingPunct="1">
                <a:lnSpc>
                  <a:spcPct val="125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Open Sans"/>
                  <a:cs typeface="Segoe UI"/>
                </a:rPr>
                <a:t>ARM64 support for Kestrel &amp; IIS</a:t>
              </a:r>
              <a:endParaRPr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Open Sans"/>
                <a:cs typeface="Segoe UI"/>
              </a:endParaRPr>
            </a:p>
            <a:p>
              <a:pPr marL="233045" marR="0" lvl="0" indent="-233045" algn="l" defTabSz="914400" rtl="0" eaLnBrk="1" fontAlgn="auto" latinLnBrk="0" hangingPunct="1">
                <a:lnSpc>
                  <a:spcPct val="125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Open Sans"/>
                  <a:cs typeface="Segoe UI"/>
                </a:rPr>
                <a:t>Rate Limiting</a:t>
              </a:r>
            </a:p>
            <a:p>
              <a:pPr marL="233045" marR="0" lvl="0" indent="-233045" algn="l" defTabSz="914400" rtl="0" eaLnBrk="1" fontAlgn="auto" latinLnBrk="0" hangingPunct="1">
                <a:lnSpc>
                  <a:spcPct val="125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dirty="0">
                  <a:solidFill>
                    <a:srgbClr val="FFFFFF"/>
                  </a:solidFill>
                  <a:latin typeface="+mn-lt"/>
                  <a:ea typeface="Open Sans"/>
                  <a:cs typeface="Segoe UI"/>
                </a:rPr>
                <a:t>Output caching</a:t>
              </a:r>
              <a:endParaRPr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Open Sans"/>
                <a:cs typeface="Segoe U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Segoe UI" panose="020B0502040204020203" pitchFamily="34" charset="0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A8B6D96B-32DF-E335-862A-3F8B785F2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4667" y="1910270"/>
              <a:ext cx="765880" cy="76588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B2568-1F78-A49E-39F9-BFFC1153DF59}"/>
              </a:ext>
            </a:extLst>
          </p:cNvPr>
          <p:cNvGrpSpPr/>
          <p:nvPr/>
        </p:nvGrpSpPr>
        <p:grpSpPr>
          <a:xfrm>
            <a:off x="4278944" y="1914438"/>
            <a:ext cx="3449971" cy="3222953"/>
            <a:chOff x="4053476" y="1914439"/>
            <a:chExt cx="3449971" cy="307686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AE3AE0-5A06-4D7E-2A29-1F5072A83242}"/>
                </a:ext>
              </a:extLst>
            </p:cNvPr>
            <p:cNvSpPr txBox="1"/>
            <p:nvPr/>
          </p:nvSpPr>
          <p:spPr>
            <a:xfrm>
              <a:off x="4432611" y="2737305"/>
              <a:ext cx="275044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800" b="1" kern="0" spc="-50">
                  <a:solidFill>
                    <a:srgbClr val="9780E5"/>
                  </a:solidFill>
                  <a:cs typeface="Segoe UI Semibold" panose="020B0702040204020203" pitchFamily="34" charset="0"/>
                </a:rPr>
                <a:t>APIs 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3FAD25B-82A1-7BE6-6B4C-A36ADF85E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65064" y="2005456"/>
              <a:ext cx="658322" cy="641003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328D73-215B-76D0-45DF-9419152394D4}"/>
                </a:ext>
              </a:extLst>
            </p:cNvPr>
            <p:cNvCxnSpPr>
              <a:cxnSpLocks/>
            </p:cNvCxnSpPr>
            <p:nvPr/>
          </p:nvCxnSpPr>
          <p:spPr>
            <a:xfrm>
              <a:off x="4053476" y="1914439"/>
              <a:ext cx="3732" cy="3076862"/>
            </a:xfrm>
            <a:prstGeom prst="line">
              <a:avLst/>
            </a:prstGeom>
            <a:ln>
              <a:solidFill>
                <a:srgbClr val="512B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72A70876-5684-294F-0504-6FF48143BE7C}"/>
                </a:ext>
              </a:extLst>
            </p:cNvPr>
            <p:cNvSpPr txBox="1">
              <a:spLocks/>
            </p:cNvSpPr>
            <p:nvPr/>
          </p:nvSpPr>
          <p:spPr>
            <a:xfrm>
              <a:off x="4432611" y="3291736"/>
              <a:ext cx="3070836" cy="1526307"/>
            </a:xfrm>
            <a:prstGeom prst="rect">
              <a:avLst/>
            </a:prstGeom>
          </p:spPr>
          <p:txBody>
            <a:bodyPr vert="horz" lIns="0" tIns="182880" rIns="0" bIns="9144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800" kern="12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3045" indent="-233045" algn="l">
                <a:lnSpc>
                  <a:spcPct val="125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Open Sans"/>
                  <a:cs typeface="Segoe UI"/>
                </a:rPr>
                <a:t>Auth Improvements with JWT</a:t>
              </a:r>
            </a:p>
            <a:p>
              <a:pPr marL="233045" indent="-233045" algn="l">
                <a:lnSpc>
                  <a:spcPct val="125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Open Sans"/>
                  <a:cs typeface="Segoe UI"/>
                </a:rPr>
                <a:t>Route grouping</a:t>
              </a:r>
            </a:p>
            <a:p>
              <a:pPr marL="233045" indent="-233045" algn="l">
                <a:lnSpc>
                  <a:spcPct val="125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FFFFFF"/>
                  </a:solidFill>
                  <a:latin typeface="+mn-lt"/>
                  <a:ea typeface="Open Sans"/>
                  <a:cs typeface="Segoe UI"/>
                </a:rPr>
                <a:t>Enhanced </a:t>
              </a:r>
              <a:r>
                <a:rPr lang="en-US" sz="1600" dirty="0" err="1">
                  <a:solidFill>
                    <a:srgbClr val="FFFFFF"/>
                  </a:solidFill>
                  <a:latin typeface="+mn-lt"/>
                  <a:ea typeface="Open Sans"/>
                  <a:cs typeface="Segoe UI"/>
                </a:rPr>
                <a:t>OpenAPI</a:t>
              </a:r>
              <a:r>
                <a:rPr lang="en-US" sz="1600" dirty="0">
                  <a:solidFill>
                    <a:srgbClr val="FFFFFF"/>
                  </a:solidFill>
                  <a:latin typeface="+mn-lt"/>
                  <a:ea typeface="Open Sans"/>
                  <a:cs typeface="Segoe UI"/>
                </a:rPr>
                <a:t> support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Open Sans"/>
                <a:cs typeface="Segoe UI"/>
              </a:endParaRPr>
            </a:p>
            <a:p>
              <a:pPr marL="233045" indent="-233045" algn="l">
                <a:lnSpc>
                  <a:spcPct val="125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Open Sans"/>
                  <a:cs typeface="Segoe UI"/>
                </a:rPr>
                <a:t>gRPC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Open Sans"/>
                  <a:cs typeface="Segoe UI"/>
                </a:rPr>
                <a:t> JSON transcoding </a:t>
              </a:r>
            </a:p>
            <a:p>
              <a:pPr algn="l">
                <a:lnSpc>
                  <a:spcPct val="125000"/>
                </a:lnSpc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Open Sans"/>
                <a:cs typeface="Segoe UI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FB0753-997F-B3ED-0BF8-E2D42CAA3342}"/>
              </a:ext>
            </a:extLst>
          </p:cNvPr>
          <p:cNvGrpSpPr/>
          <p:nvPr/>
        </p:nvGrpSpPr>
        <p:grpSpPr>
          <a:xfrm>
            <a:off x="8129021" y="1920212"/>
            <a:ext cx="3875089" cy="2972953"/>
            <a:chOff x="8129021" y="1920212"/>
            <a:chExt cx="3875089" cy="297295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53EE4C-2472-E9BA-522E-F4EDE84BB520}"/>
                </a:ext>
              </a:extLst>
            </p:cNvPr>
            <p:cNvSpPr txBox="1"/>
            <p:nvPr/>
          </p:nvSpPr>
          <p:spPr>
            <a:xfrm>
              <a:off x="8509029" y="2737305"/>
              <a:ext cx="275044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spc="-50">
                  <a:solidFill>
                    <a:srgbClr val="9780E5"/>
                  </a:solidFill>
                  <a:cs typeface="Segoe UI Semibold" panose="020B0702040204020203" pitchFamily="34" charset="0"/>
                </a:rPr>
                <a:t>Web UI</a:t>
              </a:r>
            </a:p>
          </p:txBody>
        </p:sp>
        <p:sp>
          <p:nvSpPr>
            <p:cNvPr id="34" name="Text Placeholder 3">
              <a:extLst>
                <a:ext uri="{FF2B5EF4-FFF2-40B4-BE49-F238E27FC236}">
                  <a16:creationId xmlns:a16="http://schemas.microsoft.com/office/drawing/2014/main" id="{5EA63B10-6328-03BA-5D5A-8EC1B1832845}"/>
                </a:ext>
              </a:extLst>
            </p:cNvPr>
            <p:cNvSpPr txBox="1">
              <a:spLocks/>
            </p:cNvSpPr>
            <p:nvPr/>
          </p:nvSpPr>
          <p:spPr>
            <a:xfrm>
              <a:off x="8510118" y="3236652"/>
              <a:ext cx="3493992" cy="1565693"/>
            </a:xfrm>
            <a:prstGeom prst="rect">
              <a:avLst/>
            </a:prstGeom>
          </p:spPr>
          <p:txBody>
            <a:bodyPr vert="horz" lIns="0" tIns="182880" rIns="0" bIns="9144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800" kern="1200">
                  <a:solidFill>
                    <a:schemeClr val="tx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3363" marR="0" lvl="0" indent="-233363" algn="l" defTabSz="914400" rtl="0" eaLnBrk="1" fontAlgn="auto" latinLnBrk="0" hangingPunct="1">
                <a:lnSpc>
                  <a:spcPct val="125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Segoe UI" panose="020B0502040204020203" pitchFamily="34" charset="0"/>
                </a:rPr>
                <a:t>Blazor custom elements</a:t>
              </a:r>
            </a:p>
            <a:p>
              <a:pPr marL="233363" marR="0" lvl="0" indent="-233363" algn="l" defTabSz="914400" rtl="0" eaLnBrk="1" fontAlgn="auto" latinLnBrk="0" hangingPunct="1">
                <a:lnSpc>
                  <a:spcPct val="125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Segoe UI" panose="020B0502040204020203" pitchFamily="34" charset="0"/>
                </a:rPr>
                <a:t>Data binding get/set/after modifiers</a:t>
              </a:r>
            </a:p>
            <a:p>
              <a:pPr marL="233363" indent="-233363" algn="l">
                <a:lnSpc>
                  <a:spcPct val="125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FFFFFF"/>
                  </a:solidFill>
                  <a:latin typeface="+mn-lt"/>
                  <a:cs typeface="Segoe UI" panose="020B0502040204020203" pitchFamily="34" charset="0"/>
                </a:rPr>
                <a:t>WebAssembly SIMD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Segoe UI" panose="020B0502040204020203" pitchFamily="34" charset="0"/>
              </a:endParaRPr>
            </a:p>
            <a:p>
              <a:pPr marL="233363" marR="0" lvl="0" indent="-233363" algn="l" defTabSz="914400" rtl="0" eaLnBrk="1" fontAlgn="auto" latinLnBrk="0" hangingPunct="1">
                <a:lnSpc>
                  <a:spcPct val="125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Segoe UI" panose="020B0502040204020203" pitchFamily="34" charset="0"/>
                </a:rPr>
                <a:t>Experimental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Segoe UI" panose="020B0502040204020203" pitchFamily="34" charset="0"/>
                </a:rPr>
                <a:t>QuickGrid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Segoe UI" panose="020B0502040204020203" pitchFamily="34" charset="0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836A201-4C8C-08CD-1F30-7F1731F3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55252" y="1972580"/>
              <a:ext cx="641259" cy="641259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E66ADC2-BB02-1A1F-2189-CD7659DF57B4}"/>
                </a:ext>
              </a:extLst>
            </p:cNvPr>
            <p:cNvCxnSpPr>
              <a:cxnSpLocks/>
            </p:cNvCxnSpPr>
            <p:nvPr/>
          </p:nvCxnSpPr>
          <p:spPr>
            <a:xfrm>
              <a:off x="8129021" y="1920212"/>
              <a:ext cx="9504" cy="2972953"/>
            </a:xfrm>
            <a:prstGeom prst="line">
              <a:avLst/>
            </a:prstGeom>
            <a:ln>
              <a:solidFill>
                <a:srgbClr val="512B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9609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EF9E9CE-CB83-1E18-5F40-C5BFEFE758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Continuous focus on improvement:</a:t>
            </a:r>
          </a:p>
          <a:p>
            <a:r>
              <a:rPr lang="en-US"/>
              <a:t>Plaintext:  8% more RPS</a:t>
            </a:r>
          </a:p>
          <a:p>
            <a:r>
              <a:rPr lang="en-US"/>
              <a:t>JSON:  16% more RPS</a:t>
            </a:r>
          </a:p>
          <a:p>
            <a:r>
              <a:rPr lang="en-US"/>
              <a:t>Fortunes:  25% more RPS</a:t>
            </a:r>
          </a:p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72FF8E2-320C-855C-1102-4D948E44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.NET 7 Performance - API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EE1F107-33F7-F562-A7AA-A64235178D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078" y="6239757"/>
            <a:ext cx="6720043" cy="369332"/>
          </a:xfrm>
        </p:spPr>
        <p:txBody>
          <a:bodyPr/>
          <a:lstStyle/>
          <a:p>
            <a:r>
              <a:rPr lang="en-US"/>
              <a:t>Source: https://www.techempower.com/benchmarks/#section=data-r21&amp;hw=ph&amp;test=json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0BAB8AB-BFC3-D068-6F32-4C74FDCD96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483697"/>
              </p:ext>
            </p:extLst>
          </p:nvPr>
        </p:nvGraphicFramePr>
        <p:xfrm>
          <a:off x="7167827" y="2190613"/>
          <a:ext cx="3178563" cy="2961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rc 3">
            <a:extLst>
              <a:ext uri="{FF2B5EF4-FFF2-40B4-BE49-F238E27FC236}">
                <a16:creationId xmlns:a16="http://schemas.microsoft.com/office/drawing/2014/main" id="{8CE2D3D0-AD60-801C-5038-E9347420C614}"/>
              </a:ext>
            </a:extLst>
          </p:cNvPr>
          <p:cNvSpPr/>
          <p:nvPr/>
        </p:nvSpPr>
        <p:spPr>
          <a:xfrm>
            <a:off x="7387897" y="2022249"/>
            <a:ext cx="914400" cy="914400"/>
          </a:xfrm>
          <a:prstGeom prst="arc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229090-CD98-2AA6-122C-B4BEA77C6779}"/>
              </a:ext>
            </a:extLst>
          </p:cNvPr>
          <p:cNvGrpSpPr/>
          <p:nvPr/>
        </p:nvGrpSpPr>
        <p:grpSpPr>
          <a:xfrm>
            <a:off x="10280279" y="3123556"/>
            <a:ext cx="1162482" cy="598594"/>
            <a:chOff x="9981515" y="3123556"/>
            <a:chExt cx="1162482" cy="598594"/>
          </a:xfrm>
        </p:grpSpPr>
        <p:sp>
          <p:nvSpPr>
            <p:cNvPr id="7" name="Rounded Rectangle 27">
              <a:extLst>
                <a:ext uri="{FF2B5EF4-FFF2-40B4-BE49-F238E27FC236}">
                  <a16:creationId xmlns:a16="http://schemas.microsoft.com/office/drawing/2014/main" id="{5A12CF4C-5CF0-1F5D-55EC-1C975E4DAA80}"/>
                </a:ext>
              </a:extLst>
            </p:cNvPr>
            <p:cNvSpPr/>
            <p:nvPr/>
          </p:nvSpPr>
          <p:spPr>
            <a:xfrm>
              <a:off x="9981515" y="3123556"/>
              <a:ext cx="1162481" cy="598594"/>
            </a:xfrm>
            <a:prstGeom prst="roundRect">
              <a:avLst>
                <a:gd name="adj" fmla="val 5742"/>
              </a:avLst>
            </a:prstGeom>
            <a:gradFill>
              <a:gsLst>
                <a:gs pos="0">
                  <a:srgbClr val="512BD4">
                    <a:alpha val="10000"/>
                  </a:srgbClr>
                </a:gs>
                <a:gs pos="100000">
                  <a:schemeClr val="accent3">
                    <a:alpha val="10000"/>
                  </a:schemeClr>
                </a:gs>
              </a:gsLst>
              <a:path path="circle">
                <a:fillToRect r="100000" b="100000"/>
              </a:path>
            </a:gradFill>
            <a:ln w="8890">
              <a:solidFill>
                <a:srgbClr val="512B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FD71F368-74DF-830D-54D7-49F27D29978D}"/>
                </a:ext>
              </a:extLst>
            </p:cNvPr>
            <p:cNvSpPr txBox="1">
              <a:spLocks/>
            </p:cNvSpPr>
            <p:nvPr/>
          </p:nvSpPr>
          <p:spPr>
            <a:xfrm>
              <a:off x="9984413" y="3256732"/>
              <a:ext cx="1159584" cy="387798"/>
            </a:xfrm>
            <a:prstGeom prst="rect">
              <a:avLst/>
            </a:prstGeom>
            <a:noFill/>
          </p:spPr>
          <p:txBody>
            <a:bodyPr wrap="square" lIns="9144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accent2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97999" fontAlgn="base">
                <a:spcBef>
                  <a:spcPct val="0"/>
                </a:spcBef>
                <a:spcAft>
                  <a:spcPct val="0"/>
                </a:spcAft>
                <a:tabLst>
                  <a:tab pos="920876" algn="l"/>
                </a:tabLst>
                <a:defRPr/>
              </a:pPr>
              <a:r>
                <a:rPr lang="en-US" sz="2800" spc="-50">
                  <a:ln w="3175">
                    <a:noFill/>
                  </a:ln>
                  <a:gradFill flip="none" rotWithShape="1">
                    <a:gsLst>
                      <a:gs pos="100000">
                        <a:srgbClr val="0078D4"/>
                      </a:gs>
                      <a:gs pos="0">
                        <a:srgbClr val="50E6FF"/>
                      </a:gs>
                    </a:gsLst>
                    <a:lin ang="18900000" scaled="1"/>
                    <a:tileRect/>
                  </a:gradFill>
                  <a:latin typeface="Segoe UI Semibold"/>
                  <a:ea typeface="Open Sans"/>
                  <a:cs typeface="Open Sans"/>
                </a:rPr>
                <a:t> </a:t>
              </a:r>
              <a:r>
                <a:rPr lang="en-US" sz="2800" b="1" spc="-50">
                  <a:ln w="3175">
                    <a:noFill/>
                  </a:ln>
                  <a:solidFill>
                    <a:srgbClr val="9780E5"/>
                  </a:solidFill>
                  <a:latin typeface="+mn-lt"/>
                  <a:ea typeface="Open Sans SemiBold"/>
                  <a:cs typeface="Open Sans SemiBold"/>
                </a:rPr>
                <a:t>+16</a:t>
              </a:r>
              <a:r>
                <a:rPr lang="en-US" sz="2400" b="1" spc="-50">
                  <a:ln w="3175">
                    <a:noFill/>
                  </a:ln>
                  <a:solidFill>
                    <a:srgbClr val="9780E5"/>
                  </a:solidFill>
                  <a:latin typeface="+mn-lt"/>
                  <a:ea typeface="Open Sans SemiBold"/>
                  <a:cs typeface="Open Sans SemiBold"/>
                </a:rPr>
                <a:t>%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CA1E1C-962D-BC33-1A75-E819C3352D20}"/>
              </a:ext>
            </a:extLst>
          </p:cNvPr>
          <p:cNvSpPr txBox="1"/>
          <p:nvPr/>
        </p:nvSpPr>
        <p:spPr>
          <a:xfrm>
            <a:off x="7089479" y="1739040"/>
            <a:ext cx="33352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pc="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Tech Empower JSON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0286DD-29EB-14DC-3C85-285E28AF00E8}"/>
              </a:ext>
            </a:extLst>
          </p:cNvPr>
          <p:cNvCxnSpPr>
            <a:cxnSpLocks/>
          </p:cNvCxnSpPr>
          <p:nvPr/>
        </p:nvCxnSpPr>
        <p:spPr>
          <a:xfrm>
            <a:off x="6096000" y="1661104"/>
            <a:ext cx="0" cy="4206240"/>
          </a:xfrm>
          <a:prstGeom prst="line">
            <a:avLst/>
          </a:prstGeom>
          <a:ln w="9525">
            <a:solidFill>
              <a:srgbClr val="512BD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776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F0F34-F886-D6D9-723F-D45CABB441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6861" y="1732313"/>
            <a:ext cx="5493598" cy="2769989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cs typeface="Segoe UI Semilight"/>
              </a:rPr>
              <a:t>Distributed transactions</a:t>
            </a:r>
          </a:p>
          <a:p>
            <a:r>
              <a:rPr lang="en-US">
                <a:cs typeface="Segoe UI Semilight"/>
              </a:rPr>
              <a:t>Mapping to JSON columns for SQL</a:t>
            </a:r>
            <a:endParaRPr lang="en-US"/>
          </a:p>
          <a:p>
            <a:r>
              <a:rPr lang="en-US" spc="-50" err="1">
                <a:cs typeface="Segoe UI Semilight"/>
              </a:rPr>
              <a:t>SaveChanges</a:t>
            </a:r>
            <a:r>
              <a:rPr lang="en-US" spc="-50">
                <a:cs typeface="Segoe UI Semilight"/>
              </a:rPr>
              <a:t> performance and bulk updates</a:t>
            </a:r>
          </a:p>
          <a:p>
            <a:r>
              <a:rPr lang="en-US">
                <a:cs typeface="Segoe UI Semilight"/>
              </a:rPr>
              <a:t>Custom reverse engineering templates </a:t>
            </a:r>
          </a:p>
          <a:p>
            <a:r>
              <a:rPr lang="en-US">
                <a:cs typeface="Segoe UI Semilight"/>
              </a:rPr>
              <a:t>Stored procedures for insert/update/delete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29AFC-DB91-9911-CD70-6A5D26718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 fontScale="90000"/>
          </a:bodyPr>
          <a:lstStyle/>
          <a:p>
            <a:r>
              <a:rPr lang="en-US" sz="2950">
                <a:ea typeface="Open Sans"/>
              </a:rPr>
              <a:t>.NET Data and Entity Framework Core</a:t>
            </a:r>
            <a:br>
              <a:rPr lang="en-US" sz="2950"/>
            </a:br>
            <a:r>
              <a:rPr lang="en-US" sz="2200">
                <a:ea typeface="Open Sans"/>
              </a:rPr>
              <a:t>New Features in .NET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30B4B-415A-168B-23CB-C7A764CBD5A5}"/>
              </a:ext>
            </a:extLst>
          </p:cNvPr>
          <p:cNvSpPr txBox="1"/>
          <p:nvPr/>
        </p:nvSpPr>
        <p:spPr>
          <a:xfrm>
            <a:off x="301677" y="6369943"/>
            <a:ext cx="7663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Source: https://devblogs.microsoft.com/dotnet/announcing-ef-core-7-preview6-performance-optimizations/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B509A5-1573-E94D-EB6E-000383ED14B4}"/>
              </a:ext>
            </a:extLst>
          </p:cNvPr>
          <p:cNvGrpSpPr/>
          <p:nvPr/>
        </p:nvGrpSpPr>
        <p:grpSpPr>
          <a:xfrm>
            <a:off x="7126595" y="2330892"/>
            <a:ext cx="3979301" cy="3565513"/>
            <a:chOff x="7126595" y="2330892"/>
            <a:chExt cx="3979301" cy="3565513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43EBD7B8-523D-0B7A-0524-062B1F0DA2A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43909516"/>
                </p:ext>
              </p:extLst>
            </p:nvPr>
          </p:nvGraphicFramePr>
          <p:xfrm>
            <a:off x="7126595" y="2330892"/>
            <a:ext cx="3979301" cy="31961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EF55F8-BD3D-6882-9CA5-3B08B446507F}"/>
                </a:ext>
              </a:extLst>
            </p:cNvPr>
            <p:cNvSpPr txBox="1"/>
            <p:nvPr/>
          </p:nvSpPr>
          <p:spPr>
            <a:xfrm>
              <a:off x="7255239" y="5527073"/>
              <a:ext cx="373207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>
                  <a:solidFill>
                    <a:srgbClr val="FFFFFF"/>
                  </a:solidFill>
                  <a:latin typeface="Segoe UI Semibold"/>
                  <a:cs typeface="Segoe UI Semibold"/>
                </a:rPr>
                <a:t>4 Rows - </a:t>
              </a:r>
              <a:r>
                <a:rPr lang="en-US" err="1">
                  <a:solidFill>
                    <a:srgbClr val="FFFFFF"/>
                  </a:solidFill>
                  <a:latin typeface="Segoe UI Semibold"/>
                  <a:cs typeface="Segoe UI Semibold"/>
                </a:rPr>
                <a:t>SaveChangesAsync</a:t>
              </a:r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8037F6-1CB4-1190-9F45-F60B1034A10E}"/>
              </a:ext>
            </a:extLst>
          </p:cNvPr>
          <p:cNvGrpSpPr/>
          <p:nvPr/>
        </p:nvGrpSpPr>
        <p:grpSpPr>
          <a:xfrm>
            <a:off x="9162951" y="3258181"/>
            <a:ext cx="1824363" cy="598594"/>
            <a:chOff x="9162951" y="3264908"/>
            <a:chExt cx="1824363" cy="598594"/>
          </a:xfrm>
        </p:grpSpPr>
        <p:sp>
          <p:nvSpPr>
            <p:cNvPr id="13" name="Rounded Rectangle 27">
              <a:extLst>
                <a:ext uri="{FF2B5EF4-FFF2-40B4-BE49-F238E27FC236}">
                  <a16:creationId xmlns:a16="http://schemas.microsoft.com/office/drawing/2014/main" id="{25643B2C-7A0B-DA5C-0232-DDCE5CAADEB3}"/>
                </a:ext>
              </a:extLst>
            </p:cNvPr>
            <p:cNvSpPr/>
            <p:nvPr/>
          </p:nvSpPr>
          <p:spPr>
            <a:xfrm>
              <a:off x="9162951" y="3264908"/>
              <a:ext cx="1824363" cy="598594"/>
            </a:xfrm>
            <a:prstGeom prst="roundRect">
              <a:avLst>
                <a:gd name="adj" fmla="val 5742"/>
              </a:avLst>
            </a:prstGeom>
            <a:gradFill>
              <a:gsLst>
                <a:gs pos="0">
                  <a:srgbClr val="512BD4">
                    <a:alpha val="10000"/>
                  </a:srgbClr>
                </a:gs>
                <a:gs pos="100000">
                  <a:schemeClr val="accent3">
                    <a:alpha val="10000"/>
                  </a:schemeClr>
                </a:gs>
              </a:gsLst>
              <a:path path="circle">
                <a:fillToRect r="100000" b="100000"/>
              </a:path>
            </a:gradFill>
            <a:ln w="8890">
              <a:solidFill>
                <a:srgbClr val="512B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id="{4C63468A-3B6A-B5F6-97E1-5FF0DB143F00}"/>
                </a:ext>
              </a:extLst>
            </p:cNvPr>
            <p:cNvSpPr txBox="1">
              <a:spLocks/>
            </p:cNvSpPr>
            <p:nvPr/>
          </p:nvSpPr>
          <p:spPr>
            <a:xfrm>
              <a:off x="9165848" y="3398084"/>
              <a:ext cx="1821465" cy="387798"/>
            </a:xfrm>
            <a:prstGeom prst="rect">
              <a:avLst/>
            </a:prstGeom>
            <a:noFill/>
          </p:spPr>
          <p:txBody>
            <a:bodyPr wrap="square" lIns="9144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accent2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97999" fontAlgn="base">
                <a:spcBef>
                  <a:spcPct val="0"/>
                </a:spcBef>
                <a:spcAft>
                  <a:spcPct val="0"/>
                </a:spcAft>
                <a:tabLst>
                  <a:tab pos="920876" algn="l"/>
                </a:tabLst>
                <a:defRPr/>
              </a:pPr>
              <a:r>
                <a:rPr lang="en-US" sz="2800" spc="-50">
                  <a:ln w="3175">
                    <a:noFill/>
                  </a:ln>
                  <a:gradFill flip="none" rotWithShape="1">
                    <a:gsLst>
                      <a:gs pos="100000">
                        <a:srgbClr val="0078D4"/>
                      </a:gs>
                      <a:gs pos="0">
                        <a:srgbClr val="50E6FF"/>
                      </a:gs>
                    </a:gsLst>
                    <a:lin ang="18900000" scaled="1"/>
                    <a:tileRect/>
                  </a:gradFill>
                  <a:latin typeface="Segoe UI Semibold"/>
                  <a:ea typeface="Open Sans"/>
                  <a:cs typeface="Open Sans"/>
                </a:rPr>
                <a:t> </a:t>
              </a:r>
              <a:r>
                <a:rPr lang="en-US" sz="2800" b="1" spc="-50">
                  <a:ln w="3175">
                    <a:noFill/>
                  </a:ln>
                  <a:solidFill>
                    <a:srgbClr val="9780E5"/>
                  </a:solidFill>
                  <a:latin typeface="+mn-lt"/>
                  <a:ea typeface="Open Sans SemiBold"/>
                  <a:cs typeface="Open Sans SemiBold"/>
                </a:rPr>
                <a:t>4x faster</a:t>
              </a:r>
              <a:endParaRPr lang="en-US" sz="2400" b="1" spc="-50">
                <a:ln w="3175">
                  <a:noFill/>
                </a:ln>
                <a:solidFill>
                  <a:srgbClr val="9780E5"/>
                </a:solidFill>
                <a:latin typeface="+mn-lt"/>
                <a:ea typeface="Open Sans SemiBold"/>
                <a:cs typeface="Open Sans SemiBold"/>
              </a:endParaRPr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id="{E034D51D-6323-B73E-F698-4A40F9CBD7A2}"/>
              </a:ext>
            </a:extLst>
          </p:cNvPr>
          <p:cNvSpPr txBox="1"/>
          <p:nvPr/>
        </p:nvSpPr>
        <p:spPr>
          <a:xfrm>
            <a:off x="7495322" y="1732313"/>
            <a:ext cx="333525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FFFFFF">
                    <a:lumMod val="65000"/>
                    <a:lumOff val="35000"/>
                  </a:srgb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Time to insert multiple rows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milliseconds (lower is better)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5DA12A-C32B-411A-9F67-B0E0932C71EC}"/>
              </a:ext>
            </a:extLst>
          </p:cNvPr>
          <p:cNvCxnSpPr>
            <a:cxnSpLocks/>
          </p:cNvCxnSpPr>
          <p:nvPr/>
        </p:nvCxnSpPr>
        <p:spPr>
          <a:xfrm>
            <a:off x="6096000" y="1661104"/>
            <a:ext cx="0" cy="4206240"/>
          </a:xfrm>
          <a:prstGeom prst="line">
            <a:avLst/>
          </a:prstGeom>
          <a:ln w="9525">
            <a:solidFill>
              <a:srgbClr val="512BD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37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2124BEB1-8A62-ECBF-27D3-A8FB60EC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Build anything with a unified platform</a:t>
            </a:r>
            <a:endParaRPr lang="en-US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6BA673-764C-2E5F-7DDC-20A903311835}"/>
              </a:ext>
            </a:extLst>
          </p:cNvPr>
          <p:cNvSpPr/>
          <p:nvPr/>
        </p:nvSpPr>
        <p:spPr bwMode="auto">
          <a:xfrm>
            <a:off x="2798345" y="1347614"/>
            <a:ext cx="1250398" cy="207596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D0D3C491-2178-536E-C74F-5E4F202CE184}"/>
              </a:ext>
            </a:extLst>
          </p:cNvPr>
          <p:cNvSpPr/>
          <p:nvPr/>
        </p:nvSpPr>
        <p:spPr bwMode="auto">
          <a:xfrm>
            <a:off x="2798345" y="1347614"/>
            <a:ext cx="1250398" cy="207596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216BC6-2C37-22D7-2815-2DB606F8671E}"/>
              </a:ext>
            </a:extLst>
          </p:cNvPr>
          <p:cNvSpPr/>
          <p:nvPr/>
        </p:nvSpPr>
        <p:spPr bwMode="auto">
          <a:xfrm>
            <a:off x="3011705" y="1347614"/>
            <a:ext cx="1250398" cy="207596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CFA65C-EE7C-5D36-47F1-1A5A1DFD5829}"/>
              </a:ext>
            </a:extLst>
          </p:cNvPr>
          <p:cNvGrpSpPr/>
          <p:nvPr/>
        </p:nvGrpSpPr>
        <p:grpSpPr>
          <a:xfrm>
            <a:off x="1725662" y="1498193"/>
            <a:ext cx="8368852" cy="2481967"/>
            <a:chOff x="1708575" y="1579011"/>
            <a:chExt cx="8368852" cy="24819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413E01-AE20-1954-A71F-7F87B1D5D58D}"/>
                </a:ext>
              </a:extLst>
            </p:cNvPr>
            <p:cNvGrpSpPr/>
            <p:nvPr/>
          </p:nvGrpSpPr>
          <p:grpSpPr>
            <a:xfrm>
              <a:off x="1708575" y="1940450"/>
              <a:ext cx="8368852" cy="2120528"/>
              <a:chOff x="1708575" y="1940450"/>
              <a:chExt cx="8368852" cy="212052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C86C672-1200-15CA-1F91-95403711EACD}"/>
                  </a:ext>
                </a:extLst>
              </p:cNvPr>
              <p:cNvGrpSpPr/>
              <p:nvPr/>
            </p:nvGrpSpPr>
            <p:grpSpPr>
              <a:xfrm>
                <a:off x="2250223" y="2622415"/>
                <a:ext cx="7340015" cy="1438563"/>
                <a:chOff x="952592" y="2908462"/>
                <a:chExt cx="7340015" cy="1438563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871037BB-324E-F5CC-1DB6-408A1992F0D2}"/>
                    </a:ext>
                  </a:extLst>
                </p:cNvPr>
                <p:cNvGrpSpPr/>
                <p:nvPr/>
              </p:nvGrpSpPr>
              <p:grpSpPr>
                <a:xfrm>
                  <a:off x="952592" y="2917624"/>
                  <a:ext cx="3167294" cy="1429401"/>
                  <a:chOff x="952592" y="2917624"/>
                  <a:chExt cx="3167294" cy="1429401"/>
                </a:xfrm>
              </p:grpSpPr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BBA27101-C93F-55F9-4F88-04FB5F4923C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93785" y="3028978"/>
                    <a:ext cx="3026101" cy="1318047"/>
                  </a:xfrm>
                  <a:prstGeom prst="line">
                    <a:avLst/>
                  </a:prstGeom>
                  <a:ln w="28575" cap="rnd">
                    <a:solidFill>
                      <a:srgbClr val="8B73E2"/>
                    </a:solidFill>
                    <a:prstDash val="sysDot"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F608E4EF-D956-C7C7-4DEB-E39E1E1FED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 bwMode="auto">
                  <a:xfrm rot="16200000">
                    <a:off x="952592" y="2917624"/>
                    <a:ext cx="141193" cy="141193"/>
                  </a:xfrm>
                  <a:prstGeom prst="ellipse">
                    <a:avLst/>
                  </a:prstGeom>
                  <a:solidFill>
                    <a:srgbClr val="8B73E2"/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square" lIns="0" tIns="43940" rIns="0" bIns="4394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878441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84" b="0" i="0" u="none" strike="noStrike" kern="1200" cap="none" spc="0" normalizeH="0" baseline="0" noProof="0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E1843CA7-AAD2-811B-7E89-E37DF21A4FF7}"/>
                    </a:ext>
                  </a:extLst>
                </p:cNvPr>
                <p:cNvGrpSpPr/>
                <p:nvPr/>
              </p:nvGrpSpPr>
              <p:grpSpPr>
                <a:xfrm>
                  <a:off x="2152396" y="2913976"/>
                  <a:ext cx="1967490" cy="1122268"/>
                  <a:chOff x="2169712" y="2913976"/>
                  <a:chExt cx="1967490" cy="1122268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C4850503-3891-4865-93A4-6C2B0CD169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317410" y="3032600"/>
                    <a:ext cx="1819792" cy="1003644"/>
                  </a:xfrm>
                  <a:prstGeom prst="line">
                    <a:avLst/>
                  </a:prstGeom>
                  <a:ln w="28575" cap="rnd">
                    <a:solidFill>
                      <a:srgbClr val="8B73E2"/>
                    </a:solidFill>
                    <a:prstDash val="sysDot"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03E4DE4E-90CE-8D55-FB24-9951E628645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 bwMode="auto">
                  <a:xfrm rot="16200000">
                    <a:off x="2169712" y="2913976"/>
                    <a:ext cx="141193" cy="141193"/>
                  </a:xfrm>
                  <a:prstGeom prst="ellipse">
                    <a:avLst/>
                  </a:prstGeom>
                  <a:solidFill>
                    <a:srgbClr val="8B73E2"/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square" lIns="0" tIns="43940" rIns="0" bIns="4394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878441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84" b="0" i="0" u="none" strike="noStrike" kern="1200" cap="none" spc="0" normalizeH="0" baseline="0" noProof="0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C5F4D4D4-5F23-43D9-C044-A1E3B3A2AEAE}"/>
                    </a:ext>
                  </a:extLst>
                </p:cNvPr>
                <p:cNvGrpSpPr/>
                <p:nvPr/>
              </p:nvGrpSpPr>
              <p:grpSpPr>
                <a:xfrm>
                  <a:off x="3352200" y="2913976"/>
                  <a:ext cx="1004654" cy="916612"/>
                  <a:chOff x="3366052" y="2913976"/>
                  <a:chExt cx="1004654" cy="916612"/>
                </a:xfrm>
              </p:grpSpPr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DB4507AA-0A7E-520B-56E0-4592083BD2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  <a:endCxn id="41" idx="3"/>
                  </p:cNvCxnSpPr>
                  <p:nvPr/>
                </p:nvCxnSpPr>
                <p:spPr>
                  <a:xfrm flipH="1" flipV="1">
                    <a:off x="3486568" y="3034492"/>
                    <a:ext cx="884138" cy="796096"/>
                  </a:xfrm>
                  <a:prstGeom prst="line">
                    <a:avLst/>
                  </a:prstGeom>
                  <a:ln w="28575" cap="rnd">
                    <a:solidFill>
                      <a:srgbClr val="8B73E2"/>
                    </a:solidFill>
                    <a:prstDash val="sysDot"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6E8B0DA5-9D57-947D-6F0C-928375A92AA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 bwMode="auto">
                  <a:xfrm rot="16200000">
                    <a:off x="3366052" y="2913976"/>
                    <a:ext cx="141193" cy="141193"/>
                  </a:xfrm>
                  <a:prstGeom prst="ellipse">
                    <a:avLst/>
                  </a:prstGeom>
                  <a:solidFill>
                    <a:srgbClr val="8B73E2"/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square" lIns="0" tIns="43940" rIns="0" bIns="4394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878441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84" b="0" i="0" u="none" strike="noStrike" kern="1200" cap="none" spc="0" normalizeH="0" baseline="0" noProof="0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90EB03F-7498-791B-14FF-EBB082FCECC7}"/>
                    </a:ext>
                  </a:extLst>
                </p:cNvPr>
                <p:cNvGrpSpPr/>
                <p:nvPr/>
              </p:nvGrpSpPr>
              <p:grpSpPr>
                <a:xfrm>
                  <a:off x="4552004" y="2921829"/>
                  <a:ext cx="141193" cy="908759"/>
                  <a:chOff x="4562392" y="2921829"/>
                  <a:chExt cx="141193" cy="908759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7167EA87-06C4-4196-FBFA-83583CF2DF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  <a:endCxn id="39" idx="2"/>
                  </p:cNvCxnSpPr>
                  <p:nvPr/>
                </p:nvCxnSpPr>
                <p:spPr>
                  <a:xfrm flipH="1" flipV="1">
                    <a:off x="4632989" y="3063022"/>
                    <a:ext cx="13722" cy="767566"/>
                  </a:xfrm>
                  <a:prstGeom prst="line">
                    <a:avLst/>
                  </a:prstGeom>
                  <a:ln w="28575" cap="rnd">
                    <a:solidFill>
                      <a:srgbClr val="8B73E2"/>
                    </a:solidFill>
                    <a:prstDash val="sysDot"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05883317-6C13-2B05-47E9-50D8FBBDD62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 bwMode="auto">
                  <a:xfrm rot="16200000">
                    <a:off x="4562392" y="2921829"/>
                    <a:ext cx="141193" cy="141193"/>
                  </a:xfrm>
                  <a:prstGeom prst="ellipse">
                    <a:avLst/>
                  </a:prstGeom>
                  <a:solidFill>
                    <a:srgbClr val="8B73E2"/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square" lIns="0" tIns="43940" rIns="0" bIns="4394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878441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84" b="0" i="0" u="none" strike="noStrike" kern="1200" cap="none" spc="0" normalizeH="0" baseline="0" noProof="0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154B5A64-AB19-034F-9985-594A2694BB7E}"/>
                    </a:ext>
                  </a:extLst>
                </p:cNvPr>
                <p:cNvGrpSpPr/>
                <p:nvPr/>
              </p:nvGrpSpPr>
              <p:grpSpPr>
                <a:xfrm>
                  <a:off x="4925961" y="2908462"/>
                  <a:ext cx="967040" cy="922126"/>
                  <a:chOff x="4932885" y="2908462"/>
                  <a:chExt cx="967040" cy="922126"/>
                </a:xfrm>
              </p:grpSpPr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EBA88DFC-9119-951B-7437-153C5A14A3A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  <a:endCxn id="37" idx="1"/>
                  </p:cNvCxnSpPr>
                  <p:nvPr/>
                </p:nvCxnSpPr>
                <p:spPr>
                  <a:xfrm flipV="1">
                    <a:off x="4932885" y="3028978"/>
                    <a:ext cx="846524" cy="801610"/>
                  </a:xfrm>
                  <a:prstGeom prst="line">
                    <a:avLst/>
                  </a:prstGeom>
                  <a:ln w="28575" cap="rnd">
                    <a:solidFill>
                      <a:srgbClr val="8B73E2"/>
                    </a:solidFill>
                    <a:prstDash val="sysDot"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28B761F1-A32D-C8E9-2E88-0F0383A01DD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 bwMode="auto">
                  <a:xfrm rot="16200000">
                    <a:off x="5758732" y="2908462"/>
                    <a:ext cx="141193" cy="141193"/>
                  </a:xfrm>
                  <a:prstGeom prst="ellipse">
                    <a:avLst/>
                  </a:prstGeom>
                  <a:solidFill>
                    <a:srgbClr val="8B73E2"/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square" lIns="0" tIns="43940" rIns="0" bIns="4394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878441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84" b="0" i="0" u="none" strike="noStrike" kern="1200" cap="none" spc="0" normalizeH="0" baseline="0" noProof="0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014059A4-1FF7-8DCD-2E94-A8B4908F32EF}"/>
                    </a:ext>
                  </a:extLst>
                </p:cNvPr>
                <p:cNvGrpSpPr/>
                <p:nvPr/>
              </p:nvGrpSpPr>
              <p:grpSpPr>
                <a:xfrm>
                  <a:off x="5152760" y="2908462"/>
                  <a:ext cx="1940045" cy="1127782"/>
                  <a:chOff x="5156220" y="2908462"/>
                  <a:chExt cx="1940045" cy="1127782"/>
                </a:xfrm>
              </p:grpSpPr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A95A8244-0FA5-2B22-91E7-04133780FE0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  <a:endCxn id="34" idx="1"/>
                  </p:cNvCxnSpPr>
                  <p:nvPr/>
                </p:nvCxnSpPr>
                <p:spPr>
                  <a:xfrm flipV="1">
                    <a:off x="5156220" y="3028978"/>
                    <a:ext cx="1819529" cy="1007266"/>
                  </a:xfrm>
                  <a:prstGeom prst="line">
                    <a:avLst/>
                  </a:prstGeom>
                  <a:ln w="28575" cap="rnd">
                    <a:solidFill>
                      <a:srgbClr val="8B73E2"/>
                    </a:solidFill>
                    <a:prstDash val="sysDot"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E12D2017-1196-0B47-7E2C-36618F3BDC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 bwMode="auto">
                  <a:xfrm rot="16200000">
                    <a:off x="6955072" y="2908462"/>
                    <a:ext cx="141193" cy="141193"/>
                  </a:xfrm>
                  <a:prstGeom prst="ellipse">
                    <a:avLst/>
                  </a:prstGeom>
                  <a:solidFill>
                    <a:srgbClr val="8B73E2"/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square" lIns="0" tIns="43940" rIns="0" bIns="4394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878441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84" b="0" i="0" u="none" strike="noStrike" kern="1200" cap="none" spc="0" normalizeH="0" baseline="0" noProof="0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D5B935C4-C09F-8F99-0A61-40097EC08DE2}"/>
                    </a:ext>
                  </a:extLst>
                </p:cNvPr>
                <p:cNvGrpSpPr/>
                <p:nvPr/>
              </p:nvGrpSpPr>
              <p:grpSpPr>
                <a:xfrm>
                  <a:off x="5152760" y="2918453"/>
                  <a:ext cx="3139847" cy="1428572"/>
                  <a:chOff x="5152760" y="2918453"/>
                  <a:chExt cx="3139847" cy="1428572"/>
                </a:xfrm>
              </p:grpSpPr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8071D545-8FA7-4B09-AE8C-7A5AF7F998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52760" y="3032600"/>
                    <a:ext cx="2995968" cy="1314425"/>
                  </a:xfrm>
                  <a:prstGeom prst="line">
                    <a:avLst/>
                  </a:prstGeom>
                  <a:ln w="28575" cap="rnd">
                    <a:solidFill>
                      <a:srgbClr val="8B73E2"/>
                    </a:solidFill>
                    <a:prstDash val="sysDot"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4BF75476-96A1-A726-249B-363A3EDCACE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 bwMode="auto">
                  <a:xfrm rot="16200000">
                    <a:off x="8151414" y="2918453"/>
                    <a:ext cx="141193" cy="141193"/>
                  </a:xfrm>
                  <a:prstGeom prst="ellipse">
                    <a:avLst/>
                  </a:prstGeom>
                  <a:solidFill>
                    <a:srgbClr val="8B73E2"/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square" lIns="0" tIns="43940" rIns="0" bIns="4394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878441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84" b="0" i="0" u="none" strike="noStrike" kern="1200" cap="none" spc="0" normalizeH="0" baseline="0" noProof="0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817634C-3CCA-C28C-A173-15290570525D}"/>
                  </a:ext>
                </a:extLst>
              </p:cNvPr>
              <p:cNvGrpSpPr/>
              <p:nvPr/>
            </p:nvGrpSpPr>
            <p:grpSpPr>
              <a:xfrm>
                <a:off x="1708575" y="1940450"/>
                <a:ext cx="8368852" cy="579870"/>
                <a:chOff x="398744" y="2022511"/>
                <a:chExt cx="8368852" cy="579870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A43668-B829-8685-B8EC-60644C3B52E3}"/>
                    </a:ext>
                  </a:extLst>
                </p:cNvPr>
                <p:cNvSpPr txBox="1"/>
                <p:nvPr/>
              </p:nvSpPr>
              <p:spPr>
                <a:xfrm>
                  <a:off x="1605068" y="2422332"/>
                  <a:ext cx="1251270" cy="180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WEB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83C3DC3-30AA-44B6-E391-FD6A5626115A}"/>
                    </a:ext>
                  </a:extLst>
                </p:cNvPr>
                <p:cNvSpPr txBox="1"/>
                <p:nvPr/>
              </p:nvSpPr>
              <p:spPr>
                <a:xfrm>
                  <a:off x="4034827" y="2422332"/>
                  <a:ext cx="1206946" cy="180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MOBILE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A989B59-7804-F31D-170F-6294145D3955}"/>
                    </a:ext>
                  </a:extLst>
                </p:cNvPr>
                <p:cNvSpPr txBox="1"/>
                <p:nvPr/>
              </p:nvSpPr>
              <p:spPr>
                <a:xfrm>
                  <a:off x="5232030" y="2422332"/>
                  <a:ext cx="1206981" cy="180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GAMING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2FF7249-6B97-E547-9C6C-E665185B1A3C}"/>
                    </a:ext>
                  </a:extLst>
                </p:cNvPr>
                <p:cNvSpPr txBox="1"/>
                <p:nvPr/>
              </p:nvSpPr>
              <p:spPr>
                <a:xfrm>
                  <a:off x="6386125" y="2422332"/>
                  <a:ext cx="1251270" cy="1800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IoT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FF15BE0-EEB5-83EC-F406-570BCF16858B}"/>
                    </a:ext>
                  </a:extLst>
                </p:cNvPr>
                <p:cNvSpPr txBox="1"/>
                <p:nvPr/>
              </p:nvSpPr>
              <p:spPr>
                <a:xfrm>
                  <a:off x="7571635" y="2422332"/>
                  <a:ext cx="1195961" cy="1800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AI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522D19C-0303-7653-8FD6-65AAB914DECA}"/>
                    </a:ext>
                  </a:extLst>
                </p:cNvPr>
                <p:cNvSpPr txBox="1"/>
                <p:nvPr/>
              </p:nvSpPr>
              <p:spPr>
                <a:xfrm>
                  <a:off x="2814703" y="2422332"/>
                  <a:ext cx="1251269" cy="1800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DESKTOP</a:t>
                  </a:r>
                </a:p>
              </p:txBody>
            </p:sp>
            <p:sp>
              <p:nvSpPr>
                <p:cNvPr id="22" name="Freeform: Shape 262">
                  <a:extLst>
                    <a:ext uri="{FF2B5EF4-FFF2-40B4-BE49-F238E27FC236}">
                      <a16:creationId xmlns:a16="http://schemas.microsoft.com/office/drawing/2014/main" id="{C405ACAA-D832-38AC-B754-CF3C57C1A46D}"/>
                    </a:ext>
                  </a:extLst>
                </p:cNvPr>
                <p:cNvSpPr/>
                <p:nvPr/>
              </p:nvSpPr>
              <p:spPr>
                <a:xfrm>
                  <a:off x="2268535" y="2022511"/>
                  <a:ext cx="6206" cy="6206"/>
                </a:xfrm>
                <a:custGeom>
                  <a:avLst/>
                  <a:gdLst>
                    <a:gd name="connsiteX0" fmla="*/ 1566 w 4499"/>
                    <a:gd name="connsiteY0" fmla="*/ 1566 h 0"/>
                    <a:gd name="connsiteX1" fmla="*/ 5585 w 4499"/>
                    <a:gd name="connsiteY1" fmla="*/ 156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99">
                      <a:moveTo>
                        <a:pt x="1566" y="1566"/>
                      </a:moveTo>
                      <a:lnTo>
                        <a:pt x="5585" y="1566"/>
                      </a:lnTo>
                    </a:path>
                  </a:pathLst>
                </a:custGeom>
                <a:noFill/>
                <a:ln w="4419" cap="flat">
                  <a:solidFill>
                    <a:srgbClr val="7575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65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CE80AD6-7395-EBE7-24AB-E5FA09BCF977}"/>
                    </a:ext>
                  </a:extLst>
                </p:cNvPr>
                <p:cNvSpPr txBox="1"/>
                <p:nvPr/>
              </p:nvSpPr>
              <p:spPr>
                <a:xfrm>
                  <a:off x="398744" y="2422332"/>
                  <a:ext cx="1251270" cy="180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CLOUD</a:t>
                  </a:r>
                </a:p>
              </p:txBody>
            </p:sp>
          </p:grp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982F8DD-5FD3-A6D8-ECCD-11F3FF2C6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09382" y="1600724"/>
              <a:ext cx="641259" cy="641259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B88FCCA-4A88-2BBA-0588-873DF4B32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94575" y="1657068"/>
              <a:ext cx="640080" cy="640080"/>
            </a:xfrm>
            <a:prstGeom prst="rect">
              <a:avLst/>
            </a:prstGeom>
            <a:effectLst/>
            <a:scene3d>
              <a:camera prst="orthographicFront"/>
              <a:lightRig rig="threePt" dir="t"/>
            </a:scene3d>
            <a:sp3d prstMaterial="matte"/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DE987E5-9666-1AEC-3278-37C1E95C3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26950" y="1623615"/>
              <a:ext cx="640080" cy="64008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0877386-D749-69A9-05BB-17885AD22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07847" y="1579011"/>
              <a:ext cx="640080" cy="64008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B6CB197-BE53-AD43-3D93-7EDC3889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14221" y="1612464"/>
              <a:ext cx="640080" cy="64008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488EB67-CEEE-7419-9595-3B58042CB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-8334" t="-8334" r="-8334" b="-8334"/>
            <a:stretch/>
          </p:blipFill>
          <p:spPr>
            <a:xfrm>
              <a:off x="7977165" y="1601313"/>
              <a:ext cx="640080" cy="64008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F3C8D78-2AAA-788A-E33A-4A0EC02F3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193975" y="1647033"/>
              <a:ext cx="548640" cy="54864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2DCA6D3-20DB-1E0C-F0C7-8A85B96ED3DD}"/>
              </a:ext>
            </a:extLst>
          </p:cNvPr>
          <p:cNvGrpSpPr/>
          <p:nvPr/>
        </p:nvGrpSpPr>
        <p:grpSpPr>
          <a:xfrm>
            <a:off x="5432456" y="3492989"/>
            <a:ext cx="1032875" cy="1007266"/>
            <a:chOff x="5415369" y="3573807"/>
            <a:chExt cx="1032875" cy="1007266"/>
          </a:xfrm>
        </p:grpSpPr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9F39C473-9C61-F787-D602-E4CCE6D520F7}"/>
                </a:ext>
              </a:extLst>
            </p:cNvPr>
            <p:cNvSpPr/>
            <p:nvPr/>
          </p:nvSpPr>
          <p:spPr bwMode="auto">
            <a:xfrm>
              <a:off x="5415369" y="3573807"/>
              <a:ext cx="1032875" cy="1007266"/>
            </a:xfrm>
            <a:prstGeom prst="roundRect">
              <a:avLst/>
            </a:prstGeom>
            <a:gradFill>
              <a:gsLst>
                <a:gs pos="41000">
                  <a:srgbClr val="512BD5"/>
                </a:gs>
                <a:gs pos="100000">
                  <a:srgbClr val="9780E5"/>
                </a:gs>
              </a:gsLst>
              <a:lin ang="3300000" scaled="0"/>
            </a:gradFill>
            <a:ln>
              <a:noFill/>
              <a:headEnd type="none" w="med" len="med"/>
              <a:tailEnd type="none" w="med" len="med"/>
            </a:ln>
            <a:effectLst>
              <a:reflection blurRad="6350" stA="27000" endPos="35000" dir="5400000" sy="-100000" algn="bl" rotWithShape="0"/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gradFill>
                  <a:gsLst>
                    <a:gs pos="0">
                      <a:srgbClr val="166EFD"/>
                    </a:gs>
                    <a:gs pos="68000">
                      <a:srgbClr val="9780E5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D591365-1042-A283-E9EB-BEC97D057E0E}"/>
                </a:ext>
              </a:extLst>
            </p:cNvPr>
            <p:cNvSpPr/>
            <p:nvPr/>
          </p:nvSpPr>
          <p:spPr>
            <a:xfrm>
              <a:off x="5415369" y="3856548"/>
              <a:ext cx="1032875" cy="48013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.NET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B483F15-1BE5-3A5C-EA33-7BD13F04FDF7}"/>
              </a:ext>
            </a:extLst>
          </p:cNvPr>
          <p:cNvGrpSpPr/>
          <p:nvPr/>
        </p:nvGrpSpPr>
        <p:grpSpPr>
          <a:xfrm>
            <a:off x="1324830" y="4782996"/>
            <a:ext cx="2899917" cy="1591331"/>
            <a:chOff x="1387603" y="4672955"/>
            <a:chExt cx="2899917" cy="1591331"/>
          </a:xfrm>
        </p:grpSpPr>
        <p:sp>
          <p:nvSpPr>
            <p:cNvPr id="76" name="Rounded Rectangle 266">
              <a:extLst>
                <a:ext uri="{FF2B5EF4-FFF2-40B4-BE49-F238E27FC236}">
                  <a16:creationId xmlns:a16="http://schemas.microsoft.com/office/drawing/2014/main" id="{95267C95-7403-A9AC-2743-4EA22D36DF79}"/>
                </a:ext>
              </a:extLst>
            </p:cNvPr>
            <p:cNvSpPr/>
            <p:nvPr/>
          </p:nvSpPr>
          <p:spPr>
            <a:xfrm>
              <a:off x="1399149" y="4672955"/>
              <a:ext cx="2888371" cy="1190454"/>
            </a:xfrm>
            <a:prstGeom prst="roundRect">
              <a:avLst>
                <a:gd name="adj" fmla="val 9651"/>
              </a:avLst>
            </a:prstGeom>
            <a:gradFill>
              <a:gsLst>
                <a:gs pos="0">
                  <a:srgbClr val="512BD4">
                    <a:alpha val="10000"/>
                  </a:srgbClr>
                </a:gs>
                <a:gs pos="100000">
                  <a:schemeClr val="accent3">
                    <a:alpha val="10000"/>
                  </a:schemeClr>
                </a:gs>
              </a:gsLst>
              <a:path path="circle">
                <a:fillToRect r="100000" b="100000"/>
              </a:path>
            </a:gradFill>
            <a:ln w="8890">
              <a:solidFill>
                <a:srgbClr val="512B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6E0C3B8-D476-1C20-2383-EE8BD1FDE477}"/>
                </a:ext>
              </a:extLst>
            </p:cNvPr>
            <p:cNvSpPr txBox="1"/>
            <p:nvPr/>
          </p:nvSpPr>
          <p:spPr>
            <a:xfrm>
              <a:off x="1387603" y="5883729"/>
              <a:ext cx="2899917" cy="380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39012" tIns="191209" rIns="239012" bIns="191209" rtlCol="0" anchor="ctr">
              <a:noAutofit/>
            </a:bodyPr>
            <a:lstStyle>
              <a:defPPr>
                <a:defRPr lang="en-US"/>
              </a:defPPr>
              <a:lvl1pPr algn="ctr" defTabSz="914224">
                <a:lnSpc>
                  <a:spcPct val="90000"/>
                </a:lnSpc>
                <a:defRPr sz="1600" b="1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ctr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TOOLS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02E0F19-19F4-06B3-7899-9735AECB8595}"/>
                </a:ext>
              </a:extLst>
            </p:cNvPr>
            <p:cNvSpPr txBox="1"/>
            <p:nvPr/>
          </p:nvSpPr>
          <p:spPr>
            <a:xfrm>
              <a:off x="2569496" y="5233877"/>
              <a:ext cx="1112465" cy="663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3" tIns="191209" rIns="121903" bIns="191209" rtlCol="0">
              <a:spAutoFit/>
            </a:bodyPr>
            <a:lstStyle/>
            <a:p>
              <a:pPr marL="0" marR="0" lvl="0" indent="0" algn="ctr" defTabSz="89602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Visual Studio</a:t>
              </a:r>
              <a:b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Code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703310B-1907-B975-26AB-37E6C0DD4907}"/>
                </a:ext>
              </a:extLst>
            </p:cNvPr>
            <p:cNvSpPr txBox="1"/>
            <p:nvPr/>
          </p:nvSpPr>
          <p:spPr>
            <a:xfrm>
              <a:off x="3677585" y="5233877"/>
              <a:ext cx="446018" cy="5246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3" tIns="191209" rIns="121903" bIns="191209" rtlCol="0">
              <a:spAutoFit/>
            </a:bodyPr>
            <a:lstStyle/>
            <a:p>
              <a:pPr marL="0" marR="0" lvl="0" indent="0" algn="ctr" defTabSz="89602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CLI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362600F-BE44-8925-24EC-2E10D552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3496" y="4920624"/>
              <a:ext cx="394835" cy="3840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A close up of a logo&#10;&#10;Description automatically generated">
              <a:extLst>
                <a:ext uri="{FF2B5EF4-FFF2-40B4-BE49-F238E27FC236}">
                  <a16:creationId xmlns:a16="http://schemas.microsoft.com/office/drawing/2014/main" id="{775A6DFF-449E-8ECB-4C52-508384493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6847" y="4920624"/>
              <a:ext cx="384048" cy="384048"/>
            </a:xfrm>
            <a:prstGeom prst="rect">
              <a:avLst/>
            </a:prstGeom>
          </p:spPr>
        </p:pic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B125624C-CE1E-F644-18EB-0396BE915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824106" y="4895404"/>
              <a:ext cx="434488" cy="43448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2C1370C-149E-E227-2746-3CAA595498C2}"/>
                </a:ext>
              </a:extLst>
            </p:cNvPr>
            <p:cNvSpPr txBox="1"/>
            <p:nvPr/>
          </p:nvSpPr>
          <p:spPr>
            <a:xfrm>
              <a:off x="1487138" y="5233877"/>
              <a:ext cx="1137725" cy="6481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17157" tIns="183765" rIns="117157" bIns="183765" rtlCol="0" anchor="t">
              <a:spAutoFit/>
            </a:bodyPr>
            <a:lstStyle/>
            <a:p>
              <a:pPr algn="ctr" defTabSz="861065">
                <a:lnSpc>
                  <a:spcPct val="90000"/>
                </a:lnSpc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</a:rPr>
                <a:t>Visual </a:t>
              </a:r>
              <a:r>
                <a:rPr lang="en-US" sz="1000" b="1" kern="0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Studio</a:t>
              </a:r>
              <a:endParaRPr lang="en-US">
                <a:solidFill>
                  <a:schemeClr val="bg1"/>
                </a:solidFill>
                <a:latin typeface="Open Sans"/>
                <a:ea typeface="Open Sans"/>
                <a:cs typeface="Open Sans"/>
              </a:endParaRPr>
            </a:p>
            <a:p>
              <a:pPr marL="0" marR="0" lvl="0" indent="0" algn="ctr" defTabSz="861065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kern="0">
                  <a:solidFill>
                    <a:schemeClr val="bg1"/>
                  </a:solidFill>
                  <a:ea typeface="Open Sans"/>
                  <a:cs typeface="Open Sans"/>
                </a:rPr>
                <a:t>Family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71A168C-FA5E-FB87-1012-2412BEFBF4EA}"/>
              </a:ext>
            </a:extLst>
          </p:cNvPr>
          <p:cNvGrpSpPr/>
          <p:nvPr/>
        </p:nvGrpSpPr>
        <p:grpSpPr>
          <a:xfrm>
            <a:off x="4198119" y="4782996"/>
            <a:ext cx="3110928" cy="1591331"/>
            <a:chOff x="4198119" y="4782996"/>
            <a:chExt cx="3110928" cy="159133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66101AE-E9CE-818A-77BA-C8013C23E703}"/>
                </a:ext>
              </a:extLst>
            </p:cNvPr>
            <p:cNvGrpSpPr/>
            <p:nvPr/>
          </p:nvGrpSpPr>
          <p:grpSpPr>
            <a:xfrm>
              <a:off x="4725993" y="4782996"/>
              <a:ext cx="2583054" cy="1591331"/>
              <a:chOff x="4536136" y="4674868"/>
              <a:chExt cx="2583054" cy="159133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6BDB4B3-1A78-6B9E-DB54-564629F08A73}"/>
                  </a:ext>
                </a:extLst>
              </p:cNvPr>
              <p:cNvGrpSpPr/>
              <p:nvPr/>
            </p:nvGrpSpPr>
            <p:grpSpPr>
              <a:xfrm>
                <a:off x="4536136" y="4674868"/>
                <a:ext cx="2583054" cy="1591331"/>
                <a:chOff x="729514" y="4672955"/>
                <a:chExt cx="2583054" cy="1591331"/>
              </a:xfrm>
            </p:grpSpPr>
            <p:sp>
              <p:nvSpPr>
                <p:cNvPr id="61" name="Rounded Rectangle 50">
                  <a:extLst>
                    <a:ext uri="{FF2B5EF4-FFF2-40B4-BE49-F238E27FC236}">
                      <a16:creationId xmlns:a16="http://schemas.microsoft.com/office/drawing/2014/main" id="{E4307CA0-C810-096C-ABC7-7BFB923235E1}"/>
                    </a:ext>
                  </a:extLst>
                </p:cNvPr>
                <p:cNvSpPr/>
                <p:nvPr/>
              </p:nvSpPr>
              <p:spPr>
                <a:xfrm>
                  <a:off x="729514" y="4672955"/>
                  <a:ext cx="2513304" cy="1190454"/>
                </a:xfrm>
                <a:prstGeom prst="roundRect">
                  <a:avLst>
                    <a:gd name="adj" fmla="val 9651"/>
                  </a:avLst>
                </a:prstGeom>
                <a:gradFill>
                  <a:gsLst>
                    <a:gs pos="0">
                      <a:srgbClr val="512BD4">
                        <a:alpha val="10000"/>
                      </a:srgbClr>
                    </a:gs>
                    <a:gs pos="100000">
                      <a:schemeClr val="accent3">
                        <a:alpha val="1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8890">
                  <a:solidFill>
                    <a:srgbClr val="512BD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725F891-5775-E20C-1B16-9AA0CAE5E219}"/>
                    </a:ext>
                  </a:extLst>
                </p:cNvPr>
                <p:cNvSpPr txBox="1"/>
                <p:nvPr/>
              </p:nvSpPr>
              <p:spPr>
                <a:xfrm>
                  <a:off x="729514" y="5883729"/>
                  <a:ext cx="2513304" cy="3805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239012" tIns="191209" rIns="239012" bIns="191209" rtlCol="0" anchor="ctr">
                  <a:noAutofit/>
                </a:bodyPr>
                <a:lstStyle>
                  <a:defPPr>
                    <a:defRPr lang="en-US"/>
                  </a:defPPr>
                  <a:lvl1pPr algn="ctr" defTabSz="914224">
                    <a:lnSpc>
                      <a:spcPct val="90000"/>
                    </a:lnSpc>
                    <a:defRPr sz="1600" b="1" kern="0">
                      <a:gradFill>
                        <a:gsLst>
                          <a:gs pos="2804">
                            <a:srgbClr val="505050"/>
                          </a:gs>
                          <a:gs pos="26000">
                            <a:srgbClr val="505050"/>
                          </a:gs>
                        </a:gsLst>
                        <a:lin ang="5400000" scaled="1"/>
                      </a:gradFill>
                      <a:cs typeface="Segoe UI Semilight" panose="020B0402040204020203" pitchFamily="34" charset="0"/>
                    </a:defRPr>
                  </a:lvl1pPr>
                </a:lstStyle>
                <a:p>
                  <a:pPr marL="0" marR="0" lvl="0" indent="0" algn="ctr" defTabSz="914025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300" b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OPERATING SYSTEM</a:t>
                  </a:r>
                  <a:endParaRPr kumimoji="0" lang="en-US" sz="13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B48E67DF-80D8-9ED1-BD9B-A244F0C69164}"/>
                    </a:ext>
                  </a:extLst>
                </p:cNvPr>
                <p:cNvSpPr txBox="1"/>
                <p:nvPr/>
              </p:nvSpPr>
              <p:spPr>
                <a:xfrm>
                  <a:off x="1290316" y="5239060"/>
                  <a:ext cx="1525228" cy="5246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121903" tIns="191209" rIns="121903" bIns="191209" rtlCol="0">
                  <a:spAutoFit/>
                </a:bodyPr>
                <a:lstStyle/>
                <a:p>
                  <a:pPr marL="0" marR="0" lvl="0" indent="0" algn="ctr" defTabSz="89602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Linux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26C8870-2414-9355-9C14-40166FCDEA5B}"/>
                    </a:ext>
                  </a:extLst>
                </p:cNvPr>
                <p:cNvSpPr txBox="1"/>
                <p:nvPr/>
              </p:nvSpPr>
              <p:spPr>
                <a:xfrm>
                  <a:off x="820953" y="5250606"/>
                  <a:ext cx="924659" cy="5096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117157" tIns="183765" rIns="117157" bIns="183765" rtlCol="0">
                  <a:spAutoFit/>
                </a:bodyPr>
                <a:lstStyle/>
                <a:p>
                  <a:pPr marL="0" marR="0" lvl="0" indent="0" algn="ctr" defTabSz="861065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Windows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90766EC-A6F5-83C1-8E09-B671FFCB0F9C}"/>
                    </a:ext>
                  </a:extLst>
                </p:cNvPr>
                <p:cNvSpPr txBox="1"/>
                <p:nvPr/>
              </p:nvSpPr>
              <p:spPr>
                <a:xfrm>
                  <a:off x="2174843" y="5250605"/>
                  <a:ext cx="1137725" cy="5096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117157" tIns="183765" rIns="117157" bIns="183765" rtlCol="0">
                  <a:spAutoFit/>
                </a:bodyPr>
                <a:lstStyle/>
                <a:p>
                  <a:pPr marL="0" marR="0" lvl="0" indent="0" algn="ctr" defTabSz="861065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macOS</a:t>
                  </a:r>
                </a:p>
              </p:txBody>
            </p:sp>
          </p:grpSp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58F0030A-50B7-F636-2BAD-213FFEFD0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6361719" y="4886218"/>
                <a:ext cx="338552" cy="416253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3D7CFFB2-710B-4481-2082-A384E372D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912505" y="4957200"/>
                <a:ext cx="347472" cy="347472"/>
              </a:xfrm>
              <a:prstGeom prst="rect">
                <a:avLst/>
              </a:prstGeom>
            </p:spPr>
          </p:pic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519DB47F-B084-982B-A6DB-8448B19D9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5702046" y="4881100"/>
                <a:ext cx="318636" cy="441188"/>
              </a:xfrm>
              <a:prstGeom prst="rect">
                <a:avLst/>
              </a:prstGeom>
            </p:spPr>
          </p:pic>
        </p:grpSp>
        <p:sp>
          <p:nvSpPr>
            <p:cNvPr id="56" name="Title 34">
              <a:extLst>
                <a:ext uri="{FF2B5EF4-FFF2-40B4-BE49-F238E27FC236}">
                  <a16:creationId xmlns:a16="http://schemas.microsoft.com/office/drawing/2014/main" id="{8BB60198-3C58-289C-84FA-76F6365C2853}"/>
                </a:ext>
              </a:extLst>
            </p:cNvPr>
            <p:cNvSpPr txBox="1">
              <a:spLocks/>
            </p:cNvSpPr>
            <p:nvPr/>
          </p:nvSpPr>
          <p:spPr>
            <a:xfrm>
              <a:off x="4198119" y="5189502"/>
              <a:ext cx="569107" cy="418593"/>
            </a:xfrm>
            <a:prstGeom prst="rect">
              <a:avLst/>
            </a:prstGeom>
          </p:spPr>
          <p:txBody>
            <a:bodyPr vert="horz" lIns="0" tIns="0" rIns="0" bIns="0" rtlCol="0" anchor="ctr">
              <a:normAutofit fontScale="97500" lnSpcReduction="10000"/>
            </a:bodyPr>
            <a:lstStyle>
              <a:lvl1pPr marL="0" algn="l" defTabSz="932555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2999" b="0" kern="1200" cap="none" spc="-50" baseline="0">
                  <a:ln w="3175">
                    <a:noFill/>
                  </a:ln>
                  <a:gradFill>
                    <a:gsLst>
                      <a:gs pos="53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0B6CFF"/>
                      </a:gs>
                    </a:gsLst>
                    <a:path path="circle">
                      <a:fillToRect r="100000" b="100000"/>
                    </a:path>
                  </a:gradFill>
                  <a:effectLst/>
                  <a:latin typeface="+mn-lt"/>
                  <a:ea typeface="Open Sans" panose="020B0606030504020204" pitchFamily="34" charset="0"/>
                  <a:cs typeface="Segoe UI" panose="020B0502040204020203" pitchFamily="34" charset="0"/>
                </a:defRPr>
              </a:lvl1pPr>
            </a:lstStyle>
            <a:p>
              <a:pPr algn="ctr"/>
              <a:r>
                <a:rPr lang="en-US">
                  <a:solidFill>
                    <a:srgbClr val="512BD4"/>
                  </a:solidFill>
                </a:rPr>
                <a:t>+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7769BA1-EC83-C217-DA17-94332B3EF475}"/>
              </a:ext>
            </a:extLst>
          </p:cNvPr>
          <p:cNvGrpSpPr/>
          <p:nvPr/>
        </p:nvGrpSpPr>
        <p:grpSpPr>
          <a:xfrm>
            <a:off x="7205467" y="4782996"/>
            <a:ext cx="3598814" cy="1591331"/>
            <a:chOff x="7205467" y="4782996"/>
            <a:chExt cx="3598814" cy="159133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041ADB2-1007-23CA-BE12-99ADC11C8CD5}"/>
                </a:ext>
              </a:extLst>
            </p:cNvPr>
            <p:cNvGrpSpPr/>
            <p:nvPr/>
          </p:nvGrpSpPr>
          <p:grpSpPr>
            <a:xfrm>
              <a:off x="7754030" y="4782996"/>
              <a:ext cx="3050251" cy="1591331"/>
              <a:chOff x="6054177" y="4857079"/>
              <a:chExt cx="3050251" cy="159133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172453D0-079A-0397-DA0F-CB088F299B52}"/>
                  </a:ext>
                </a:extLst>
              </p:cNvPr>
              <p:cNvGrpSpPr/>
              <p:nvPr/>
            </p:nvGrpSpPr>
            <p:grpSpPr>
              <a:xfrm>
                <a:off x="6054177" y="4857079"/>
                <a:ext cx="3050251" cy="1591331"/>
                <a:chOff x="729513" y="4672955"/>
                <a:chExt cx="3050251" cy="1591331"/>
              </a:xfrm>
            </p:grpSpPr>
            <p:sp>
              <p:nvSpPr>
                <p:cNvPr id="70" name="Rounded Rectangle 16">
                  <a:extLst>
                    <a:ext uri="{FF2B5EF4-FFF2-40B4-BE49-F238E27FC236}">
                      <a16:creationId xmlns:a16="http://schemas.microsoft.com/office/drawing/2014/main" id="{AF802F33-CC3B-43E4-1A1B-427953649748}"/>
                    </a:ext>
                  </a:extLst>
                </p:cNvPr>
                <p:cNvSpPr/>
                <p:nvPr/>
              </p:nvSpPr>
              <p:spPr>
                <a:xfrm>
                  <a:off x="729513" y="4672955"/>
                  <a:ext cx="3050251" cy="1190454"/>
                </a:xfrm>
                <a:prstGeom prst="roundRect">
                  <a:avLst>
                    <a:gd name="adj" fmla="val 9651"/>
                  </a:avLst>
                </a:prstGeom>
                <a:gradFill>
                  <a:gsLst>
                    <a:gs pos="0">
                      <a:srgbClr val="512BD4">
                        <a:alpha val="10000"/>
                      </a:srgbClr>
                    </a:gs>
                    <a:gs pos="100000">
                      <a:schemeClr val="accent3">
                        <a:alpha val="1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8890">
                  <a:solidFill>
                    <a:srgbClr val="512BD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89FF529-93FF-D253-25F1-05FE5DD19ABF}"/>
                    </a:ext>
                  </a:extLst>
                </p:cNvPr>
                <p:cNvSpPr txBox="1"/>
                <p:nvPr/>
              </p:nvSpPr>
              <p:spPr>
                <a:xfrm>
                  <a:off x="729513" y="5883729"/>
                  <a:ext cx="3050251" cy="3805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239012" tIns="191209" rIns="239012" bIns="191209" rtlCol="0" anchor="ctr">
                  <a:noAutofit/>
                </a:bodyPr>
                <a:lstStyle>
                  <a:defPPr>
                    <a:defRPr lang="en-US"/>
                  </a:defPPr>
                  <a:lvl1pPr algn="ctr" defTabSz="914224">
                    <a:lnSpc>
                      <a:spcPct val="90000"/>
                    </a:lnSpc>
                    <a:defRPr sz="1600" b="1" kern="0">
                      <a:gradFill>
                        <a:gsLst>
                          <a:gs pos="2804">
                            <a:srgbClr val="505050"/>
                          </a:gs>
                          <a:gs pos="26000">
                            <a:srgbClr val="505050"/>
                          </a:gs>
                        </a:gsLst>
                        <a:lin ang="5400000" scaled="1"/>
                      </a:gradFill>
                      <a:cs typeface="Segoe UI Semilight" panose="020B0402040204020203" pitchFamily="34" charset="0"/>
                    </a:defRPr>
                  </a:lvl1pPr>
                </a:lstStyle>
                <a:p>
                  <a:pPr marL="0" marR="0" lvl="0" indent="0" algn="ctr" defTabSz="914025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ECOSYSTEM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0592FBA-BD65-C6F3-17F7-E6A044B3C3F1}"/>
                    </a:ext>
                  </a:extLst>
                </p:cNvPr>
                <p:cNvSpPr txBox="1"/>
                <p:nvPr/>
              </p:nvSpPr>
              <p:spPr>
                <a:xfrm>
                  <a:off x="2183416" y="5233877"/>
                  <a:ext cx="1525228" cy="66315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121903" tIns="191209" rIns="121903" bIns="191209" rtlCol="0">
                  <a:spAutoFit/>
                </a:bodyPr>
                <a:lstStyle/>
                <a:p>
                  <a:pPr marL="0" marR="0" lvl="0" indent="0" algn="ctr" defTabSz="89602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Components, tools, library vendors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DF57809-2654-37FF-5597-6BE19D787035}"/>
                    </a:ext>
                  </a:extLst>
                </p:cNvPr>
                <p:cNvSpPr txBox="1"/>
                <p:nvPr/>
              </p:nvSpPr>
              <p:spPr>
                <a:xfrm>
                  <a:off x="820953" y="5233877"/>
                  <a:ext cx="717237" cy="5096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117157" tIns="183765" rIns="117157" bIns="183765" rtlCol="0">
                  <a:spAutoFit/>
                </a:bodyPr>
                <a:lstStyle/>
                <a:p>
                  <a:pPr marL="0" marR="0" lvl="0" indent="0" algn="ctr" defTabSz="861065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NuGet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7D5D560-38D8-75C0-3CF2-D3C0BB274D84}"/>
                    </a:ext>
                  </a:extLst>
                </p:cNvPr>
                <p:cNvSpPr txBox="1"/>
                <p:nvPr/>
              </p:nvSpPr>
              <p:spPr>
                <a:xfrm>
                  <a:off x="1314418" y="5233877"/>
                  <a:ext cx="1137725" cy="5096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117157" tIns="183765" rIns="117157" bIns="183765" rtlCol="0">
                  <a:spAutoFit/>
                </a:bodyPr>
                <a:lstStyle/>
                <a:p>
                  <a:pPr marL="0" marR="0" lvl="0" indent="0" algn="ctr" defTabSz="861065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GitHub</a:t>
                  </a:r>
                </a:p>
              </p:txBody>
            </p:sp>
          </p:grpSp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74E04D7F-69A2-E32E-2775-A5E013DCB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8026975" y="5098323"/>
                <a:ext cx="437324" cy="437324"/>
              </a:xfrm>
              <a:prstGeom prst="rect">
                <a:avLst/>
              </a:prstGeom>
            </p:spPr>
          </p:pic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4526976D-408E-1852-5D94-0F116F7BC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7004954" y="5103036"/>
                <a:ext cx="382959" cy="382959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E4F482EA-7636-E617-25C3-D8190DA3B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6249323" y="5086872"/>
                <a:ext cx="473044" cy="473044"/>
              </a:xfrm>
              <a:prstGeom prst="rect">
                <a:avLst/>
              </a:prstGeom>
            </p:spPr>
          </p:pic>
        </p:grpSp>
        <p:sp>
          <p:nvSpPr>
            <p:cNvPr id="52" name="Title 34">
              <a:extLst>
                <a:ext uri="{FF2B5EF4-FFF2-40B4-BE49-F238E27FC236}">
                  <a16:creationId xmlns:a16="http://schemas.microsoft.com/office/drawing/2014/main" id="{A3C0964D-5358-8407-A300-E61FC0AB1DB0}"/>
                </a:ext>
              </a:extLst>
            </p:cNvPr>
            <p:cNvSpPr txBox="1">
              <a:spLocks/>
            </p:cNvSpPr>
            <p:nvPr/>
          </p:nvSpPr>
          <p:spPr>
            <a:xfrm>
              <a:off x="7205467" y="5164718"/>
              <a:ext cx="569107" cy="418593"/>
            </a:xfrm>
            <a:prstGeom prst="rect">
              <a:avLst/>
            </a:prstGeom>
          </p:spPr>
          <p:txBody>
            <a:bodyPr vert="horz" lIns="0" tIns="0" rIns="0" bIns="0" rtlCol="0" anchor="ctr">
              <a:normAutofit fontScale="97500" lnSpcReduction="10000"/>
            </a:bodyPr>
            <a:lstStyle>
              <a:lvl1pPr marL="0" algn="l" defTabSz="932555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2999" b="0" kern="1200" cap="none" spc="-50" baseline="0">
                  <a:ln w="3175">
                    <a:noFill/>
                  </a:ln>
                  <a:gradFill>
                    <a:gsLst>
                      <a:gs pos="53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0B6CFF"/>
                      </a:gs>
                    </a:gsLst>
                    <a:path path="circle">
                      <a:fillToRect r="100000" b="100000"/>
                    </a:path>
                  </a:gradFill>
                  <a:effectLst/>
                  <a:latin typeface="+mn-lt"/>
                  <a:ea typeface="Open Sans" panose="020B0606030504020204" pitchFamily="34" charset="0"/>
                  <a:cs typeface="Segoe UI" panose="020B0502040204020203" pitchFamily="34" charset="0"/>
                </a:defRPr>
              </a:lvl1pPr>
            </a:lstStyle>
            <a:p>
              <a:pPr algn="ctr"/>
              <a:r>
                <a:rPr lang="en-US">
                  <a:solidFill>
                    <a:srgbClr val="512BD4"/>
                  </a:solidFill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891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4">
            <a:extLst>
              <a:ext uri="{FF2B5EF4-FFF2-40B4-BE49-F238E27FC236}">
                <a16:creationId xmlns:a16="http://schemas.microsoft.com/office/drawing/2014/main" id="{1FCC927D-2A9B-9992-5F99-6EF77AEAB37E}"/>
              </a:ext>
            </a:extLst>
          </p:cNvPr>
          <p:cNvSpPr txBox="1">
            <a:spLocks/>
          </p:cNvSpPr>
          <p:nvPr/>
        </p:nvSpPr>
        <p:spPr>
          <a:xfrm>
            <a:off x="590078" y="542287"/>
            <a:ext cx="10515818" cy="764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spc="120" baseline="0">
                <a:solidFill>
                  <a:schemeClr val="bg1"/>
                </a:solidFill>
                <a:latin typeface="Open Sans Light" pitchFamily="2" charset="0"/>
                <a:ea typeface="+mj-ea"/>
                <a:cs typeface="Open Sans Light" pitchFamily="2" charset="0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81846-FBC7-871C-E505-A19A31CB858B}"/>
              </a:ext>
            </a:extLst>
          </p:cNvPr>
          <p:cNvSpPr txBox="1"/>
          <p:nvPr/>
        </p:nvSpPr>
        <p:spPr>
          <a:xfrm>
            <a:off x="519195" y="1184408"/>
            <a:ext cx="8933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High performance cross-platform contract-first cloud native APIs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5E5F6-0F7F-9CC7-10F2-052448125C3A}"/>
              </a:ext>
            </a:extLst>
          </p:cNvPr>
          <p:cNvSpPr txBox="1"/>
          <p:nvPr/>
        </p:nvSpPr>
        <p:spPr>
          <a:xfrm>
            <a:off x="3626401" y="1758271"/>
            <a:ext cx="3661936" cy="380557"/>
          </a:xfrm>
          <a:prstGeom prst="rect">
            <a:avLst/>
          </a:prstGeom>
          <a:noFill/>
          <a:ln>
            <a:noFill/>
          </a:ln>
        </p:spPr>
        <p:txBody>
          <a:bodyPr wrap="square" lIns="239012" tIns="191209" rIns="239012" bIns="191209" rtlCol="0" anchor="ctr">
            <a:noAutofit/>
          </a:bodyPr>
          <a:lstStyle>
            <a:defPPr>
              <a:defRPr lang="en-US"/>
            </a:defPPr>
            <a:lvl1pPr algn="ctr" defTabSz="914224">
              <a:lnSpc>
                <a:spcPct val="90000"/>
              </a:lnSpc>
              <a:defRPr sz="1600" b="1" kern="0">
                <a:gradFill>
                  <a:gsLst>
                    <a:gs pos="2804">
                      <a:srgbClr val="505050"/>
                    </a:gs>
                    <a:gs pos="26000">
                      <a:srgbClr val="505050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1pPr>
          </a:lstStyle>
          <a:p>
            <a:pPr defTabSz="914025"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Requests </a:t>
            </a:r>
            <a:r>
              <a:rPr lang="en-US" sz="1300" b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Per Second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(Higher is Better)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202247A-8983-0FBA-A88D-15F2FF2583E2}"/>
              </a:ext>
            </a:extLst>
          </p:cNvPr>
          <p:cNvSpPr txBox="1">
            <a:spLocks/>
          </p:cNvSpPr>
          <p:nvPr/>
        </p:nvSpPr>
        <p:spPr>
          <a:xfrm>
            <a:off x="568814" y="6223380"/>
            <a:ext cx="6208776" cy="1846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/>
              <a:t>Source: https://github.com/LesnyRumcajs/grpc_bench/wiki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B5E5B0-D801-D06D-864E-F68B76F4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gRPC</a:t>
            </a:r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1CCE0A-C35D-80B4-5C51-0F3AE57E4888}"/>
              </a:ext>
            </a:extLst>
          </p:cNvPr>
          <p:cNvGrpSpPr/>
          <p:nvPr/>
        </p:nvGrpSpPr>
        <p:grpSpPr>
          <a:xfrm>
            <a:off x="834935" y="3178389"/>
            <a:ext cx="1563645" cy="2920453"/>
            <a:chOff x="834935" y="3178389"/>
            <a:chExt cx="1563645" cy="29204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463618-5E47-5154-0D0F-6474E131B399}"/>
                </a:ext>
              </a:extLst>
            </p:cNvPr>
            <p:cNvSpPr txBox="1"/>
            <p:nvPr/>
          </p:nvSpPr>
          <p:spPr>
            <a:xfrm>
              <a:off x="834935" y="5718285"/>
              <a:ext cx="1563645" cy="380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39012" tIns="191209" rIns="239012" bIns="191209" rtlCol="0" anchor="ctr">
              <a:noAutofit/>
            </a:bodyPr>
            <a:lstStyle>
              <a:defPPr>
                <a:defRPr lang="en-US"/>
              </a:defPPr>
              <a:lvl1pPr algn="ctr" defTabSz="914224">
                <a:lnSpc>
                  <a:spcPct val="90000"/>
                </a:lnSpc>
                <a:defRPr sz="1600" b="1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ctr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Java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8E5B1D0-5E77-8CB3-B531-8DC319CE033C}"/>
                </a:ext>
              </a:extLst>
            </p:cNvPr>
            <p:cNvSpPr txBox="1"/>
            <p:nvPr/>
          </p:nvSpPr>
          <p:spPr>
            <a:xfrm>
              <a:off x="961322" y="3178389"/>
              <a:ext cx="1310869" cy="380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39012" tIns="191209" rIns="239012" bIns="191209" rtlCol="0" anchor="ctr">
              <a:noAutofit/>
            </a:bodyPr>
            <a:lstStyle>
              <a:defPPr>
                <a:defRPr lang="en-US"/>
              </a:defPPr>
              <a:lvl1pPr algn="ctr" defTabSz="914224">
                <a:lnSpc>
                  <a:spcPct val="90000"/>
                </a:lnSpc>
                <a:defRPr sz="1600" b="1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cs typeface="Segoe UI Semilight" panose="020B0402040204020203" pitchFamily="34" charset="0"/>
                </a:defRPr>
              </a:lvl1pPr>
            </a:lstStyle>
            <a:p>
              <a:pPr marL="0" marR="0" lvl="0" indent="0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68.9K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B73E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3" name="Rounded Rectangle 41">
              <a:extLst>
                <a:ext uri="{FF2B5EF4-FFF2-40B4-BE49-F238E27FC236}">
                  <a16:creationId xmlns:a16="http://schemas.microsoft.com/office/drawing/2014/main" id="{A0DAFCFF-1D69-4B32-74A6-43D350D27DF5}"/>
                </a:ext>
              </a:extLst>
            </p:cNvPr>
            <p:cNvSpPr/>
            <p:nvPr/>
          </p:nvSpPr>
          <p:spPr bwMode="auto">
            <a:xfrm>
              <a:off x="1299660" y="3595548"/>
              <a:ext cx="634195" cy="2000481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9BBB8CE-F337-AEE6-A1D3-BB493918BAA1}"/>
              </a:ext>
            </a:extLst>
          </p:cNvPr>
          <p:cNvGrpSpPr/>
          <p:nvPr/>
        </p:nvGrpSpPr>
        <p:grpSpPr>
          <a:xfrm>
            <a:off x="2756373" y="2944471"/>
            <a:ext cx="1563645" cy="3154371"/>
            <a:chOff x="2756373" y="2944471"/>
            <a:chExt cx="1563645" cy="315437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19B434-326D-3037-C3CE-8F500EA1B9C4}"/>
                </a:ext>
              </a:extLst>
            </p:cNvPr>
            <p:cNvSpPr txBox="1"/>
            <p:nvPr/>
          </p:nvSpPr>
          <p:spPr>
            <a:xfrm>
              <a:off x="2756373" y="5718285"/>
              <a:ext cx="1563645" cy="380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39012" tIns="191209" rIns="239012" bIns="191209" rtlCol="0" anchor="ctr">
              <a:noAutofit/>
            </a:bodyPr>
            <a:lstStyle>
              <a:defPPr>
                <a:defRPr lang="en-US"/>
              </a:defPPr>
              <a:lvl1pPr algn="ctr" defTabSz="914224">
                <a:lnSpc>
                  <a:spcPct val="90000"/>
                </a:lnSpc>
                <a:defRPr sz="1600" b="1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ctr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BA0046-C21D-323F-2903-7B966FC396F4}"/>
                </a:ext>
              </a:extLst>
            </p:cNvPr>
            <p:cNvSpPr txBox="1"/>
            <p:nvPr/>
          </p:nvSpPr>
          <p:spPr>
            <a:xfrm>
              <a:off x="2882760" y="2944471"/>
              <a:ext cx="1310869" cy="380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39012" tIns="191209" rIns="239012" bIns="191209" rtlCol="0" anchor="ctr">
              <a:noAutofit/>
            </a:bodyPr>
            <a:lstStyle>
              <a:defPPr>
                <a:defRPr lang="en-US"/>
              </a:defPPr>
              <a:lvl1pPr algn="ctr" defTabSz="914224">
                <a:lnSpc>
                  <a:spcPct val="90000"/>
                </a:lnSpc>
                <a:defRPr sz="1600" b="1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cs typeface="Segoe UI Semilight" panose="020B0402040204020203" pitchFamily="34" charset="0"/>
                </a:defRPr>
              </a:lvl1pPr>
            </a:lstStyle>
            <a:p>
              <a:pPr marL="0" marR="0" lvl="0" indent="0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72.5K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B73E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8" name="Rounded Rectangle 46">
              <a:extLst>
                <a:ext uri="{FF2B5EF4-FFF2-40B4-BE49-F238E27FC236}">
                  <a16:creationId xmlns:a16="http://schemas.microsoft.com/office/drawing/2014/main" id="{01D39B41-12AD-CC12-0A29-781F0F523CBE}"/>
                </a:ext>
              </a:extLst>
            </p:cNvPr>
            <p:cNvSpPr/>
            <p:nvPr/>
          </p:nvSpPr>
          <p:spPr bwMode="auto">
            <a:xfrm>
              <a:off x="3221098" y="3347932"/>
              <a:ext cx="634195" cy="2248098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A316E8-95F3-AD9F-1F6E-4B220D141BED}"/>
              </a:ext>
            </a:extLst>
          </p:cNvPr>
          <p:cNvGrpSpPr/>
          <p:nvPr/>
        </p:nvGrpSpPr>
        <p:grpSpPr>
          <a:xfrm>
            <a:off x="4677811" y="2579273"/>
            <a:ext cx="1563645" cy="3519569"/>
            <a:chOff x="4677811" y="2579273"/>
            <a:chExt cx="1563645" cy="351956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BF13BD6-8523-2415-B15A-7C36FCBD78D2}"/>
                </a:ext>
              </a:extLst>
            </p:cNvPr>
            <p:cNvSpPr txBox="1"/>
            <p:nvPr/>
          </p:nvSpPr>
          <p:spPr>
            <a:xfrm>
              <a:off x="4677811" y="5718285"/>
              <a:ext cx="1563645" cy="380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39012" tIns="191209" rIns="239012" bIns="191209" rtlCol="0" anchor="ctr">
              <a:noAutofit/>
            </a:bodyPr>
            <a:lstStyle>
              <a:defPPr>
                <a:defRPr lang="en-US"/>
              </a:defPPr>
              <a:lvl1pPr algn="ctr" defTabSz="914224">
                <a:lnSpc>
                  <a:spcPct val="90000"/>
                </a:lnSpc>
                <a:defRPr sz="1600" b="1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ctr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C++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4A29140-4C4E-9425-0966-D13852DF2557}"/>
                </a:ext>
              </a:extLst>
            </p:cNvPr>
            <p:cNvSpPr txBox="1"/>
            <p:nvPr/>
          </p:nvSpPr>
          <p:spPr>
            <a:xfrm>
              <a:off x="4804198" y="2579273"/>
              <a:ext cx="1310869" cy="380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39012" tIns="191209" rIns="239012" bIns="191209" rtlCol="0" anchor="ctr">
              <a:noAutofit/>
            </a:bodyPr>
            <a:lstStyle>
              <a:defPPr>
                <a:defRPr lang="en-US"/>
              </a:defPPr>
              <a:lvl1pPr algn="ctr" defTabSz="914224">
                <a:lnSpc>
                  <a:spcPct val="90000"/>
                </a:lnSpc>
                <a:defRPr sz="1600" b="1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cs typeface="Segoe UI Semilight" panose="020B0402040204020203" pitchFamily="34" charset="0"/>
                </a:defRPr>
              </a:lvl1pPr>
            </a:lstStyle>
            <a:p>
              <a:pPr marL="0" marR="0" lvl="0" indent="0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89.4K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B73E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Rounded Rectangle 50">
              <a:extLst>
                <a:ext uri="{FF2B5EF4-FFF2-40B4-BE49-F238E27FC236}">
                  <a16:creationId xmlns:a16="http://schemas.microsoft.com/office/drawing/2014/main" id="{D1D16470-E099-EF63-BAE0-7DB87CAB3927}"/>
                </a:ext>
              </a:extLst>
            </p:cNvPr>
            <p:cNvSpPr/>
            <p:nvPr/>
          </p:nvSpPr>
          <p:spPr bwMode="auto">
            <a:xfrm>
              <a:off x="5142536" y="2981908"/>
              <a:ext cx="634195" cy="2614122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829E96-1D8B-F83B-CFB2-8F8E9FB0D959}"/>
              </a:ext>
            </a:extLst>
          </p:cNvPr>
          <p:cNvGrpSpPr/>
          <p:nvPr/>
        </p:nvGrpSpPr>
        <p:grpSpPr>
          <a:xfrm>
            <a:off x="6599249" y="2307528"/>
            <a:ext cx="1563645" cy="3791314"/>
            <a:chOff x="6599249" y="2307528"/>
            <a:chExt cx="1563645" cy="3791314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F2AFFD-B4F3-BAAB-0231-F4913BABFB16}"/>
                </a:ext>
              </a:extLst>
            </p:cNvPr>
            <p:cNvSpPr txBox="1"/>
            <p:nvPr/>
          </p:nvSpPr>
          <p:spPr>
            <a:xfrm>
              <a:off x="6599249" y="5718285"/>
              <a:ext cx="1563645" cy="380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39012" tIns="191209" rIns="239012" bIns="191209" rtlCol="0" anchor="ctr">
              <a:noAutofit/>
            </a:bodyPr>
            <a:lstStyle>
              <a:defPPr>
                <a:defRPr lang="en-US"/>
              </a:defPPr>
              <a:lvl1pPr algn="ctr" defTabSz="914224">
                <a:lnSpc>
                  <a:spcPct val="90000"/>
                </a:lnSpc>
                <a:defRPr sz="1600" b="1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ctr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Rust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613BB33-E2B1-782A-57B4-438B777B1036}"/>
                </a:ext>
              </a:extLst>
            </p:cNvPr>
            <p:cNvSpPr txBox="1"/>
            <p:nvPr/>
          </p:nvSpPr>
          <p:spPr>
            <a:xfrm>
              <a:off x="6725636" y="2307528"/>
              <a:ext cx="1310869" cy="380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39012" tIns="191209" rIns="239012" bIns="191209" rtlCol="0" anchor="ctr">
              <a:noAutofit/>
            </a:bodyPr>
            <a:lstStyle>
              <a:defPPr>
                <a:defRPr lang="en-US"/>
              </a:defPPr>
              <a:lvl1pPr algn="ctr" defTabSz="914224">
                <a:lnSpc>
                  <a:spcPct val="90000"/>
                </a:lnSpc>
                <a:defRPr sz="1600" b="1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cs typeface="Segoe UI Semilight" panose="020B0402040204020203" pitchFamily="34" charset="0"/>
                </a:defRPr>
              </a:lvl1pPr>
            </a:lstStyle>
            <a:p>
              <a:pPr marL="0" marR="0" lvl="0" indent="0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96.1K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B73E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4" name="Rounded Rectangle 54">
              <a:extLst>
                <a:ext uri="{FF2B5EF4-FFF2-40B4-BE49-F238E27FC236}">
                  <a16:creationId xmlns:a16="http://schemas.microsoft.com/office/drawing/2014/main" id="{67E125A6-9D4E-7E0A-32EA-D90841F7EC3E}"/>
                </a:ext>
              </a:extLst>
            </p:cNvPr>
            <p:cNvSpPr/>
            <p:nvPr/>
          </p:nvSpPr>
          <p:spPr bwMode="auto">
            <a:xfrm>
              <a:off x="7063974" y="2698704"/>
              <a:ext cx="634195" cy="2897325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9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1D9D270-8025-FC46-C835-FBB0B5DDDE3D}"/>
              </a:ext>
            </a:extLst>
          </p:cNvPr>
          <p:cNvGrpSpPr/>
          <p:nvPr/>
        </p:nvGrpSpPr>
        <p:grpSpPr>
          <a:xfrm>
            <a:off x="8520686" y="2010412"/>
            <a:ext cx="1563645" cy="4088430"/>
            <a:chOff x="2115216" y="1540835"/>
            <a:chExt cx="1563645" cy="408843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EDF6B95-F7C0-1EB3-35E1-4A104C2B1BCD}"/>
                </a:ext>
              </a:extLst>
            </p:cNvPr>
            <p:cNvSpPr txBox="1"/>
            <p:nvPr/>
          </p:nvSpPr>
          <p:spPr>
            <a:xfrm>
              <a:off x="2115216" y="5248708"/>
              <a:ext cx="1563645" cy="380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39012" tIns="191209" rIns="239012" bIns="191209" rtlCol="0" anchor="ctr">
              <a:noAutofit/>
            </a:bodyPr>
            <a:lstStyle>
              <a:defPPr>
                <a:defRPr lang="en-US"/>
              </a:defPPr>
              <a:lvl1pPr algn="ctr" defTabSz="914224">
                <a:lnSpc>
                  <a:spcPct val="90000"/>
                </a:lnSpc>
                <a:defRPr sz="1600" b="1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ctr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.NET 7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8F4790-40A6-D4A5-599F-4C9EE64331E8}"/>
                </a:ext>
              </a:extLst>
            </p:cNvPr>
            <p:cNvSpPr txBox="1"/>
            <p:nvPr/>
          </p:nvSpPr>
          <p:spPr>
            <a:xfrm>
              <a:off x="2241603" y="1540835"/>
              <a:ext cx="1310869" cy="3805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39012" tIns="191209" rIns="239012" bIns="191209" rtlCol="0" anchor="ctr">
              <a:noAutofit/>
            </a:bodyPr>
            <a:lstStyle>
              <a:defPPr>
                <a:defRPr lang="en-US"/>
              </a:defPPr>
              <a:lvl1pPr algn="ctr" defTabSz="914224">
                <a:lnSpc>
                  <a:spcPct val="90000"/>
                </a:lnSpc>
                <a:defRPr sz="1600" b="1" kern="0">
                  <a:gradFill>
                    <a:gsLst>
                      <a:gs pos="2804">
                        <a:srgbClr val="505050"/>
                      </a:gs>
                      <a:gs pos="26000">
                        <a:srgbClr val="505050"/>
                      </a:gs>
                    </a:gsLst>
                    <a:lin ang="5400000" scaled="1"/>
                  </a:gradFill>
                  <a:cs typeface="Segoe UI Semilight" panose="020B0402040204020203" pitchFamily="34" charset="0"/>
                </a:defRPr>
              </a:lvl1pPr>
            </a:lstStyle>
            <a:p>
              <a:pPr marL="0" marR="0" lvl="0" indent="0" defTabSz="91402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99.8K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B73E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5" name="Rounded Rectangle 58">
              <a:extLst>
                <a:ext uri="{FF2B5EF4-FFF2-40B4-BE49-F238E27FC236}">
                  <a16:creationId xmlns:a16="http://schemas.microsoft.com/office/drawing/2014/main" id="{C52C2173-0E6B-234F-4D8B-4A2815A2C118}"/>
                </a:ext>
              </a:extLst>
            </p:cNvPr>
            <p:cNvSpPr/>
            <p:nvPr/>
          </p:nvSpPr>
          <p:spPr bwMode="auto">
            <a:xfrm>
              <a:off x="2579941" y="1944280"/>
              <a:ext cx="634195" cy="318217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512BD4"/>
                </a:gs>
                <a:gs pos="89000">
                  <a:srgbClr val="9780E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55797C1-6980-3EB4-5B91-94675CF8B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50214" y="5588544"/>
            <a:ext cx="9751819" cy="0"/>
          </a:xfrm>
          <a:prstGeom prst="line">
            <a:avLst/>
          </a:prstGeom>
          <a:ln w="9525" cap="rnd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78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376708-27FB-47AF-ABE1-2D622AC8E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.NET REST APIs – Minimal</a:t>
            </a:r>
            <a:endParaRPr lang="en-US" sz="3600" i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7DF57-1106-B776-A99B-467F9A296BDC}"/>
              </a:ext>
            </a:extLst>
          </p:cNvPr>
          <p:cNvSpPr txBox="1"/>
          <p:nvPr/>
        </p:nvSpPr>
        <p:spPr>
          <a:xfrm>
            <a:off x="6705600" y="2089050"/>
            <a:ext cx="5486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Lightweight, single-file, cloud native APIs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ceremony, top-level C#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 to get started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Scale to any app</a:t>
            </a:r>
            <a:r>
              <a:rPr lang="en-US" sz="2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size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7DF9C6-E5EB-D262-6D88-332415A0AE0F}"/>
              </a:ext>
            </a:extLst>
          </p:cNvPr>
          <p:cNvCxnSpPr>
            <a:cxnSpLocks/>
          </p:cNvCxnSpPr>
          <p:nvPr/>
        </p:nvCxnSpPr>
        <p:spPr>
          <a:xfrm>
            <a:off x="6528243" y="1565079"/>
            <a:ext cx="0" cy="3426021"/>
          </a:xfrm>
          <a:prstGeom prst="line">
            <a:avLst/>
          </a:prstGeom>
          <a:ln>
            <a:solidFill>
              <a:srgbClr val="512B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437B3B9-F19D-722D-4F9B-B76CC3E1E52C}"/>
              </a:ext>
            </a:extLst>
          </p:cNvPr>
          <p:cNvGrpSpPr/>
          <p:nvPr/>
        </p:nvGrpSpPr>
        <p:grpSpPr>
          <a:xfrm>
            <a:off x="339956" y="1809556"/>
            <a:ext cx="5756044" cy="2623985"/>
            <a:chOff x="867834" y="2367115"/>
            <a:chExt cx="4286700" cy="1954161"/>
          </a:xfrm>
          <a:effectLst>
            <a:outerShdw blurRad="7620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12C3F8F7-F9E0-335E-3AC1-4AEDF36F7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7834" y="2367115"/>
              <a:ext cx="4286700" cy="1954161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B6A1BB5-86D2-A2F8-EC88-78D6075B53BC}"/>
                </a:ext>
              </a:extLst>
            </p:cNvPr>
            <p:cNvSpPr/>
            <p:nvPr/>
          </p:nvSpPr>
          <p:spPr bwMode="auto">
            <a:xfrm>
              <a:off x="867834" y="2367115"/>
              <a:ext cx="4286699" cy="1954161"/>
            </a:xfrm>
            <a:prstGeom prst="roundRect">
              <a:avLst>
                <a:gd name="adj" fmla="val 1945"/>
              </a:avLst>
            </a:prstGeom>
            <a:noFill/>
            <a:ln w="9525">
              <a:solidFill>
                <a:srgbClr val="41414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584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E2C6B6-B1F4-19EF-91BB-3A9740B060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798" y="1748188"/>
            <a:ext cx="5168161" cy="2462213"/>
          </a:xfrm>
        </p:spPr>
        <p:txBody>
          <a:bodyPr/>
          <a:lstStyle/>
          <a:p>
            <a:r>
              <a:rPr lang="en-US"/>
              <a:t>Organize groups of endpoints</a:t>
            </a:r>
          </a:p>
          <a:p>
            <a:r>
              <a:rPr lang="en-US"/>
              <a:t>Leverage endpoint filters for validation, </a:t>
            </a:r>
            <a:br>
              <a:rPr lang="en-US"/>
            </a:br>
            <a:r>
              <a:rPr lang="en-US"/>
              <a:t>logging, and much more</a:t>
            </a:r>
          </a:p>
          <a:p>
            <a:r>
              <a:rPr lang="en-US"/>
              <a:t>Improved testing and </a:t>
            </a:r>
            <a:r>
              <a:rPr lang="en-US" err="1"/>
              <a:t>OpenAPI</a:t>
            </a:r>
            <a:r>
              <a:rPr lang="en-US"/>
              <a:t> docs</a:t>
            </a:r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C376708-27FB-47AF-ABE1-2D622AC8E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.NET REST APIs – Powerful</a:t>
            </a:r>
            <a:endParaRPr lang="en-US" sz="3600" i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B5B10-A0F2-77B8-90D1-7FC29067A7A2}"/>
              </a:ext>
            </a:extLst>
          </p:cNvPr>
          <p:cNvSpPr txBox="1"/>
          <p:nvPr/>
        </p:nvSpPr>
        <p:spPr>
          <a:xfrm>
            <a:off x="592619" y="1342327"/>
            <a:ext cx="507377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66C3BB-866B-2EFE-3A64-54BD84A4BDEE}"/>
              </a:ext>
            </a:extLst>
          </p:cNvPr>
          <p:cNvCxnSpPr>
            <a:cxnSpLocks/>
          </p:cNvCxnSpPr>
          <p:nvPr/>
        </p:nvCxnSpPr>
        <p:spPr>
          <a:xfrm>
            <a:off x="5502688" y="1661104"/>
            <a:ext cx="0" cy="4206240"/>
          </a:xfrm>
          <a:prstGeom prst="line">
            <a:avLst/>
          </a:prstGeom>
          <a:ln w="9525">
            <a:solidFill>
              <a:srgbClr val="512BD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6C6AE67F-4AC5-7D48-4417-040FC5EAB1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712" y="1382977"/>
            <a:ext cx="6950797" cy="50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3501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376708-27FB-47AF-ABE1-2D622AC8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78" y="487968"/>
            <a:ext cx="10515818" cy="418593"/>
          </a:xfrm>
        </p:spPr>
        <p:txBody>
          <a:bodyPr>
            <a:normAutofit fontScale="90000"/>
          </a:bodyPr>
          <a:lstStyle/>
          <a:p>
            <a:r>
              <a:rPr lang="en-US"/>
              <a:t>.NET REST APIs – Secure</a:t>
            </a:r>
            <a:endParaRPr lang="en-US" sz="3600" i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078765-53DA-87F7-D428-7695057431E1}"/>
              </a:ext>
            </a:extLst>
          </p:cNvPr>
          <p:cNvGrpSpPr/>
          <p:nvPr/>
        </p:nvGrpSpPr>
        <p:grpSpPr>
          <a:xfrm>
            <a:off x="652007" y="1232035"/>
            <a:ext cx="4953048" cy="4810419"/>
            <a:chOff x="652007" y="1232035"/>
            <a:chExt cx="4953048" cy="481041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A5DCF6-8074-74FB-64D6-991432D1C1F5}"/>
                </a:ext>
              </a:extLst>
            </p:cNvPr>
            <p:cNvGrpSpPr/>
            <p:nvPr/>
          </p:nvGrpSpPr>
          <p:grpSpPr>
            <a:xfrm>
              <a:off x="652007" y="1674974"/>
              <a:ext cx="4953048" cy="4367480"/>
              <a:chOff x="652007" y="1674974"/>
              <a:chExt cx="4953048" cy="4367480"/>
            </a:xfrm>
            <a:effectLst>
              <a:outerShdw blurRad="762000" dist="5715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34981D94-B0E1-25BC-E0A0-38B7CE3E9D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2007" y="1674975"/>
                <a:ext cx="4953048" cy="4367479"/>
              </a:xfrm>
              <a:prstGeom prst="rect">
                <a:avLst/>
              </a:prstGeom>
            </p:spPr>
          </p:pic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B434707D-78E6-0E46-86E7-D8D406479E3A}"/>
                  </a:ext>
                </a:extLst>
              </p:cNvPr>
              <p:cNvSpPr/>
              <p:nvPr/>
            </p:nvSpPr>
            <p:spPr bwMode="auto">
              <a:xfrm>
                <a:off x="652007" y="1674974"/>
                <a:ext cx="4953048" cy="4367479"/>
              </a:xfrm>
              <a:prstGeom prst="roundRect">
                <a:avLst>
                  <a:gd name="adj" fmla="val 810"/>
                </a:avLst>
              </a:prstGeom>
              <a:noFill/>
              <a:ln w="9525">
                <a:solidFill>
                  <a:srgbClr val="41414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9D9A81-1357-B009-536C-0C6400C941F6}"/>
                </a:ext>
              </a:extLst>
            </p:cNvPr>
            <p:cNvSpPr txBox="1"/>
            <p:nvPr/>
          </p:nvSpPr>
          <p:spPr>
            <a:xfrm>
              <a:off x="652007" y="1232035"/>
              <a:ext cx="49530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400"/>
                </a:spcAft>
                <a:defRPr/>
              </a:pPr>
              <a:r>
                <a:rPr lang="en-US" b="1">
                  <a:solidFill>
                    <a:srgbClr val="FFFFFF"/>
                  </a:solidFill>
                  <a:ea typeface="Open Sans"/>
                  <a:cs typeface="Open Sans"/>
                </a:rPr>
                <a:t>.NET 6</a:t>
              </a:r>
              <a:endParaRPr lang="en-US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61F9F7-8361-6BDF-0A13-5D5C1FB03225}"/>
                </a:ext>
              </a:extLst>
            </p:cNvPr>
            <p:cNvSpPr/>
            <p:nvPr/>
          </p:nvSpPr>
          <p:spPr bwMode="auto">
            <a:xfrm>
              <a:off x="652007" y="2368667"/>
              <a:ext cx="4953048" cy="245607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5A1A087-A611-023A-F721-FF71BEBCDA43}"/>
              </a:ext>
            </a:extLst>
          </p:cNvPr>
          <p:cNvGrpSpPr/>
          <p:nvPr/>
        </p:nvGrpSpPr>
        <p:grpSpPr>
          <a:xfrm>
            <a:off x="6175080" y="1232035"/>
            <a:ext cx="5441777" cy="2656301"/>
            <a:chOff x="6175080" y="1232035"/>
            <a:chExt cx="5441777" cy="265630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D7D5946-998F-725C-3C2F-1FDAFBB99A28}"/>
                </a:ext>
              </a:extLst>
            </p:cNvPr>
            <p:cNvGrpSpPr/>
            <p:nvPr/>
          </p:nvGrpSpPr>
          <p:grpSpPr>
            <a:xfrm>
              <a:off x="6175080" y="1674974"/>
              <a:ext cx="5441777" cy="2213362"/>
              <a:chOff x="6175080" y="1674974"/>
              <a:chExt cx="5441777" cy="2213362"/>
            </a:xfrm>
            <a:effectLst>
              <a:outerShdw blurRad="762000" dist="5715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AA144C9-6BE9-A726-0DB0-301FF9C91F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75081" y="1674975"/>
                <a:ext cx="5441776" cy="2213361"/>
              </a:xfrm>
              <a:prstGeom prst="rect">
                <a:avLst/>
              </a:prstGeom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664496D-91C8-0BC6-ACDA-D039F9534C16}"/>
                  </a:ext>
                </a:extLst>
              </p:cNvPr>
              <p:cNvSpPr/>
              <p:nvPr/>
            </p:nvSpPr>
            <p:spPr bwMode="auto">
              <a:xfrm>
                <a:off x="6175080" y="1674974"/>
                <a:ext cx="5441776" cy="2213361"/>
              </a:xfrm>
              <a:prstGeom prst="roundRect">
                <a:avLst>
                  <a:gd name="adj" fmla="val 1225"/>
                </a:avLst>
              </a:prstGeom>
              <a:noFill/>
              <a:ln w="9525">
                <a:solidFill>
                  <a:srgbClr val="41414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713FC7-A357-3AED-09A7-ADDA89C685B1}"/>
                </a:ext>
              </a:extLst>
            </p:cNvPr>
            <p:cNvSpPr/>
            <p:nvPr/>
          </p:nvSpPr>
          <p:spPr bwMode="auto">
            <a:xfrm>
              <a:off x="6191690" y="2447725"/>
              <a:ext cx="5408793" cy="58910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28A3A8-4ACA-90CF-4141-E80E723F07D5}"/>
                </a:ext>
              </a:extLst>
            </p:cNvPr>
            <p:cNvSpPr txBox="1"/>
            <p:nvPr/>
          </p:nvSpPr>
          <p:spPr>
            <a:xfrm>
              <a:off x="6175080" y="1232035"/>
              <a:ext cx="54417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2400"/>
                </a:spcAft>
                <a:defRPr/>
              </a:pPr>
              <a:r>
                <a:rPr lang="en-US" b="1">
                  <a:solidFill>
                    <a:srgbClr val="FFFFFF"/>
                  </a:solidFill>
                  <a:ea typeface="Open Sans"/>
                  <a:cs typeface="Open Sans"/>
                </a:rPr>
                <a:t>.NET 7</a:t>
              </a:r>
              <a:endParaRPr lang="en-US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6159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7A7C14-5C96-4F44-D282-07F624EBE18B}"/>
              </a:ext>
            </a:extLst>
          </p:cNvPr>
          <p:cNvSpPr/>
          <p:nvPr/>
        </p:nvSpPr>
        <p:spPr bwMode="auto">
          <a:xfrm>
            <a:off x="0" y="1516380"/>
            <a:ext cx="12192000" cy="5341620"/>
          </a:xfrm>
          <a:prstGeom prst="rect">
            <a:avLst/>
          </a:prstGeom>
          <a:solidFill>
            <a:srgbClr val="F0F0F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87808AC-52F0-451E-9F10-D9C1D2251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.NET 7 – Rate Limiting Middleware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8203CC2-A4A3-61CC-05A4-E62B9B34F0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199" y="2273571"/>
            <a:ext cx="10278035" cy="2631490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E1EFF"/>
                </a:solidFill>
                <a:effectLst/>
                <a:latin typeface="SFMono-Regular"/>
              </a:rPr>
              <a:t>public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E1EFF"/>
                </a:solidFill>
                <a:effectLst/>
                <a:latin typeface="SFMono-Regular"/>
              </a:rPr>
              <a:t>class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660066"/>
                </a:solidFill>
                <a:effectLst/>
                <a:latin typeface="SFMono-Regular"/>
              </a:rPr>
              <a:t>MyController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 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660066"/>
                </a:solidFill>
                <a:effectLst/>
                <a:latin typeface="SFMono-Regular"/>
              </a:rPr>
              <a:t>Controller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{ 	[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660066"/>
                </a:solidFill>
                <a:effectLst/>
                <a:latin typeface="SFMono-Regular"/>
              </a:rPr>
              <a:t>EnableRateLimitingAttribute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(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980606"/>
                </a:solidFill>
                <a:effectLst/>
                <a:latin typeface="SFMono-Regular"/>
              </a:rPr>
              <a:t>"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980606"/>
                </a:solidFill>
                <a:effectLst/>
                <a:latin typeface="SFMono-Regular"/>
              </a:rPr>
              <a:t>MyControllerPolicy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980606"/>
                </a:solidFill>
                <a:effectLst/>
                <a:latin typeface="SFMono-Regular"/>
              </a:rPr>
              <a:t>"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)] 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	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E1EFF"/>
                </a:solidFill>
                <a:effectLst/>
                <a:latin typeface="SFMono-Regular"/>
              </a:rPr>
              <a:t>public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660066"/>
                </a:solidFill>
                <a:effectLst/>
                <a:latin typeface="SFMono-Regular"/>
              </a:rPr>
              <a:t>IActionResult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660066"/>
                </a:solidFill>
                <a:effectLst/>
                <a:latin typeface="SFMono-Regular"/>
              </a:rPr>
              <a:t>Index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()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	{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solidFill>
                  <a:srgbClr val="000000"/>
                </a:solidFill>
                <a:latin typeface="SFMono-Regular"/>
              </a:rPr>
              <a:t>		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E1EFF"/>
                </a:solidFill>
                <a:effectLst/>
                <a:latin typeface="SFMono-Regular"/>
              </a:rPr>
              <a:t>return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660066"/>
                </a:solidFill>
                <a:effectLst/>
                <a:latin typeface="SFMono-Regular"/>
              </a:rPr>
              <a:t>View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();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solidFill>
                  <a:srgbClr val="000000"/>
                </a:solidFill>
                <a:latin typeface="SFMono-Regular"/>
              </a:rPr>
              <a:t>	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}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}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10CC867-3061-8F72-E87A-FC3555F90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104159"/>
            <a:ext cx="10278035" cy="415498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app.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660066"/>
                </a:solidFill>
                <a:effectLst/>
                <a:latin typeface="SFMono-Regular"/>
              </a:rPr>
              <a:t>MapGroup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(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980606"/>
                </a:solidFill>
                <a:effectLst/>
                <a:latin typeface="SFMono-Regular"/>
              </a:rPr>
              <a:t>"/public/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980606"/>
                </a:solidFill>
                <a:effectLst/>
                <a:latin typeface="SFMono-Regular"/>
              </a:rPr>
              <a:t>todos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980606"/>
                </a:solidFill>
                <a:effectLst/>
                <a:latin typeface="SFMono-Regular"/>
              </a:rPr>
              <a:t>"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).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660066"/>
                </a:solidFill>
                <a:effectLst/>
                <a:latin typeface="SFMono-Regular"/>
              </a:rPr>
              <a:t>RequireRateLimiting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(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980606"/>
                </a:solidFill>
                <a:effectLst/>
                <a:latin typeface="SFMono-Regular"/>
              </a:rPr>
              <a:t>"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980606"/>
                </a:solidFill>
                <a:effectLst/>
                <a:latin typeface="SFMono-Regular"/>
              </a:rPr>
              <a:t>MyGroupPolicy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980606"/>
                </a:solidFill>
                <a:effectLst/>
                <a:latin typeface="SFMono-Regular"/>
              </a:rPr>
              <a:t>"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FMono-Regular"/>
              </a:rPr>
              <a:t>);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21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1091-0AC8-2402-9C71-B0A501D7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514EC-DCAB-CC1C-5BAD-665CFA19681A}"/>
              </a:ext>
            </a:extLst>
          </p:cNvPr>
          <p:cNvSpPr txBox="1"/>
          <p:nvPr/>
        </p:nvSpPr>
        <p:spPr>
          <a:xfrm>
            <a:off x="1229657" y="3920023"/>
            <a:ext cx="4480108" cy="1037207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prstClr val="white"/>
                    </a:gs>
                    <a:gs pos="30000">
                      <a:prstClr val="white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Minimal APIs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>
                <a:gradFill>
                  <a:gsLst>
                    <a:gs pos="2917">
                      <a:prstClr val="white"/>
                    </a:gs>
                    <a:gs pos="30000">
                      <a:prstClr val="white"/>
                    </a:gs>
                  </a:gsLst>
                  <a:lin ang="5400000" scaled="0"/>
                </a:gradFill>
                <a:latin typeface="Calibri" panose="020F0502020204030204"/>
              </a:rPr>
              <a:t>New Middleware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prstClr val="white"/>
                  </a:gs>
                  <a:gs pos="30000">
                    <a:prstClr val="white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93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>
            <a:extLst>
              <a:ext uri="{FF2B5EF4-FFF2-40B4-BE49-F238E27FC236}">
                <a16:creationId xmlns:a16="http://schemas.microsoft.com/office/drawing/2014/main" id="{1D85F5F5-F948-AFC8-A103-C5C14FB28C95}"/>
              </a:ext>
            </a:extLst>
          </p:cNvPr>
          <p:cNvSpPr/>
          <p:nvPr/>
        </p:nvSpPr>
        <p:spPr>
          <a:xfrm>
            <a:off x="6308529" y="2125888"/>
            <a:ext cx="4760684" cy="1922570"/>
          </a:xfrm>
          <a:prstGeom prst="roundRect">
            <a:avLst>
              <a:gd name="adj" fmla="val 5023"/>
            </a:avLst>
          </a:prstGeom>
          <a:solidFill>
            <a:srgbClr val="0D1116">
              <a:alpha val="31000"/>
            </a:srgbClr>
          </a:solidFill>
          <a:ln>
            <a:gradFill flip="none" rotWithShape="1">
              <a:gsLst>
                <a:gs pos="0">
                  <a:srgbClr val="A371F7"/>
                </a:gs>
                <a:gs pos="100000">
                  <a:srgbClr val="21262D"/>
                </a:gs>
                <a:gs pos="64000">
                  <a:srgbClr val="33B3AE"/>
                </a:gs>
              </a:gsLst>
              <a:lin ang="8100000" scaled="1"/>
              <a:tileRect/>
            </a:gradFill>
          </a:ln>
          <a:effectLst>
            <a:outerShdw blurRad="311785" dist="183805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.NET</a:t>
            </a:r>
          </a:p>
          <a:p>
            <a:pPr algn="ctr"/>
            <a:endParaRPr lang="en-US" sz="3600" b="1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n-US" sz="3600" b="1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9" name="Rounded Rectangle 9">
            <a:extLst>
              <a:ext uri="{FF2B5EF4-FFF2-40B4-BE49-F238E27FC236}">
                <a16:creationId xmlns:a16="http://schemas.microsoft.com/office/drawing/2014/main" id="{A0DE864B-4010-273C-EB0F-D91F31458129}"/>
              </a:ext>
            </a:extLst>
          </p:cNvPr>
          <p:cNvSpPr/>
          <p:nvPr/>
        </p:nvSpPr>
        <p:spPr>
          <a:xfrm>
            <a:off x="1066096" y="5128221"/>
            <a:ext cx="4760684" cy="1491833"/>
          </a:xfrm>
          <a:prstGeom prst="roundRect">
            <a:avLst>
              <a:gd name="adj" fmla="val 5023"/>
            </a:avLst>
          </a:prstGeom>
          <a:solidFill>
            <a:srgbClr val="0D1116">
              <a:alpha val="31000"/>
            </a:srgbClr>
          </a:solidFill>
          <a:ln>
            <a:gradFill flip="none" rotWithShape="1">
              <a:gsLst>
                <a:gs pos="0">
                  <a:srgbClr val="A371F7"/>
                </a:gs>
                <a:gs pos="100000">
                  <a:srgbClr val="21262D"/>
                </a:gs>
                <a:gs pos="64000">
                  <a:srgbClr val="33B3AE"/>
                </a:gs>
              </a:gsLst>
              <a:lin ang="8100000" scaled="1"/>
              <a:tileRect/>
            </a:gradFill>
          </a:ln>
          <a:effectLst>
            <a:outerShdw blurRad="311785" dist="183805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9">
            <a:extLst>
              <a:ext uri="{FF2B5EF4-FFF2-40B4-BE49-F238E27FC236}">
                <a16:creationId xmlns:a16="http://schemas.microsoft.com/office/drawing/2014/main" id="{AE632B4E-3061-96D7-64BA-C12F2CE244DF}"/>
              </a:ext>
            </a:extLst>
          </p:cNvPr>
          <p:cNvSpPr/>
          <p:nvPr/>
        </p:nvSpPr>
        <p:spPr>
          <a:xfrm>
            <a:off x="1068049" y="3492007"/>
            <a:ext cx="4760684" cy="1491833"/>
          </a:xfrm>
          <a:prstGeom prst="roundRect">
            <a:avLst>
              <a:gd name="adj" fmla="val 5023"/>
            </a:avLst>
          </a:prstGeom>
          <a:solidFill>
            <a:srgbClr val="0D1116">
              <a:alpha val="31000"/>
            </a:srgbClr>
          </a:solidFill>
          <a:ln>
            <a:gradFill flip="none" rotWithShape="1">
              <a:gsLst>
                <a:gs pos="0">
                  <a:srgbClr val="A371F7"/>
                </a:gs>
                <a:gs pos="100000">
                  <a:srgbClr val="21262D"/>
                </a:gs>
                <a:gs pos="64000">
                  <a:srgbClr val="33B3AE"/>
                </a:gs>
              </a:gsLst>
              <a:lin ang="8100000" scaled="1"/>
              <a:tileRect/>
            </a:gradFill>
          </a:ln>
          <a:effectLst>
            <a:outerShdw blurRad="311785" dist="183805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9">
            <a:extLst>
              <a:ext uri="{FF2B5EF4-FFF2-40B4-BE49-F238E27FC236}">
                <a16:creationId xmlns:a16="http://schemas.microsoft.com/office/drawing/2014/main" id="{2DEBD074-CC79-1425-F9A1-3A9765DEA050}"/>
              </a:ext>
            </a:extLst>
          </p:cNvPr>
          <p:cNvSpPr/>
          <p:nvPr/>
        </p:nvSpPr>
        <p:spPr>
          <a:xfrm>
            <a:off x="1060725" y="1846421"/>
            <a:ext cx="4760684" cy="1491833"/>
          </a:xfrm>
          <a:prstGeom prst="roundRect">
            <a:avLst>
              <a:gd name="adj" fmla="val 5023"/>
            </a:avLst>
          </a:prstGeom>
          <a:solidFill>
            <a:srgbClr val="0D1116">
              <a:alpha val="31000"/>
            </a:srgbClr>
          </a:solidFill>
          <a:ln>
            <a:gradFill flip="none" rotWithShape="1">
              <a:gsLst>
                <a:gs pos="0">
                  <a:srgbClr val="A371F7"/>
                </a:gs>
                <a:gs pos="100000">
                  <a:srgbClr val="21262D"/>
                </a:gs>
                <a:gs pos="64000">
                  <a:srgbClr val="33B3AE"/>
                </a:gs>
              </a:gsLst>
              <a:lin ang="8100000" scaled="1"/>
              <a:tileRect/>
            </a:gradFill>
          </a:ln>
          <a:effectLst>
            <a:outerShdw blurRad="311785" dist="183805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9B89E9-8DCC-EC42-519B-3F4ED8410B40}"/>
              </a:ext>
            </a:extLst>
          </p:cNvPr>
          <p:cNvGrpSpPr/>
          <p:nvPr/>
        </p:nvGrpSpPr>
        <p:grpSpPr>
          <a:xfrm>
            <a:off x="1397221" y="2073822"/>
            <a:ext cx="4318043" cy="4317887"/>
            <a:chOff x="1443520" y="1628761"/>
            <a:chExt cx="4318043" cy="4317887"/>
          </a:xfrm>
          <a:solidFill>
            <a:srgbClr val="4927BE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36FDCD-7E54-523A-DE75-AF3088AD4143}"/>
                </a:ext>
              </a:extLst>
            </p:cNvPr>
            <p:cNvSpPr txBox="1"/>
            <p:nvPr/>
          </p:nvSpPr>
          <p:spPr>
            <a:xfrm>
              <a:off x="1443520" y="1819950"/>
              <a:ext cx="1117464" cy="707886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7B548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Unified .NET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95ED64-B4A9-F107-5656-48824EE231C0}"/>
                </a:ext>
              </a:extLst>
            </p:cNvPr>
            <p:cNvSpPr txBox="1"/>
            <p:nvPr/>
          </p:nvSpPr>
          <p:spPr>
            <a:xfrm>
              <a:off x="1443520" y="3278222"/>
              <a:ext cx="161555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7B548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Mobile, desktop, hybrid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008FF7-C85A-64A7-6614-06D9A9B29619}"/>
                </a:ext>
              </a:extLst>
            </p:cNvPr>
            <p:cNvSpPr txBox="1"/>
            <p:nvPr/>
          </p:nvSpPr>
          <p:spPr>
            <a:xfrm>
              <a:off x="1443520" y="5044271"/>
              <a:ext cx="1966837" cy="707886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7B548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Productive development</a:t>
              </a:r>
            </a:p>
          </p:txBody>
        </p:sp>
        <p:sp>
          <p:nvSpPr>
            <p:cNvPr id="50" name="Rectangle: Rounded Corners 11">
              <a:extLst>
                <a:ext uri="{FF2B5EF4-FFF2-40B4-BE49-F238E27FC236}">
                  <a16:creationId xmlns:a16="http://schemas.microsoft.com/office/drawing/2014/main" id="{19E534E4-97FF-4098-926C-E03EEF61549B}"/>
                </a:ext>
              </a:extLst>
            </p:cNvPr>
            <p:cNvSpPr/>
            <p:nvPr/>
          </p:nvSpPr>
          <p:spPr>
            <a:xfrm>
              <a:off x="3420922" y="1628761"/>
              <a:ext cx="2310301" cy="10902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One Base Class Library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Type Unification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CLI Support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SDK Style Projects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Modern Support Lifecycle</a:t>
              </a:r>
            </a:p>
          </p:txBody>
        </p:sp>
        <p:sp>
          <p:nvSpPr>
            <p:cNvPr id="51" name="Rectangle: Rounded Corners 13">
              <a:extLst>
                <a:ext uri="{FF2B5EF4-FFF2-40B4-BE49-F238E27FC236}">
                  <a16:creationId xmlns:a16="http://schemas.microsoft.com/office/drawing/2014/main" id="{5AAB003D-1A32-BDBA-8B50-CFF76FD33E81}"/>
                </a:ext>
              </a:extLst>
            </p:cNvPr>
            <p:cNvSpPr/>
            <p:nvPr/>
          </p:nvSpPr>
          <p:spPr>
            <a:xfrm>
              <a:off x="3420922" y="3240921"/>
              <a:ext cx="2310301" cy="10902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Android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WinUI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Mac Catalyst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Blazor</a:t>
              </a: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WebView</a:t>
              </a:r>
            </a:p>
          </p:txBody>
        </p:sp>
        <p:sp>
          <p:nvSpPr>
            <p:cNvPr id="52" name="Rectangle: Rounded Corners 15">
              <a:extLst>
                <a:ext uri="{FF2B5EF4-FFF2-40B4-BE49-F238E27FC236}">
                  <a16:creationId xmlns:a16="http://schemas.microsoft.com/office/drawing/2014/main" id="{A6B72832-6EE1-4B0B-14DE-615FD356D10A}"/>
                </a:ext>
              </a:extLst>
            </p:cNvPr>
            <p:cNvSpPr/>
            <p:nvPr/>
          </p:nvSpPr>
          <p:spPr>
            <a:xfrm>
              <a:off x="3451262" y="4856385"/>
              <a:ext cx="2310301" cy="10902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Single Project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Microsoft.Extensions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.NET Hot Reload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XAML Hot Reload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Visual Diagnostics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4F042BF-DC02-D08A-A84D-01B9B0E79A5E}"/>
              </a:ext>
            </a:extLst>
          </p:cNvPr>
          <p:cNvGrpSpPr/>
          <p:nvPr/>
        </p:nvGrpSpPr>
        <p:grpSpPr>
          <a:xfrm>
            <a:off x="6402871" y="3115307"/>
            <a:ext cx="4572000" cy="2426233"/>
            <a:chOff x="6344457" y="2423159"/>
            <a:chExt cx="4572000" cy="2426233"/>
          </a:xfrm>
          <a:solidFill>
            <a:schemeClr val="accent3">
              <a:lumMod val="75000"/>
            </a:schemeClr>
          </a:solidFill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40EB80DE-8D1E-7DB0-5B25-EE91C521B61B}"/>
                </a:ext>
              </a:extLst>
            </p:cNvPr>
            <p:cNvSpPr/>
            <p:nvPr/>
          </p:nvSpPr>
          <p:spPr bwMode="auto">
            <a:xfrm>
              <a:off x="6572089" y="2423159"/>
              <a:ext cx="4116736" cy="769353"/>
            </a:xfrm>
            <a:prstGeom prst="roundRect">
              <a:avLst>
                <a:gd name="adj" fmla="val 15517"/>
              </a:avLst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4000" rIns="18288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7B548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Open Sans" panose="020B0606030504020204" pitchFamily="34" charset="0"/>
                  <a:cs typeface="Segoe UI Semibold" panose="020B0502040204020203" pitchFamily="34" charset="0"/>
                </a:rPr>
                <a:t>.NET MAUI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6BEF3F05-8CEA-A1D4-343B-7C6ABA346B40}"/>
                </a:ext>
              </a:extLst>
            </p:cNvPr>
            <p:cNvSpPr/>
            <p:nvPr/>
          </p:nvSpPr>
          <p:spPr bwMode="auto">
            <a:xfrm>
              <a:off x="6344457" y="3619487"/>
              <a:ext cx="1080000" cy="641417"/>
            </a:xfrm>
            <a:prstGeom prst="roundRect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Open Sans" panose="020B0606030504020204" pitchFamily="34" charset="0"/>
                  <a:cs typeface="Segoe UI Semibold" panose="020B0502040204020203" pitchFamily="34" charset="0"/>
                </a:rPr>
                <a:t>Windows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3B778458-3F96-DB98-B10D-82299314ED74}"/>
                </a:ext>
              </a:extLst>
            </p:cNvPr>
            <p:cNvSpPr/>
            <p:nvPr/>
          </p:nvSpPr>
          <p:spPr bwMode="auto">
            <a:xfrm>
              <a:off x="7508457" y="3627381"/>
              <a:ext cx="1080000" cy="625629"/>
            </a:xfrm>
            <a:prstGeom prst="roundRect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Open Sans" panose="020B0606030504020204" pitchFamily="34" charset="0"/>
                  <a:cs typeface="Segoe UI Semibold" panose="020B0502040204020203" pitchFamily="34" charset="0"/>
                </a:rPr>
                <a:t>Mac</a:t>
              </a:r>
            </a:p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Open Sans" panose="020B0606030504020204" pitchFamily="34" charset="0"/>
                  <a:cs typeface="Segoe UI Semibold" panose="020B0502040204020203" pitchFamily="34" charset="0"/>
                </a:rPr>
                <a:t>Catalyst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ACA21156-7644-DC57-6BBB-B5DA51F9B105}"/>
                </a:ext>
              </a:extLst>
            </p:cNvPr>
            <p:cNvSpPr/>
            <p:nvPr/>
          </p:nvSpPr>
          <p:spPr bwMode="auto">
            <a:xfrm>
              <a:off x="9836457" y="3622117"/>
              <a:ext cx="1080000" cy="636156"/>
            </a:xfrm>
            <a:prstGeom prst="roundRect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Open Sans" panose="020B0606030504020204" pitchFamily="34" charset="0"/>
                  <a:cs typeface="Segoe UI Semibold" panose="020B0502040204020203" pitchFamily="34" charset="0"/>
                </a:rPr>
                <a:t>Android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87FD6B01-6C38-042C-9F8B-39E65EA74F6F}"/>
                </a:ext>
              </a:extLst>
            </p:cNvPr>
            <p:cNvSpPr/>
            <p:nvPr/>
          </p:nvSpPr>
          <p:spPr bwMode="auto">
            <a:xfrm>
              <a:off x="8672457" y="3622117"/>
              <a:ext cx="1080000" cy="636156"/>
            </a:xfrm>
            <a:prstGeom prst="roundRect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108000" rIns="72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Open Sans" panose="020B0606030504020204" pitchFamily="34" charset="0"/>
                  <a:cs typeface="Segoe UI Semibold" panose="020B0502040204020203" pitchFamily="34" charset="0"/>
                </a:rPr>
                <a:t>iOS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E569C5F-2798-E195-15B0-C706D6FCDF66}"/>
                </a:ext>
              </a:extLst>
            </p:cNvPr>
            <p:cNvGrpSpPr/>
            <p:nvPr/>
          </p:nvGrpSpPr>
          <p:grpSpPr>
            <a:xfrm>
              <a:off x="6812457" y="4260904"/>
              <a:ext cx="144000" cy="588488"/>
              <a:chOff x="6794457" y="4219635"/>
              <a:chExt cx="144000" cy="588488"/>
            </a:xfrm>
            <a:grpFill/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2A6B3F6-51C5-53D3-C236-388E547DD4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6457" y="4219635"/>
                <a:ext cx="0" cy="516488"/>
              </a:xfrm>
              <a:prstGeom prst="line">
                <a:avLst/>
              </a:prstGeom>
              <a:grpFill/>
              <a:ln w="6350">
                <a:solidFill>
                  <a:schemeClr val="accent4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5A65716-8BA9-49AF-A3D2-FAC9D30BEA4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794457" y="4664123"/>
                <a:ext cx="144000" cy="144000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093DF9C-03D6-5673-FC4F-C69DD66659B8}"/>
                </a:ext>
              </a:extLst>
            </p:cNvPr>
            <p:cNvGrpSpPr/>
            <p:nvPr/>
          </p:nvGrpSpPr>
          <p:grpSpPr>
            <a:xfrm>
              <a:off x="7976457" y="4260904"/>
              <a:ext cx="144000" cy="588488"/>
              <a:chOff x="6794457" y="4219635"/>
              <a:chExt cx="144000" cy="588488"/>
            </a:xfrm>
            <a:grpFill/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5DF07CD-D16C-53F4-3C1A-F1B0BAFDD0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6457" y="4219635"/>
                <a:ext cx="0" cy="516488"/>
              </a:xfrm>
              <a:prstGeom prst="line">
                <a:avLst/>
              </a:prstGeom>
              <a:grpFill/>
              <a:ln w="6350">
                <a:solidFill>
                  <a:schemeClr val="accent4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7EB90FB3-D59F-C67E-ADEB-3A7792573EA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794457" y="4664123"/>
                <a:ext cx="144000" cy="144000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0AC42164-FF5C-B20F-4CE4-E8F24943CF88}"/>
                </a:ext>
              </a:extLst>
            </p:cNvPr>
            <p:cNvGrpSpPr/>
            <p:nvPr/>
          </p:nvGrpSpPr>
          <p:grpSpPr>
            <a:xfrm>
              <a:off x="9140457" y="4260904"/>
              <a:ext cx="144000" cy="588488"/>
              <a:chOff x="6794457" y="4219635"/>
              <a:chExt cx="144000" cy="588488"/>
            </a:xfrm>
            <a:grpFill/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2057153-CB47-5C20-82F1-7AD84CA3CC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6457" y="4219635"/>
                <a:ext cx="0" cy="516488"/>
              </a:xfrm>
              <a:prstGeom prst="line">
                <a:avLst/>
              </a:prstGeom>
              <a:grpFill/>
              <a:ln w="6350">
                <a:solidFill>
                  <a:schemeClr val="accent4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FC2FAF4D-12B1-CDAD-43DA-267D0617A0E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794457" y="4664123"/>
                <a:ext cx="144000" cy="144000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A9AB8D1F-77A3-950F-A85B-CE41FD2C8585}"/>
                </a:ext>
              </a:extLst>
            </p:cNvPr>
            <p:cNvGrpSpPr/>
            <p:nvPr/>
          </p:nvGrpSpPr>
          <p:grpSpPr>
            <a:xfrm>
              <a:off x="10304457" y="4260904"/>
              <a:ext cx="144000" cy="588488"/>
              <a:chOff x="6794457" y="4219635"/>
              <a:chExt cx="144000" cy="588488"/>
            </a:xfrm>
            <a:grpFill/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226CAAB-3470-D740-A158-375D4A2BE0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6457" y="4219635"/>
                <a:ext cx="0" cy="516488"/>
              </a:xfrm>
              <a:prstGeom prst="line">
                <a:avLst/>
              </a:prstGeom>
              <a:grpFill/>
              <a:ln w="6350">
                <a:solidFill>
                  <a:schemeClr val="accent4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888D443D-4388-16FE-6FFD-EC19F5FA8B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794457" y="4664123"/>
                <a:ext cx="144000" cy="144000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819416-653D-2716-A0C3-35F2A145FFA7}"/>
              </a:ext>
            </a:extLst>
          </p:cNvPr>
          <p:cNvGrpSpPr/>
          <p:nvPr/>
        </p:nvGrpSpPr>
        <p:grpSpPr>
          <a:xfrm>
            <a:off x="6431792" y="5441949"/>
            <a:ext cx="4369777" cy="960338"/>
            <a:chOff x="6478091" y="4996888"/>
            <a:chExt cx="4369777" cy="96033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3D79394-CDB1-04BC-F906-1E23D4ACB5EA}"/>
                </a:ext>
              </a:extLst>
            </p:cNvPr>
            <p:cNvGrpSpPr/>
            <p:nvPr/>
          </p:nvGrpSpPr>
          <p:grpSpPr>
            <a:xfrm>
              <a:off x="6478091" y="4996888"/>
              <a:ext cx="998412" cy="960338"/>
              <a:chOff x="769916" y="4835245"/>
              <a:chExt cx="914400" cy="914400"/>
            </a:xfrm>
          </p:grpSpPr>
          <p:grpSp>
            <p:nvGrpSpPr>
              <p:cNvPr id="40" name="Group 42">
                <a:extLst>
                  <a:ext uri="{FF2B5EF4-FFF2-40B4-BE49-F238E27FC236}">
                    <a16:creationId xmlns:a16="http://schemas.microsoft.com/office/drawing/2014/main" id="{03552C1A-B060-88ED-DDD7-A1BEB3A2EF3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35999" y="5160128"/>
                <a:ext cx="179625" cy="186208"/>
                <a:chOff x="3492" y="1769"/>
                <a:chExt cx="854" cy="864"/>
              </a:xfrm>
              <a:solidFill>
                <a:srgbClr val="FFFFFF"/>
              </a:solidFill>
            </p:grpSpPr>
            <p:sp>
              <p:nvSpPr>
                <p:cNvPr id="42" name="Freeform 43">
                  <a:extLst>
                    <a:ext uri="{FF2B5EF4-FFF2-40B4-BE49-F238E27FC236}">
                      <a16:creationId xmlns:a16="http://schemas.microsoft.com/office/drawing/2014/main" id="{CBB18EFE-ECB5-306A-46B7-10D8EF041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" y="1769"/>
                  <a:ext cx="474" cy="413"/>
                </a:xfrm>
                <a:custGeom>
                  <a:avLst/>
                  <a:gdLst>
                    <a:gd name="T0" fmla="*/ 0 w 474"/>
                    <a:gd name="T1" fmla="*/ 413 h 413"/>
                    <a:gd name="T2" fmla="*/ 474 w 474"/>
                    <a:gd name="T3" fmla="*/ 413 h 413"/>
                    <a:gd name="T4" fmla="*/ 474 w 474"/>
                    <a:gd name="T5" fmla="*/ 0 h 413"/>
                    <a:gd name="T6" fmla="*/ 0 w 474"/>
                    <a:gd name="T7" fmla="*/ 69 h 413"/>
                    <a:gd name="T8" fmla="*/ 0 w 474"/>
                    <a:gd name="T9" fmla="*/ 413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4" h="413">
                      <a:moveTo>
                        <a:pt x="0" y="413"/>
                      </a:moveTo>
                      <a:lnTo>
                        <a:pt x="474" y="413"/>
                      </a:lnTo>
                      <a:lnTo>
                        <a:pt x="474" y="0"/>
                      </a:lnTo>
                      <a:lnTo>
                        <a:pt x="0" y="69"/>
                      </a:lnTo>
                      <a:lnTo>
                        <a:pt x="0" y="4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1333">
                          <a:prstClr val="white"/>
                        </a:gs>
                        <a:gs pos="8000">
                          <a:prstClr val="white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3" name="Freeform 44">
                  <a:extLst>
                    <a:ext uri="{FF2B5EF4-FFF2-40B4-BE49-F238E27FC236}">
                      <a16:creationId xmlns:a16="http://schemas.microsoft.com/office/drawing/2014/main" id="{2A1A0579-1870-FBFC-169D-A7B5B589CA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2" y="1844"/>
                  <a:ext cx="345" cy="338"/>
                </a:xfrm>
                <a:custGeom>
                  <a:avLst/>
                  <a:gdLst>
                    <a:gd name="T0" fmla="*/ 345 w 345"/>
                    <a:gd name="T1" fmla="*/ 338 h 338"/>
                    <a:gd name="T2" fmla="*/ 345 w 345"/>
                    <a:gd name="T3" fmla="*/ 0 h 338"/>
                    <a:gd name="T4" fmla="*/ 0 w 345"/>
                    <a:gd name="T5" fmla="*/ 50 h 338"/>
                    <a:gd name="T6" fmla="*/ 0 w 345"/>
                    <a:gd name="T7" fmla="*/ 338 h 338"/>
                    <a:gd name="T8" fmla="*/ 345 w 345"/>
                    <a:gd name="T9" fmla="*/ 338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5" h="338">
                      <a:moveTo>
                        <a:pt x="345" y="338"/>
                      </a:moveTo>
                      <a:lnTo>
                        <a:pt x="345" y="0"/>
                      </a:lnTo>
                      <a:lnTo>
                        <a:pt x="0" y="50"/>
                      </a:lnTo>
                      <a:lnTo>
                        <a:pt x="0" y="338"/>
                      </a:lnTo>
                      <a:lnTo>
                        <a:pt x="345" y="3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1333">
                          <a:prstClr val="white"/>
                        </a:gs>
                        <a:gs pos="8000">
                          <a:prstClr val="white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4" name="Freeform 45">
                  <a:extLst>
                    <a:ext uri="{FF2B5EF4-FFF2-40B4-BE49-F238E27FC236}">
                      <a16:creationId xmlns:a16="http://schemas.microsoft.com/office/drawing/2014/main" id="{7D874C04-6FFE-77CA-4FE3-8278173ED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2" y="2214"/>
                  <a:ext cx="345" cy="345"/>
                </a:xfrm>
                <a:custGeom>
                  <a:avLst/>
                  <a:gdLst>
                    <a:gd name="T0" fmla="*/ 345 w 345"/>
                    <a:gd name="T1" fmla="*/ 0 h 345"/>
                    <a:gd name="T2" fmla="*/ 0 w 345"/>
                    <a:gd name="T3" fmla="*/ 0 h 345"/>
                    <a:gd name="T4" fmla="*/ 0 w 345"/>
                    <a:gd name="T5" fmla="*/ 294 h 345"/>
                    <a:gd name="T6" fmla="*/ 345 w 345"/>
                    <a:gd name="T7" fmla="*/ 345 h 345"/>
                    <a:gd name="T8" fmla="*/ 345 w 345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5" h="345">
                      <a:moveTo>
                        <a:pt x="345" y="0"/>
                      </a:moveTo>
                      <a:lnTo>
                        <a:pt x="0" y="0"/>
                      </a:lnTo>
                      <a:lnTo>
                        <a:pt x="0" y="294"/>
                      </a:lnTo>
                      <a:lnTo>
                        <a:pt x="345" y="345"/>
                      </a:lnTo>
                      <a:lnTo>
                        <a:pt x="3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1333">
                          <a:prstClr val="white"/>
                        </a:gs>
                        <a:gs pos="8000">
                          <a:prstClr val="white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5" name="Freeform 46">
                  <a:extLst>
                    <a:ext uri="{FF2B5EF4-FFF2-40B4-BE49-F238E27FC236}">
                      <a16:creationId xmlns:a16="http://schemas.microsoft.com/office/drawing/2014/main" id="{CB402B45-B786-5C4B-1957-B12DD4D9CE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" y="2214"/>
                  <a:ext cx="474" cy="419"/>
                </a:xfrm>
                <a:custGeom>
                  <a:avLst/>
                  <a:gdLst>
                    <a:gd name="T0" fmla="*/ 0 w 474"/>
                    <a:gd name="T1" fmla="*/ 0 h 419"/>
                    <a:gd name="T2" fmla="*/ 0 w 474"/>
                    <a:gd name="T3" fmla="*/ 349 h 419"/>
                    <a:gd name="T4" fmla="*/ 474 w 474"/>
                    <a:gd name="T5" fmla="*/ 419 h 419"/>
                    <a:gd name="T6" fmla="*/ 474 w 474"/>
                    <a:gd name="T7" fmla="*/ 0 h 419"/>
                    <a:gd name="T8" fmla="*/ 0 w 474"/>
                    <a:gd name="T9" fmla="*/ 0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4" h="419">
                      <a:moveTo>
                        <a:pt x="0" y="0"/>
                      </a:moveTo>
                      <a:lnTo>
                        <a:pt x="0" y="349"/>
                      </a:lnTo>
                      <a:lnTo>
                        <a:pt x="474" y="419"/>
                      </a:lnTo>
                      <a:lnTo>
                        <a:pt x="47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30" tIns="44814" rIns="89630" bIns="4481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1333">
                          <a:prstClr val="white"/>
                        </a:gs>
                        <a:gs pos="8000">
                          <a:prstClr val="white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pic>
            <p:nvPicPr>
              <p:cNvPr id="41" name="Graphic 40" descr="Laptop outline">
                <a:extLst>
                  <a:ext uri="{FF2B5EF4-FFF2-40B4-BE49-F238E27FC236}">
                    <a16:creationId xmlns:a16="http://schemas.microsoft.com/office/drawing/2014/main" id="{C7520052-606B-19ED-597A-95B110BD3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9916" y="4835245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493F4D7-E1F7-247F-5814-67ABF8DA4603}"/>
                </a:ext>
              </a:extLst>
            </p:cNvPr>
            <p:cNvGrpSpPr/>
            <p:nvPr/>
          </p:nvGrpSpPr>
          <p:grpSpPr>
            <a:xfrm>
              <a:off x="7688314" y="5205367"/>
              <a:ext cx="942887" cy="552045"/>
              <a:chOff x="7809183" y="5200112"/>
              <a:chExt cx="692769" cy="40560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D5AA73-39B2-0847-4AD4-8116AECD23F8}"/>
                  </a:ext>
                </a:extLst>
              </p:cNvPr>
              <p:cNvSpPr txBox="1"/>
              <p:nvPr/>
            </p:nvSpPr>
            <p:spPr>
              <a:xfrm>
                <a:off x="7906280" y="5262719"/>
                <a:ext cx="507858" cy="203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macOS</a:t>
                </a: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2E4ACF1-9513-16EA-D244-A122F5738F44}"/>
                  </a:ext>
                </a:extLst>
              </p:cNvPr>
              <p:cNvSpPr/>
              <p:nvPr/>
            </p:nvSpPr>
            <p:spPr>
              <a:xfrm>
                <a:off x="7899544" y="5200112"/>
                <a:ext cx="512047" cy="333175"/>
              </a:xfrm>
              <a:custGeom>
                <a:avLst/>
                <a:gdLst>
                  <a:gd name="connsiteX0" fmla="*/ 466866 w 512047"/>
                  <a:gd name="connsiteY0" fmla="*/ 289718 h 333175"/>
                  <a:gd name="connsiteX1" fmla="*/ 45181 w 512047"/>
                  <a:gd name="connsiteY1" fmla="*/ 289718 h 333175"/>
                  <a:gd name="connsiteX2" fmla="*/ 45181 w 512047"/>
                  <a:gd name="connsiteY2" fmla="*/ 43458 h 333175"/>
                  <a:gd name="connsiteX3" fmla="*/ 466866 w 512047"/>
                  <a:gd name="connsiteY3" fmla="*/ 43458 h 333175"/>
                  <a:gd name="connsiteX4" fmla="*/ 466866 w 512047"/>
                  <a:gd name="connsiteY4" fmla="*/ 289718 h 333175"/>
                  <a:gd name="connsiteX5" fmla="*/ 512047 w 512047"/>
                  <a:gd name="connsiteY5" fmla="*/ 28972 h 333175"/>
                  <a:gd name="connsiteX6" fmla="*/ 481927 w 512047"/>
                  <a:gd name="connsiteY6" fmla="*/ 0 h 333175"/>
                  <a:gd name="connsiteX7" fmla="*/ 30120 w 512047"/>
                  <a:gd name="connsiteY7" fmla="*/ 0 h 333175"/>
                  <a:gd name="connsiteX8" fmla="*/ 0 w 512047"/>
                  <a:gd name="connsiteY8" fmla="*/ 28972 h 333175"/>
                  <a:gd name="connsiteX9" fmla="*/ 0 w 512047"/>
                  <a:gd name="connsiteY9" fmla="*/ 333176 h 333175"/>
                  <a:gd name="connsiteX10" fmla="*/ 512047 w 512047"/>
                  <a:gd name="connsiteY10" fmla="*/ 333176 h 333175"/>
                  <a:gd name="connsiteX11" fmla="*/ 512047 w 512047"/>
                  <a:gd name="connsiteY11" fmla="*/ 28972 h 333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12047" h="333175">
                    <a:moveTo>
                      <a:pt x="466866" y="289718"/>
                    </a:moveTo>
                    <a:lnTo>
                      <a:pt x="45181" y="289718"/>
                    </a:lnTo>
                    <a:lnTo>
                      <a:pt x="45181" y="43458"/>
                    </a:lnTo>
                    <a:lnTo>
                      <a:pt x="466866" y="43458"/>
                    </a:lnTo>
                    <a:lnTo>
                      <a:pt x="466866" y="289718"/>
                    </a:lnTo>
                    <a:close/>
                    <a:moveTo>
                      <a:pt x="512047" y="28972"/>
                    </a:moveTo>
                    <a:cubicBezTo>
                      <a:pt x="512047" y="13037"/>
                      <a:pt x="498493" y="0"/>
                      <a:pt x="481927" y="0"/>
                    </a:cubicBezTo>
                    <a:lnTo>
                      <a:pt x="30120" y="0"/>
                    </a:lnTo>
                    <a:cubicBezTo>
                      <a:pt x="13554" y="0"/>
                      <a:pt x="0" y="13037"/>
                      <a:pt x="0" y="28972"/>
                    </a:cubicBezTo>
                    <a:lnTo>
                      <a:pt x="0" y="333176"/>
                    </a:lnTo>
                    <a:lnTo>
                      <a:pt x="512047" y="333176"/>
                    </a:lnTo>
                    <a:lnTo>
                      <a:pt x="512047" y="28972"/>
                    </a:lnTo>
                    <a:close/>
                  </a:path>
                </a:pathLst>
              </a:custGeom>
              <a:solidFill>
                <a:srgbClr val="FFFFFF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D5EEA8A-DAD6-4B1B-9F61-799D5D40FBCB}"/>
                  </a:ext>
                </a:extLst>
              </p:cNvPr>
              <p:cNvSpPr/>
              <p:nvPr/>
            </p:nvSpPr>
            <p:spPr>
              <a:xfrm>
                <a:off x="7809183" y="5562260"/>
                <a:ext cx="692769" cy="43457"/>
              </a:xfrm>
              <a:custGeom>
                <a:avLst/>
                <a:gdLst>
                  <a:gd name="connsiteX0" fmla="*/ 391565 w 692769"/>
                  <a:gd name="connsiteY0" fmla="*/ 0 h 43457"/>
                  <a:gd name="connsiteX1" fmla="*/ 391565 w 692769"/>
                  <a:gd name="connsiteY1" fmla="*/ 7243 h 43457"/>
                  <a:gd name="connsiteX2" fmla="*/ 384035 w 692769"/>
                  <a:gd name="connsiteY2" fmla="*/ 14486 h 43457"/>
                  <a:gd name="connsiteX3" fmla="*/ 308734 w 692769"/>
                  <a:gd name="connsiteY3" fmla="*/ 14486 h 43457"/>
                  <a:gd name="connsiteX4" fmla="*/ 301204 w 692769"/>
                  <a:gd name="connsiteY4" fmla="*/ 7243 h 43457"/>
                  <a:gd name="connsiteX5" fmla="*/ 301204 w 692769"/>
                  <a:gd name="connsiteY5" fmla="*/ 0 h 43457"/>
                  <a:gd name="connsiteX6" fmla="*/ 0 w 692769"/>
                  <a:gd name="connsiteY6" fmla="*/ 0 h 43457"/>
                  <a:gd name="connsiteX7" fmla="*/ 0 w 692769"/>
                  <a:gd name="connsiteY7" fmla="*/ 14486 h 43457"/>
                  <a:gd name="connsiteX8" fmla="*/ 30120 w 692769"/>
                  <a:gd name="connsiteY8" fmla="*/ 43458 h 43457"/>
                  <a:gd name="connsiteX9" fmla="*/ 662649 w 692769"/>
                  <a:gd name="connsiteY9" fmla="*/ 43458 h 43457"/>
                  <a:gd name="connsiteX10" fmla="*/ 692770 w 692769"/>
                  <a:gd name="connsiteY10" fmla="*/ 14486 h 43457"/>
                  <a:gd name="connsiteX11" fmla="*/ 692770 w 692769"/>
                  <a:gd name="connsiteY11" fmla="*/ 0 h 43457"/>
                  <a:gd name="connsiteX12" fmla="*/ 391565 w 692769"/>
                  <a:gd name="connsiteY12" fmla="*/ 0 h 4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769" h="43457">
                    <a:moveTo>
                      <a:pt x="391565" y="0"/>
                    </a:moveTo>
                    <a:lnTo>
                      <a:pt x="391565" y="7243"/>
                    </a:lnTo>
                    <a:cubicBezTo>
                      <a:pt x="391565" y="11589"/>
                      <a:pt x="388553" y="14486"/>
                      <a:pt x="384035" y="14486"/>
                    </a:cubicBezTo>
                    <a:lnTo>
                      <a:pt x="308734" y="14486"/>
                    </a:lnTo>
                    <a:cubicBezTo>
                      <a:pt x="304216" y="14486"/>
                      <a:pt x="301204" y="11589"/>
                      <a:pt x="301204" y="7243"/>
                    </a:cubicBezTo>
                    <a:lnTo>
                      <a:pt x="301204" y="0"/>
                    </a:lnTo>
                    <a:lnTo>
                      <a:pt x="0" y="0"/>
                    </a:lnTo>
                    <a:lnTo>
                      <a:pt x="0" y="14486"/>
                    </a:lnTo>
                    <a:cubicBezTo>
                      <a:pt x="0" y="30420"/>
                      <a:pt x="13554" y="43458"/>
                      <a:pt x="30120" y="43458"/>
                    </a:cubicBezTo>
                    <a:lnTo>
                      <a:pt x="662649" y="43458"/>
                    </a:lnTo>
                    <a:cubicBezTo>
                      <a:pt x="679215" y="43458"/>
                      <a:pt x="692770" y="30420"/>
                      <a:pt x="692770" y="14486"/>
                    </a:cubicBezTo>
                    <a:lnTo>
                      <a:pt x="692770" y="0"/>
                    </a:lnTo>
                    <a:lnTo>
                      <a:pt x="391565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C666A1-D888-11E7-2C94-9526FEC2AC96}"/>
                </a:ext>
              </a:extLst>
            </p:cNvPr>
            <p:cNvSpPr txBox="1"/>
            <p:nvPr/>
          </p:nvSpPr>
          <p:spPr>
            <a:xfrm>
              <a:off x="9131758" y="5392879"/>
              <a:ext cx="4074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iOS</a:t>
              </a:r>
            </a:p>
          </p:txBody>
        </p:sp>
        <p:sp>
          <p:nvSpPr>
            <p:cNvPr id="10" name="Graphic 91" descr="Smart Phone with solid fill">
              <a:extLst>
                <a:ext uri="{FF2B5EF4-FFF2-40B4-BE49-F238E27FC236}">
                  <a16:creationId xmlns:a16="http://schemas.microsoft.com/office/drawing/2014/main" id="{8C92E3D0-4FC2-CF8D-472E-B44D81214C40}"/>
                </a:ext>
              </a:extLst>
            </p:cNvPr>
            <p:cNvSpPr/>
            <p:nvPr/>
          </p:nvSpPr>
          <p:spPr>
            <a:xfrm>
              <a:off x="9136447" y="5198216"/>
              <a:ext cx="361445" cy="637379"/>
            </a:xfrm>
            <a:custGeom>
              <a:avLst/>
              <a:gdLst>
                <a:gd name="connsiteX0" fmla="*/ 316264 w 361445"/>
                <a:gd name="connsiteY0" fmla="*/ 550464 h 637379"/>
                <a:gd name="connsiteX1" fmla="*/ 45181 w 361445"/>
                <a:gd name="connsiteY1" fmla="*/ 550464 h 637379"/>
                <a:gd name="connsiteX2" fmla="*/ 45181 w 361445"/>
                <a:gd name="connsiteY2" fmla="*/ 86915 h 637379"/>
                <a:gd name="connsiteX3" fmla="*/ 316264 w 361445"/>
                <a:gd name="connsiteY3" fmla="*/ 86915 h 637379"/>
                <a:gd name="connsiteX4" fmla="*/ 316264 w 361445"/>
                <a:gd name="connsiteY4" fmla="*/ 550464 h 637379"/>
                <a:gd name="connsiteX5" fmla="*/ 150602 w 361445"/>
                <a:gd name="connsiteY5" fmla="*/ 28972 h 637379"/>
                <a:gd name="connsiteX6" fmla="*/ 210843 w 361445"/>
                <a:gd name="connsiteY6" fmla="*/ 28972 h 637379"/>
                <a:gd name="connsiteX7" fmla="*/ 225903 w 361445"/>
                <a:gd name="connsiteY7" fmla="*/ 43458 h 637379"/>
                <a:gd name="connsiteX8" fmla="*/ 210843 w 361445"/>
                <a:gd name="connsiteY8" fmla="*/ 57944 h 637379"/>
                <a:gd name="connsiteX9" fmla="*/ 150602 w 361445"/>
                <a:gd name="connsiteY9" fmla="*/ 57944 h 637379"/>
                <a:gd name="connsiteX10" fmla="*/ 135542 w 361445"/>
                <a:gd name="connsiteY10" fmla="*/ 43458 h 637379"/>
                <a:gd name="connsiteX11" fmla="*/ 150602 w 361445"/>
                <a:gd name="connsiteY11" fmla="*/ 28972 h 637379"/>
                <a:gd name="connsiteX12" fmla="*/ 346385 w 361445"/>
                <a:gd name="connsiteY12" fmla="*/ 0 h 637379"/>
                <a:gd name="connsiteX13" fmla="*/ 15060 w 361445"/>
                <a:gd name="connsiteY13" fmla="*/ 0 h 637379"/>
                <a:gd name="connsiteX14" fmla="*/ 0 w 361445"/>
                <a:gd name="connsiteY14" fmla="*/ 14486 h 637379"/>
                <a:gd name="connsiteX15" fmla="*/ 0 w 361445"/>
                <a:gd name="connsiteY15" fmla="*/ 622894 h 637379"/>
                <a:gd name="connsiteX16" fmla="*/ 15060 w 361445"/>
                <a:gd name="connsiteY16" fmla="*/ 637379 h 637379"/>
                <a:gd name="connsiteX17" fmla="*/ 346385 w 361445"/>
                <a:gd name="connsiteY17" fmla="*/ 637379 h 637379"/>
                <a:gd name="connsiteX18" fmla="*/ 361445 w 361445"/>
                <a:gd name="connsiteY18" fmla="*/ 622894 h 637379"/>
                <a:gd name="connsiteX19" fmla="*/ 361445 w 361445"/>
                <a:gd name="connsiteY19" fmla="*/ 14486 h 637379"/>
                <a:gd name="connsiteX20" fmla="*/ 346385 w 361445"/>
                <a:gd name="connsiteY20" fmla="*/ 0 h 63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1445" h="637379">
                  <a:moveTo>
                    <a:pt x="316264" y="550464"/>
                  </a:moveTo>
                  <a:lnTo>
                    <a:pt x="45181" y="550464"/>
                  </a:lnTo>
                  <a:lnTo>
                    <a:pt x="45181" y="86915"/>
                  </a:lnTo>
                  <a:lnTo>
                    <a:pt x="316264" y="86915"/>
                  </a:lnTo>
                  <a:lnTo>
                    <a:pt x="316264" y="550464"/>
                  </a:lnTo>
                  <a:close/>
                  <a:moveTo>
                    <a:pt x="150602" y="28972"/>
                  </a:moveTo>
                  <a:lnTo>
                    <a:pt x="210843" y="28972"/>
                  </a:lnTo>
                  <a:cubicBezTo>
                    <a:pt x="219126" y="28972"/>
                    <a:pt x="225903" y="35490"/>
                    <a:pt x="225903" y="43458"/>
                  </a:cubicBezTo>
                  <a:cubicBezTo>
                    <a:pt x="225903" y="51425"/>
                    <a:pt x="219126" y="57944"/>
                    <a:pt x="210843" y="57944"/>
                  </a:cubicBezTo>
                  <a:lnTo>
                    <a:pt x="150602" y="57944"/>
                  </a:lnTo>
                  <a:cubicBezTo>
                    <a:pt x="142319" y="57944"/>
                    <a:pt x="135542" y="51425"/>
                    <a:pt x="135542" y="43458"/>
                  </a:cubicBezTo>
                  <a:cubicBezTo>
                    <a:pt x="135542" y="35490"/>
                    <a:pt x="142319" y="28972"/>
                    <a:pt x="150602" y="28972"/>
                  </a:cubicBezTo>
                  <a:close/>
                  <a:moveTo>
                    <a:pt x="346385" y="0"/>
                  </a:moveTo>
                  <a:lnTo>
                    <a:pt x="15060" y="0"/>
                  </a:lnTo>
                  <a:cubicBezTo>
                    <a:pt x="6777" y="0"/>
                    <a:pt x="0" y="6519"/>
                    <a:pt x="0" y="14486"/>
                  </a:cubicBezTo>
                  <a:lnTo>
                    <a:pt x="0" y="622894"/>
                  </a:lnTo>
                  <a:cubicBezTo>
                    <a:pt x="0" y="630861"/>
                    <a:pt x="6777" y="637379"/>
                    <a:pt x="15060" y="637379"/>
                  </a:cubicBezTo>
                  <a:lnTo>
                    <a:pt x="346385" y="637379"/>
                  </a:lnTo>
                  <a:cubicBezTo>
                    <a:pt x="354668" y="637379"/>
                    <a:pt x="361445" y="630861"/>
                    <a:pt x="361445" y="622894"/>
                  </a:cubicBezTo>
                  <a:lnTo>
                    <a:pt x="361445" y="14486"/>
                  </a:lnTo>
                  <a:cubicBezTo>
                    <a:pt x="361445" y="6519"/>
                    <a:pt x="354668" y="0"/>
                    <a:pt x="346385" y="0"/>
                  </a:cubicBezTo>
                  <a:close/>
                </a:path>
              </a:pathLst>
            </a:custGeom>
            <a:solidFill>
              <a:srgbClr val="FFFFFF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E00B2CE-D14D-BE5E-DF89-668A03C33F0A}"/>
                </a:ext>
              </a:extLst>
            </p:cNvPr>
            <p:cNvGrpSpPr/>
            <p:nvPr/>
          </p:nvGrpSpPr>
          <p:grpSpPr>
            <a:xfrm>
              <a:off x="10114382" y="5167624"/>
              <a:ext cx="733486" cy="708805"/>
              <a:chOff x="5187159" y="4792658"/>
              <a:chExt cx="914400" cy="91440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B2681133-23DD-8D47-E9EF-C6E307654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98185" y="5071417"/>
                <a:ext cx="292348" cy="356881"/>
              </a:xfrm>
              <a:prstGeom prst="rect">
                <a:avLst/>
              </a:prstGeom>
            </p:spPr>
          </p:pic>
          <p:pic>
            <p:nvPicPr>
              <p:cNvPr id="62" name="Graphic 61" descr="Smart Phone outline">
                <a:extLst>
                  <a:ext uri="{FF2B5EF4-FFF2-40B4-BE49-F238E27FC236}">
                    <a16:creationId xmlns:a16="http://schemas.microsoft.com/office/drawing/2014/main" id="{5C7747B3-CE54-0AA9-DEA6-C0CF412DA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87159" y="4792658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FF8BB428-5A82-C8DD-CB72-A5D9154AD29C}"/>
              </a:ext>
            </a:extLst>
          </p:cNvPr>
          <p:cNvSpPr txBox="1">
            <a:spLocks/>
          </p:cNvSpPr>
          <p:nvPr/>
        </p:nvSpPr>
        <p:spPr>
          <a:xfrm>
            <a:off x="630079" y="100630"/>
            <a:ext cx="11277600" cy="1707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+mj-ea"/>
                <a:cs typeface="Segoe UI Semibold" panose="020B0502040204020203" pitchFamily="34" charset="0"/>
              </a:defRPr>
            </a:lvl1pPr>
          </a:lstStyle>
          <a:p>
            <a:r>
              <a:rPr lang="en-US" sz="4800">
                <a:latin typeface="Segoe UI Semibold" panose="020B0702040204020203" pitchFamily="34" charset="0"/>
                <a:cs typeface="Segoe UI Semibold" panose="020B0702040204020203" pitchFamily="34" charset="0"/>
              </a:rPr>
              <a:t>.NET MAUI</a:t>
            </a:r>
            <a:br>
              <a:rPr lang="en-US"/>
            </a:br>
            <a:r>
              <a:rPr lang="en-US" sz="1800" b="0">
                <a:latin typeface="Segoe UI" panose="020B0502040204020203" pitchFamily="34" charset="0"/>
                <a:cs typeface="Segoe UI" panose="020B0502040204020203" pitchFamily="34" charset="0"/>
              </a:rPr>
              <a:t>Build </a:t>
            </a:r>
            <a:r>
              <a:rPr lang="en-US" sz="1800" b="0">
                <a:gradFill flip="none" rotWithShape="1">
                  <a:gsLst>
                    <a:gs pos="0">
                      <a:srgbClr val="939AFF"/>
                    </a:gs>
                    <a:gs pos="100000">
                      <a:srgbClr val="33B3AE"/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native, cross-platform desktop &amp; mobile apps</a:t>
            </a:r>
            <a:r>
              <a:rPr lang="en-US" sz="1800" b="0">
                <a:latin typeface="Segoe UI" panose="020B0502040204020203" pitchFamily="34" charset="0"/>
                <a:cs typeface="Segoe UI" panose="020B0502040204020203" pitchFamily="34" charset="0"/>
              </a:rPr>
              <a:t> all in one framework</a:t>
            </a:r>
          </a:p>
        </p:txBody>
      </p:sp>
    </p:spTree>
    <p:extLst>
      <p:ext uri="{BB962C8B-B14F-4D97-AF65-F5344CB8AC3E}">
        <p14:creationId xmlns:p14="http://schemas.microsoft.com/office/powerpoint/2010/main" val="40192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9">
            <a:extLst>
              <a:ext uri="{FF2B5EF4-FFF2-40B4-BE49-F238E27FC236}">
                <a16:creationId xmlns:a16="http://schemas.microsoft.com/office/drawing/2014/main" id="{F8E45EC8-7C9F-D888-CF12-092DA916CCC2}"/>
              </a:ext>
            </a:extLst>
          </p:cNvPr>
          <p:cNvSpPr/>
          <p:nvPr/>
        </p:nvSpPr>
        <p:spPr>
          <a:xfrm>
            <a:off x="673222" y="2035431"/>
            <a:ext cx="2952750" cy="1393569"/>
          </a:xfrm>
          <a:prstGeom prst="roundRect">
            <a:avLst>
              <a:gd name="adj" fmla="val 5023"/>
            </a:avLst>
          </a:prstGeom>
          <a:solidFill>
            <a:srgbClr val="0D1116">
              <a:alpha val="31000"/>
            </a:srgbClr>
          </a:solidFill>
          <a:ln>
            <a:gradFill flip="none" rotWithShape="1">
              <a:gsLst>
                <a:gs pos="0">
                  <a:srgbClr val="A371F7"/>
                </a:gs>
                <a:gs pos="100000">
                  <a:srgbClr val="21262D"/>
                </a:gs>
                <a:gs pos="64000">
                  <a:srgbClr val="33B3AE"/>
                </a:gs>
              </a:gsLst>
              <a:lin ang="8100000" scaled="1"/>
              <a:tileRect/>
            </a:gradFill>
          </a:ln>
          <a:effectLst>
            <a:outerShdw blurRad="311785" dist="183805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DAFA04EA-F6C5-7E50-F58D-189AABFD01AD}"/>
              </a:ext>
            </a:extLst>
          </p:cNvPr>
          <p:cNvSpPr/>
          <p:nvPr/>
        </p:nvSpPr>
        <p:spPr>
          <a:xfrm>
            <a:off x="8009145" y="3529672"/>
            <a:ext cx="2952750" cy="1393569"/>
          </a:xfrm>
          <a:prstGeom prst="roundRect">
            <a:avLst>
              <a:gd name="adj" fmla="val 5023"/>
            </a:avLst>
          </a:prstGeom>
          <a:solidFill>
            <a:srgbClr val="0D1116">
              <a:alpha val="31000"/>
            </a:srgbClr>
          </a:solidFill>
          <a:ln>
            <a:gradFill flip="none" rotWithShape="1">
              <a:gsLst>
                <a:gs pos="0">
                  <a:srgbClr val="A371F7"/>
                </a:gs>
                <a:gs pos="100000">
                  <a:srgbClr val="21262D"/>
                </a:gs>
                <a:gs pos="64000">
                  <a:srgbClr val="33B3AE"/>
                </a:gs>
              </a:gsLst>
              <a:lin ang="8100000" scaled="1"/>
              <a:tileRect/>
            </a:gradFill>
          </a:ln>
          <a:effectLst>
            <a:outerShdw blurRad="311785" dist="183805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B4B0199A-4E61-EB80-8D48-87A080DFD992}"/>
              </a:ext>
            </a:extLst>
          </p:cNvPr>
          <p:cNvSpPr/>
          <p:nvPr/>
        </p:nvSpPr>
        <p:spPr>
          <a:xfrm>
            <a:off x="8009145" y="1904880"/>
            <a:ext cx="2952750" cy="1393569"/>
          </a:xfrm>
          <a:prstGeom prst="roundRect">
            <a:avLst>
              <a:gd name="adj" fmla="val 5023"/>
            </a:avLst>
          </a:prstGeom>
          <a:solidFill>
            <a:srgbClr val="0D1116">
              <a:alpha val="31000"/>
            </a:srgbClr>
          </a:solidFill>
          <a:ln>
            <a:gradFill flip="none" rotWithShape="1">
              <a:gsLst>
                <a:gs pos="0">
                  <a:srgbClr val="A371F7"/>
                </a:gs>
                <a:gs pos="100000">
                  <a:srgbClr val="21262D"/>
                </a:gs>
                <a:gs pos="64000">
                  <a:srgbClr val="33B3AE"/>
                </a:gs>
              </a:gsLst>
              <a:lin ang="8100000" scaled="1"/>
              <a:tileRect/>
            </a:gradFill>
          </a:ln>
          <a:effectLst>
            <a:outerShdw blurRad="311785" dist="183805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F9BCD0B-BCDB-C688-C9CC-BC882FA5433C}"/>
              </a:ext>
            </a:extLst>
          </p:cNvPr>
          <p:cNvGraphicFramePr/>
          <p:nvPr/>
        </p:nvGraphicFramePr>
        <p:xfrm>
          <a:off x="450360" y="2036805"/>
          <a:ext cx="6654519" cy="4568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02F3EECB-E5B5-F29D-FCC0-4102690EB160}"/>
              </a:ext>
            </a:extLst>
          </p:cNvPr>
          <p:cNvSpPr/>
          <p:nvPr/>
        </p:nvSpPr>
        <p:spPr>
          <a:xfrm>
            <a:off x="664441" y="465318"/>
            <a:ext cx="3757787" cy="685800"/>
          </a:xfrm>
          <a:prstGeom prst="roundRect">
            <a:avLst>
              <a:gd name="adj" fmla="val 50000"/>
            </a:avLst>
          </a:prstGeom>
          <a:solidFill>
            <a:srgbClr val="29436E"/>
          </a:solidFill>
          <a:ln>
            <a:solidFill>
              <a:schemeClr val="bg1"/>
            </a:solidFill>
          </a:ln>
          <a:effectLst>
            <a:outerShdw blurRad="319929" dist="75628" dir="7417363" sx="104184" sy="104184" algn="t" rotWithShape="0">
              <a:prstClr val="black">
                <a:alpha val="2407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4C84FE-AB9A-087E-169C-881DC5F565A7}"/>
              </a:ext>
            </a:extLst>
          </p:cNvPr>
          <p:cNvSpPr txBox="1"/>
          <p:nvPr/>
        </p:nvSpPr>
        <p:spPr>
          <a:xfrm>
            <a:off x="845389" y="573474"/>
            <a:ext cx="4359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.NET MAUI Momentum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94FCBB-66C3-12C0-2730-57AB7BA07395}"/>
              </a:ext>
            </a:extLst>
          </p:cNvPr>
          <p:cNvGrpSpPr/>
          <p:nvPr/>
        </p:nvGrpSpPr>
        <p:grpSpPr>
          <a:xfrm>
            <a:off x="8024607" y="2040163"/>
            <a:ext cx="2921825" cy="1125533"/>
            <a:chOff x="3895893" y="3273266"/>
            <a:chExt cx="4937760" cy="1342988"/>
          </a:xfrm>
        </p:grpSpPr>
        <p:sp>
          <p:nvSpPr>
            <p:cNvPr id="21" name="Text Placeholder 1">
              <a:extLst>
                <a:ext uri="{FF2B5EF4-FFF2-40B4-BE49-F238E27FC236}">
                  <a16:creationId xmlns:a16="http://schemas.microsoft.com/office/drawing/2014/main" id="{F482DEA2-02DD-5B4D-F263-12F442C3FEF6}"/>
                </a:ext>
              </a:extLst>
            </p:cNvPr>
            <p:cNvSpPr txBox="1">
              <a:spLocks/>
            </p:cNvSpPr>
            <p:nvPr/>
          </p:nvSpPr>
          <p:spPr>
            <a:xfrm>
              <a:off x="4134369" y="3273266"/>
              <a:ext cx="4480559" cy="99154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accent2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67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6000" b="1" i="0" u="none" strike="noStrike" kern="0" cap="none" spc="-5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18.8K</a:t>
              </a:r>
              <a:endParaRPr kumimoji="0" lang="en-US" sz="4000" b="1" i="0" u="none" strike="noStrike" kern="0" cap="none" spc="-5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ECFE65-591F-1471-DA12-4EAC010F0250}"/>
                </a:ext>
              </a:extLst>
            </p:cNvPr>
            <p:cNvSpPr txBox="1"/>
            <p:nvPr/>
          </p:nvSpPr>
          <p:spPr>
            <a:xfrm>
              <a:off x="3895893" y="4377548"/>
              <a:ext cx="4937760" cy="2387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STAR</a:t>
              </a:r>
              <a:r>
                <a:rPr lang="en-US" sz="13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 ON GITHUB</a:t>
              </a:r>
              <a:endParaRPr kumimoji="0" lang="en-US" sz="13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EF79A9-9217-3422-D1C7-C19AA2390F84}"/>
              </a:ext>
            </a:extLst>
          </p:cNvPr>
          <p:cNvGrpSpPr/>
          <p:nvPr/>
        </p:nvGrpSpPr>
        <p:grpSpPr>
          <a:xfrm>
            <a:off x="8024607" y="3698809"/>
            <a:ext cx="2921825" cy="1125533"/>
            <a:chOff x="3895893" y="3273266"/>
            <a:chExt cx="4937760" cy="1342988"/>
          </a:xfrm>
        </p:grpSpPr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651B90CF-FE8E-4394-E3C5-858FCD23E9F8}"/>
                </a:ext>
              </a:extLst>
            </p:cNvPr>
            <p:cNvSpPr txBox="1">
              <a:spLocks/>
            </p:cNvSpPr>
            <p:nvPr/>
          </p:nvSpPr>
          <p:spPr>
            <a:xfrm>
              <a:off x="4134369" y="3273266"/>
              <a:ext cx="4480559" cy="99154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accent2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67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6000" b="1" i="0" u="none" strike="noStrike" kern="0" cap="none" spc="-5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1.8K</a:t>
              </a:r>
              <a:endParaRPr kumimoji="0" lang="en-US" sz="4000" b="1" i="0" u="none" strike="noStrike" kern="0" cap="none" spc="-5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6DECB6-AED6-86B1-6C9F-EF3366F9C4B9}"/>
                </a:ext>
              </a:extLst>
            </p:cNvPr>
            <p:cNvSpPr txBox="1"/>
            <p:nvPr/>
          </p:nvSpPr>
          <p:spPr>
            <a:xfrm>
              <a:off x="3895893" y="4377548"/>
              <a:ext cx="4937760" cy="2387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PULL REQUEST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8E1DCF-622B-B867-130A-04B53137A5B2}"/>
              </a:ext>
            </a:extLst>
          </p:cNvPr>
          <p:cNvGrpSpPr/>
          <p:nvPr/>
        </p:nvGrpSpPr>
        <p:grpSpPr>
          <a:xfrm>
            <a:off x="631702" y="2174689"/>
            <a:ext cx="2921825" cy="1125533"/>
            <a:chOff x="3895893" y="3273266"/>
            <a:chExt cx="4937760" cy="1342988"/>
          </a:xfrm>
        </p:grpSpPr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7AAF610D-BC4C-6ADA-5D96-24D5ACF4EFCF}"/>
                </a:ext>
              </a:extLst>
            </p:cNvPr>
            <p:cNvSpPr txBox="1">
              <a:spLocks/>
            </p:cNvSpPr>
            <p:nvPr/>
          </p:nvSpPr>
          <p:spPr>
            <a:xfrm>
              <a:off x="4134369" y="3273266"/>
              <a:ext cx="4480559" cy="99154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800" kern="1200">
                  <a:solidFill>
                    <a:schemeClr val="accent2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6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67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6000" b="1" i="0" u="none" strike="noStrike" kern="0" cap="none" spc="-5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636%</a:t>
              </a:r>
              <a:endParaRPr kumimoji="0" lang="en-US" sz="4000" b="1" i="0" u="none" strike="noStrike" kern="0" cap="none" spc="-5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9FB873-0158-B51D-0FDE-7977E5649E04}"/>
                </a:ext>
              </a:extLst>
            </p:cNvPr>
            <p:cNvSpPr txBox="1"/>
            <p:nvPr/>
          </p:nvSpPr>
          <p:spPr>
            <a:xfrm>
              <a:off x="3895893" y="4377548"/>
              <a:ext cx="4937760" cy="2387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GROWTH YEAR OVER 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C0B0-ED21-4048-B32A-4023722F3F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995334"/>
            <a:ext cx="10515600" cy="669925"/>
          </a:xfrm>
        </p:spPr>
        <p:txBody>
          <a:bodyPr/>
          <a:lstStyle/>
          <a:p>
            <a:r>
              <a:rPr lang="en-US"/>
              <a:t>Blazor in .NET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BA468-3EB7-2947-9916-1F08AD82F9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2489228"/>
            <a:ext cx="10515600" cy="302101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Blazor Hybrid with .NET MAUI</a:t>
            </a:r>
          </a:p>
          <a:p>
            <a:pPr algn="l"/>
            <a:r>
              <a:rPr lang="en-US" dirty="0"/>
              <a:t>Custom elements</a:t>
            </a:r>
          </a:p>
          <a:p>
            <a:pPr algn="l"/>
            <a:r>
              <a:rPr lang="en-US" dirty="0"/>
              <a:t>Handle location changing events</a:t>
            </a:r>
          </a:p>
          <a:p>
            <a:pPr algn="l"/>
            <a:r>
              <a:rPr lang="en-US" dirty="0"/>
              <a:t>Bind after/get/set modifier</a:t>
            </a:r>
          </a:p>
          <a:p>
            <a:pPr algn="l"/>
            <a:r>
              <a:rPr lang="en-US" dirty="0"/>
              <a:t>Dynamic authentication requests</a:t>
            </a:r>
          </a:p>
          <a:p>
            <a:pPr algn="l"/>
            <a:r>
              <a:rPr lang="en-US" dirty="0"/>
              <a:t>Improved JavaScript interop on </a:t>
            </a:r>
            <a:r>
              <a:rPr lang="en-US" dirty="0" err="1"/>
              <a:t>WebAssembly</a:t>
            </a:r>
            <a:endParaRPr lang="en-US" dirty="0"/>
          </a:p>
          <a:p>
            <a:pPr algn="l"/>
            <a:r>
              <a:rPr lang="en-US" dirty="0" err="1"/>
              <a:t>WebAssembly</a:t>
            </a:r>
            <a:r>
              <a:rPr lang="en-US" dirty="0"/>
              <a:t> SIMD &amp; exception handling</a:t>
            </a:r>
          </a:p>
          <a:p>
            <a:pPr algn="l"/>
            <a:r>
              <a:rPr lang="en-US" dirty="0"/>
              <a:t>…and much more!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B9FF7F-8264-472E-BE94-3E1AEF9F35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5862666"/>
            <a:ext cx="10515600" cy="577850"/>
          </a:xfrm>
        </p:spPr>
        <p:txBody>
          <a:bodyPr>
            <a:normAutofit fontScale="85000" lnSpcReduction="20000"/>
          </a:bodyPr>
          <a:lstStyle/>
          <a:p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7B548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blazor.net</a:t>
            </a:r>
          </a:p>
          <a:p>
            <a:r>
              <a:rPr lang="en-US">
                <a:solidFill>
                  <a:srgbClr val="F7B548">
                    <a:lumMod val="60000"/>
                    <a:lumOff val="40000"/>
                  </a:srgbClr>
                </a:solidFill>
              </a:rPr>
              <a:t>aka.ms/blazor-in-dotnet-7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F978C34-D1A7-4A55-82C1-2521EB6B7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0820" y="1729028"/>
            <a:ext cx="3399943" cy="339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40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D4E2796-E3FE-6C1A-06D1-A3E56F4FB9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3427" y="2290864"/>
            <a:ext cx="8437469" cy="1477328"/>
          </a:xfrm>
        </p:spPr>
        <p:txBody>
          <a:bodyPr/>
          <a:lstStyle/>
          <a:p>
            <a:pPr algn="l"/>
            <a:r>
              <a:rPr lang="en-US" sz="4800" dirty="0"/>
              <a:t>✅ Get Current with .NET 7</a:t>
            </a:r>
          </a:p>
          <a:p>
            <a:pPr algn="l"/>
            <a:r>
              <a:rPr lang="en-US" sz="4800" dirty="0"/>
              <a:t>👀 Get ready for .NET 8</a:t>
            </a:r>
          </a:p>
        </p:txBody>
      </p:sp>
    </p:spTree>
    <p:extLst>
      <p:ext uri="{BB962C8B-B14F-4D97-AF65-F5344CB8AC3E}">
        <p14:creationId xmlns:p14="http://schemas.microsoft.com/office/powerpoint/2010/main" val="18780518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D4E2796-E3FE-6C1A-06D1-A3E56F4FB9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3427" y="2290864"/>
            <a:ext cx="7611933" cy="1477328"/>
          </a:xfrm>
        </p:spPr>
        <p:txBody>
          <a:bodyPr/>
          <a:lstStyle/>
          <a:p>
            <a:pPr algn="l"/>
            <a:r>
              <a:rPr lang="en-US" sz="4800" dirty="0"/>
              <a:t>Get Current with .NET 7</a:t>
            </a:r>
          </a:p>
          <a:p>
            <a:pPr algn="l"/>
            <a:r>
              <a:rPr lang="en-US" sz="4800" dirty="0"/>
              <a:t>Get ready for .NET 8</a:t>
            </a:r>
          </a:p>
        </p:txBody>
      </p:sp>
    </p:spTree>
    <p:extLst>
      <p:ext uri="{BB962C8B-B14F-4D97-AF65-F5344CB8AC3E}">
        <p14:creationId xmlns:p14="http://schemas.microsoft.com/office/powerpoint/2010/main" val="94729258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9">
            <a:extLst>
              <a:ext uri="{FF2B5EF4-FFF2-40B4-BE49-F238E27FC236}">
                <a16:creationId xmlns:a16="http://schemas.microsoft.com/office/drawing/2014/main" id="{342BAC2F-8C9F-D8CF-B154-CFFCF77A917B}"/>
              </a:ext>
            </a:extLst>
          </p:cNvPr>
          <p:cNvSpPr/>
          <p:nvPr/>
        </p:nvSpPr>
        <p:spPr>
          <a:xfrm>
            <a:off x="6254712" y="1718940"/>
            <a:ext cx="5143860" cy="1487230"/>
          </a:xfrm>
          <a:prstGeom prst="roundRect">
            <a:avLst>
              <a:gd name="adj" fmla="val 5023"/>
            </a:avLst>
          </a:prstGeom>
          <a:solidFill>
            <a:srgbClr val="0D1116">
              <a:alpha val="31000"/>
            </a:srgbClr>
          </a:solidFill>
          <a:ln>
            <a:gradFill flip="none" rotWithShape="1">
              <a:gsLst>
                <a:gs pos="0">
                  <a:srgbClr val="A371F7"/>
                </a:gs>
                <a:gs pos="100000">
                  <a:srgbClr val="21262D"/>
                </a:gs>
                <a:gs pos="64000">
                  <a:srgbClr val="33B3AE"/>
                </a:gs>
              </a:gsLst>
              <a:lin ang="8100000" scaled="1"/>
              <a:tileRect/>
            </a:gradFill>
          </a:ln>
          <a:effectLst>
            <a:outerShdw blurRad="311785" dist="183805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EB3C86D9-2BD5-A0B7-8EA3-3DF9149460D4}"/>
              </a:ext>
            </a:extLst>
          </p:cNvPr>
          <p:cNvSpPr/>
          <p:nvPr/>
        </p:nvSpPr>
        <p:spPr>
          <a:xfrm>
            <a:off x="790385" y="1718940"/>
            <a:ext cx="5143860" cy="1487230"/>
          </a:xfrm>
          <a:prstGeom prst="roundRect">
            <a:avLst>
              <a:gd name="adj" fmla="val 5023"/>
            </a:avLst>
          </a:prstGeom>
          <a:solidFill>
            <a:srgbClr val="0D1116">
              <a:alpha val="31000"/>
            </a:srgbClr>
          </a:solidFill>
          <a:ln>
            <a:gradFill flip="none" rotWithShape="1">
              <a:gsLst>
                <a:gs pos="0">
                  <a:srgbClr val="A371F7"/>
                </a:gs>
                <a:gs pos="100000">
                  <a:srgbClr val="21262D"/>
                </a:gs>
                <a:gs pos="64000">
                  <a:srgbClr val="33B3AE"/>
                </a:gs>
              </a:gsLst>
              <a:lin ang="8100000" scaled="1"/>
              <a:tileRect/>
            </a:gradFill>
          </a:ln>
          <a:effectLst>
            <a:outerShdw blurRad="311785" dist="183805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2096D3E1-1F45-2ADA-DFA5-5812D3D964C7}"/>
              </a:ext>
            </a:extLst>
          </p:cNvPr>
          <p:cNvSpPr txBox="1">
            <a:spLocks/>
          </p:cNvSpPr>
          <p:nvPr/>
        </p:nvSpPr>
        <p:spPr>
          <a:xfrm>
            <a:off x="1123411" y="1905447"/>
            <a:ext cx="4407813" cy="12187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kern="1200">
                <a:solidFill>
                  <a:schemeClr val="accent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Open Sans" panose="020B0606030504020204" pitchFamily="34" charset="0"/>
                <a:cs typeface="Segoe UI Semibold" panose="020B0702040204020203" pitchFamily="34" charset="0"/>
              </a:rPr>
              <a:t>Source Generators</a:t>
            </a:r>
            <a:endParaRPr kumimoji="0" lang="en-US" sz="2800" b="1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C24F3AA-8344-4492-ABCB-587FBEA24AF2}"/>
              </a:ext>
            </a:extLst>
          </p:cNvPr>
          <p:cNvSpPr/>
          <p:nvPr/>
        </p:nvSpPr>
        <p:spPr>
          <a:xfrm>
            <a:off x="664441" y="465318"/>
            <a:ext cx="2060829" cy="685800"/>
          </a:xfrm>
          <a:prstGeom prst="roundRect">
            <a:avLst>
              <a:gd name="adj" fmla="val 50000"/>
            </a:avLst>
          </a:prstGeom>
          <a:solidFill>
            <a:srgbClr val="091F2C"/>
          </a:solidFill>
          <a:ln>
            <a:solidFill>
              <a:schemeClr val="bg1"/>
            </a:solidFill>
          </a:ln>
          <a:effectLst>
            <a:outerShdw blurRad="319929" dist="75628" dir="7417363" sx="104184" sy="104184" algn="t" rotWithShape="0">
              <a:prstClr val="black">
                <a:alpha val="2407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5A822E-218E-60DE-C7A1-4588D7A41612}"/>
              </a:ext>
            </a:extLst>
          </p:cNvPr>
          <p:cNvSpPr txBox="1"/>
          <p:nvPr/>
        </p:nvSpPr>
        <p:spPr>
          <a:xfrm>
            <a:off x="845389" y="573474"/>
            <a:ext cx="1951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.NET </a:t>
            </a:r>
            <a:r>
              <a:rPr lang="en-US" sz="2400" dirty="0">
                <a:solidFill>
                  <a:prstClr val="white"/>
                </a:solidFill>
                <a:latin typeface="Segoe UI"/>
              </a:rPr>
              <a:t>Future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B343F8F-D549-9FC7-98DC-4A3B417B1A87}"/>
              </a:ext>
            </a:extLst>
          </p:cNvPr>
          <p:cNvSpPr txBox="1">
            <a:spLocks/>
          </p:cNvSpPr>
          <p:nvPr/>
        </p:nvSpPr>
        <p:spPr>
          <a:xfrm>
            <a:off x="6834498" y="2088606"/>
            <a:ext cx="3984288" cy="7478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kern="1200">
                <a:solidFill>
                  <a:schemeClr val="accent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Open Sans" panose="020B0606030504020204" pitchFamily="34" charset="0"/>
                <a:cs typeface="Segoe UI Semibold" panose="020B0702040204020203" pitchFamily="34" charset="0"/>
              </a:rPr>
              <a:t>Interceptors</a:t>
            </a:r>
            <a:endParaRPr kumimoji="0" lang="en-US" sz="3600" b="1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D91C2652-3EB4-595C-651E-CCF845D4E06F}"/>
              </a:ext>
            </a:extLst>
          </p:cNvPr>
          <p:cNvSpPr/>
          <p:nvPr/>
        </p:nvSpPr>
        <p:spPr>
          <a:xfrm>
            <a:off x="3362315" y="4220093"/>
            <a:ext cx="5143860" cy="1487230"/>
          </a:xfrm>
          <a:prstGeom prst="roundRect">
            <a:avLst>
              <a:gd name="adj" fmla="val 5023"/>
            </a:avLst>
          </a:prstGeom>
          <a:solidFill>
            <a:srgbClr val="0D1116">
              <a:alpha val="31000"/>
            </a:srgbClr>
          </a:solidFill>
          <a:ln>
            <a:gradFill flip="none" rotWithShape="1">
              <a:gsLst>
                <a:gs pos="0">
                  <a:srgbClr val="A371F7"/>
                </a:gs>
                <a:gs pos="100000">
                  <a:srgbClr val="21262D"/>
                </a:gs>
                <a:gs pos="64000">
                  <a:srgbClr val="33B3AE"/>
                </a:gs>
              </a:gsLst>
              <a:lin ang="8100000" scaled="1"/>
              <a:tileRect/>
            </a:gradFill>
          </a:ln>
          <a:effectLst>
            <a:outerShdw blurRad="311785" dist="183805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95248BD-2F1F-268B-019C-B9D47A67D565}"/>
              </a:ext>
            </a:extLst>
          </p:cNvPr>
          <p:cNvSpPr txBox="1">
            <a:spLocks/>
          </p:cNvSpPr>
          <p:nvPr/>
        </p:nvSpPr>
        <p:spPr>
          <a:xfrm>
            <a:off x="3942101" y="4589759"/>
            <a:ext cx="3984288" cy="7478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kern="1200">
                <a:solidFill>
                  <a:schemeClr val="accent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Open Sans" panose="020B0606030504020204" pitchFamily="34" charset="0"/>
                <a:cs typeface="Segoe UI Semibold" panose="020B0702040204020203" pitchFamily="34" charset="0"/>
              </a:rPr>
              <a:t>AOT</a:t>
            </a:r>
            <a:endParaRPr kumimoji="0" lang="en-US" sz="3600" b="1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1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6" grpId="0" animBg="1"/>
      <p:bldP spid="27" grpId="0"/>
      <p:bldP spid="7" grpId="0"/>
      <p:bldP spid="2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A43B19C-AEF3-29D4-013D-3C2CB0617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112142" y="1781298"/>
            <a:ext cx="1005840" cy="2743200"/>
          </a:xfrm>
          <a:prstGeom prst="roundRect">
            <a:avLst>
              <a:gd name="adj" fmla="val 485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B08A1F7-AAD2-70F5-E801-0E7444A6C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238209" y="1781298"/>
            <a:ext cx="1005840" cy="2743200"/>
          </a:xfrm>
          <a:prstGeom prst="roundRect">
            <a:avLst>
              <a:gd name="adj" fmla="val 485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22E37F3-2A40-CCF8-492C-3349A0352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364276" y="1781298"/>
            <a:ext cx="1005840" cy="2743200"/>
          </a:xfrm>
          <a:prstGeom prst="roundRect">
            <a:avLst>
              <a:gd name="adj" fmla="val 485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923B7DC-C039-8918-CD45-E52DD2241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490342" y="1781298"/>
            <a:ext cx="1005840" cy="2743200"/>
          </a:xfrm>
          <a:prstGeom prst="roundRect">
            <a:avLst>
              <a:gd name="adj" fmla="val 485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5DD98BE-1371-25E2-B2B6-F41AC941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695818" y="1781298"/>
            <a:ext cx="1005840" cy="2743200"/>
          </a:xfrm>
          <a:prstGeom prst="roundRect">
            <a:avLst>
              <a:gd name="adj" fmla="val 485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9A2E8A6-8D97-56C5-6A40-07E7E6DC1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821885" y="1781298"/>
            <a:ext cx="1005840" cy="2743200"/>
          </a:xfrm>
          <a:prstGeom prst="roundRect">
            <a:avLst>
              <a:gd name="adj" fmla="val 485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1C9D8F1-BD78-92AE-8B5E-2550940DC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947952" y="1781298"/>
            <a:ext cx="1005840" cy="2743200"/>
          </a:xfrm>
          <a:prstGeom prst="roundRect">
            <a:avLst>
              <a:gd name="adj" fmla="val 485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364401E-23AA-37F4-B848-37BBEB451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074018" y="1781298"/>
            <a:ext cx="1005840" cy="2743200"/>
          </a:xfrm>
          <a:prstGeom prst="roundRect">
            <a:avLst>
              <a:gd name="adj" fmla="val 485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4398E-AEC9-DEBD-0F09-B645CC51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Before Native AOT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E8FC75-2792-6B67-CBC1-43201F2D86C4}"/>
              </a:ext>
            </a:extLst>
          </p:cNvPr>
          <p:cNvSpPr txBox="1"/>
          <p:nvPr/>
        </p:nvSpPr>
        <p:spPr>
          <a:xfrm>
            <a:off x="584201" y="5220147"/>
            <a:ext cx="5367338" cy="4371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Linux</a:t>
            </a:r>
          </a:p>
        </p:txBody>
      </p:sp>
      <p:grpSp>
        <p:nvGrpSpPr>
          <p:cNvPr id="29" name="Group 28" descr="linux logo">
            <a:extLst>
              <a:ext uri="{FF2B5EF4-FFF2-40B4-BE49-F238E27FC236}">
                <a16:creationId xmlns:a16="http://schemas.microsoft.com/office/drawing/2014/main" id="{0BDF8EEE-15AD-2FB6-CD46-EB5E1873F19B}"/>
              </a:ext>
            </a:extLst>
          </p:cNvPr>
          <p:cNvGrpSpPr/>
          <p:nvPr/>
        </p:nvGrpSpPr>
        <p:grpSpPr>
          <a:xfrm>
            <a:off x="4854667" y="5042671"/>
            <a:ext cx="792072" cy="792072"/>
            <a:chOff x="4830403" y="5042671"/>
            <a:chExt cx="792072" cy="79207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F73F37-E306-59C4-E011-350864C872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30403" y="5042671"/>
              <a:ext cx="792072" cy="79207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lIns="182880" rIns="1828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EB86282-A151-A84B-4504-1658DD04EA76}"/>
                </a:ext>
              </a:extLst>
            </p:cNvPr>
            <p:cNvGrpSpPr/>
            <p:nvPr/>
          </p:nvGrpSpPr>
          <p:grpSpPr>
            <a:xfrm>
              <a:off x="5031185" y="5210107"/>
              <a:ext cx="390508" cy="457200"/>
              <a:chOff x="5100802" y="5210038"/>
              <a:chExt cx="390508" cy="457200"/>
            </a:xfrm>
          </p:grpSpPr>
          <p:pic>
            <p:nvPicPr>
              <p:cNvPr id="23" name="Picture 2" descr="Read Just Enough Linux | Leanpub">
                <a:extLst>
                  <a:ext uri="{FF2B5EF4-FFF2-40B4-BE49-F238E27FC236}">
                    <a16:creationId xmlns:a16="http://schemas.microsoft.com/office/drawing/2014/main" id="{338D21DF-BB28-E7D9-0948-79C2844E1EE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0802" y="5210038"/>
                <a:ext cx="390508" cy="45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Read Just Enough Linux | Leanpub">
                <a:extLst>
                  <a:ext uri="{FF2B5EF4-FFF2-40B4-BE49-F238E27FC236}">
                    <a16:creationId xmlns:a16="http://schemas.microsoft.com/office/drawing/2014/main" id="{B3806C4E-4893-54D9-C830-AD4B85C535E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1449" y="5218135"/>
                <a:ext cx="369214" cy="438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Contrast instructions text box">
            <a:extLst>
              <a:ext uri="{FF2B5EF4-FFF2-40B4-BE49-F238E27FC236}">
                <a16:creationId xmlns:a16="http://schemas.microsoft.com/office/drawing/2014/main" id="{36C0051C-ADA7-44E7-3184-77127EB12CFE}"/>
              </a:ext>
            </a:extLst>
          </p:cNvPr>
          <p:cNvSpPr txBox="1">
            <a:spLocks/>
          </p:cNvSpPr>
          <p:nvPr/>
        </p:nvSpPr>
        <p:spPr>
          <a:xfrm>
            <a:off x="1112142" y="4672986"/>
            <a:ext cx="10058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Published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Size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BBDFF2-44A9-A07D-9297-B598192F737B}"/>
              </a:ext>
            </a:extLst>
          </p:cNvPr>
          <p:cNvSpPr txBox="1"/>
          <p:nvPr/>
        </p:nvSpPr>
        <p:spPr>
          <a:xfrm>
            <a:off x="1105050" y="1430053"/>
            <a:ext cx="100584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88.3 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Contrast instructions text box">
            <a:extLst>
              <a:ext uri="{FF2B5EF4-FFF2-40B4-BE49-F238E27FC236}">
                <a16:creationId xmlns:a16="http://schemas.microsoft.com/office/drawing/2014/main" id="{75A0773D-246A-932A-A337-7DC2DE8CC955}"/>
              </a:ext>
            </a:extLst>
          </p:cNvPr>
          <p:cNvSpPr txBox="1">
            <a:spLocks/>
          </p:cNvSpPr>
          <p:nvPr/>
        </p:nvSpPr>
        <p:spPr>
          <a:xfrm>
            <a:off x="2238209" y="4672986"/>
            <a:ext cx="10058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Working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Set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4237F8-2CD4-8920-33B1-EAA1A918C386}"/>
              </a:ext>
            </a:extLst>
          </p:cNvPr>
          <p:cNvSpPr txBox="1"/>
          <p:nvPr/>
        </p:nvSpPr>
        <p:spPr>
          <a:xfrm>
            <a:off x="2238209" y="1430053"/>
            <a:ext cx="100584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235 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9" name="Contrast instructions text box">
            <a:extLst>
              <a:ext uri="{FF2B5EF4-FFF2-40B4-BE49-F238E27FC236}">
                <a16:creationId xmlns:a16="http://schemas.microsoft.com/office/drawing/2014/main" id="{1D9C7875-F79A-D695-A283-CA238EBE2759}"/>
              </a:ext>
            </a:extLst>
          </p:cNvPr>
          <p:cNvSpPr txBox="1">
            <a:spLocks/>
          </p:cNvSpPr>
          <p:nvPr/>
        </p:nvSpPr>
        <p:spPr>
          <a:xfrm>
            <a:off x="3364276" y="4672986"/>
            <a:ext cx="10058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Startup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CE865E3-2A88-C4F0-81FD-1B1D684C9902}"/>
              </a:ext>
            </a:extLst>
          </p:cNvPr>
          <p:cNvSpPr txBox="1"/>
          <p:nvPr/>
        </p:nvSpPr>
        <p:spPr>
          <a:xfrm>
            <a:off x="3364276" y="1430053"/>
            <a:ext cx="100584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182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5B4E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Contrast instructions text box">
            <a:extLst>
              <a:ext uri="{FF2B5EF4-FFF2-40B4-BE49-F238E27FC236}">
                <a16:creationId xmlns:a16="http://schemas.microsoft.com/office/drawing/2014/main" id="{2E85E474-3FC1-A3A4-61EC-F4C3CBDE6D3D}"/>
              </a:ext>
            </a:extLst>
          </p:cNvPr>
          <p:cNvSpPr txBox="1">
            <a:spLocks/>
          </p:cNvSpPr>
          <p:nvPr/>
        </p:nvSpPr>
        <p:spPr>
          <a:xfrm>
            <a:off x="4490342" y="4672986"/>
            <a:ext cx="10058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RPS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20CA05-B142-1502-E651-F3658D1545BE}"/>
              </a:ext>
            </a:extLst>
          </p:cNvPr>
          <p:cNvSpPr txBox="1"/>
          <p:nvPr/>
        </p:nvSpPr>
        <p:spPr>
          <a:xfrm>
            <a:off x="4490342" y="1430053"/>
            <a:ext cx="1005840" cy="6617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668K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3A9602-7CFD-7F69-8985-8938CBE9FE94}"/>
              </a:ext>
            </a:extLst>
          </p:cNvPr>
          <p:cNvSpPr txBox="1"/>
          <p:nvPr/>
        </p:nvSpPr>
        <p:spPr>
          <a:xfrm>
            <a:off x="6244773" y="5220147"/>
            <a:ext cx="5367338" cy="4371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Windows</a:t>
            </a:r>
          </a:p>
        </p:txBody>
      </p:sp>
      <p:grpSp>
        <p:nvGrpSpPr>
          <p:cNvPr id="19" name="Group 18" descr="windows logo">
            <a:extLst>
              <a:ext uri="{FF2B5EF4-FFF2-40B4-BE49-F238E27FC236}">
                <a16:creationId xmlns:a16="http://schemas.microsoft.com/office/drawing/2014/main" id="{3F70421D-BFA0-6287-6629-BC3864B1FE7C}"/>
              </a:ext>
            </a:extLst>
          </p:cNvPr>
          <p:cNvGrpSpPr/>
          <p:nvPr/>
        </p:nvGrpSpPr>
        <p:grpSpPr>
          <a:xfrm>
            <a:off x="10515239" y="5042671"/>
            <a:ext cx="792072" cy="792072"/>
            <a:chOff x="10479388" y="5042671"/>
            <a:chExt cx="792072" cy="79207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F481EB-188E-40D1-8331-7A2FE4E362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79388" y="5042671"/>
              <a:ext cx="792072" cy="79207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lIns="182880" rIns="1828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pic>
          <p:nvPicPr>
            <p:cNvPr id="18" name="Picture 12" descr="Eliminating Microsoft, Part 4: Windows Server - JumpCloud">
              <a:extLst>
                <a:ext uri="{FF2B5EF4-FFF2-40B4-BE49-F238E27FC236}">
                  <a16:creationId xmlns:a16="http://schemas.microsoft.com/office/drawing/2014/main" id="{AB5A7B1C-FAE8-192A-08FF-35781B7F3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8432" y="5251715"/>
              <a:ext cx="373984" cy="373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Contrast instructions text box">
            <a:extLst>
              <a:ext uri="{FF2B5EF4-FFF2-40B4-BE49-F238E27FC236}">
                <a16:creationId xmlns:a16="http://schemas.microsoft.com/office/drawing/2014/main" id="{78D6A420-D1EF-C107-16F8-164919C32B6C}"/>
              </a:ext>
            </a:extLst>
          </p:cNvPr>
          <p:cNvSpPr txBox="1">
            <a:spLocks/>
          </p:cNvSpPr>
          <p:nvPr/>
        </p:nvSpPr>
        <p:spPr>
          <a:xfrm>
            <a:off x="6695818" y="4672986"/>
            <a:ext cx="10058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Published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Size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C20E96-629D-A3C5-B4EC-5904FF75E4FB}"/>
              </a:ext>
            </a:extLst>
          </p:cNvPr>
          <p:cNvSpPr txBox="1"/>
          <p:nvPr/>
        </p:nvSpPr>
        <p:spPr>
          <a:xfrm>
            <a:off x="6688726" y="1430053"/>
            <a:ext cx="100584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88.7 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4" name="Contrast instructions text box">
            <a:extLst>
              <a:ext uri="{FF2B5EF4-FFF2-40B4-BE49-F238E27FC236}">
                <a16:creationId xmlns:a16="http://schemas.microsoft.com/office/drawing/2014/main" id="{598DB4C8-4555-9AF9-8CD1-5C6EF6EA271D}"/>
              </a:ext>
            </a:extLst>
          </p:cNvPr>
          <p:cNvSpPr txBox="1">
            <a:spLocks/>
          </p:cNvSpPr>
          <p:nvPr/>
        </p:nvSpPr>
        <p:spPr>
          <a:xfrm>
            <a:off x="7821885" y="4672986"/>
            <a:ext cx="10058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Working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Set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6231DF-E2D8-7BA0-2010-23FEDF03D843}"/>
              </a:ext>
            </a:extLst>
          </p:cNvPr>
          <p:cNvSpPr txBox="1"/>
          <p:nvPr/>
        </p:nvSpPr>
        <p:spPr>
          <a:xfrm>
            <a:off x="7821885" y="1430053"/>
            <a:ext cx="100584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231 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5" name="Contrast instructions text box">
            <a:extLst>
              <a:ext uri="{FF2B5EF4-FFF2-40B4-BE49-F238E27FC236}">
                <a16:creationId xmlns:a16="http://schemas.microsoft.com/office/drawing/2014/main" id="{EF5AB8FA-3CA7-77A2-4018-D0B0353CD4D9}"/>
              </a:ext>
            </a:extLst>
          </p:cNvPr>
          <p:cNvSpPr txBox="1">
            <a:spLocks/>
          </p:cNvSpPr>
          <p:nvPr/>
        </p:nvSpPr>
        <p:spPr>
          <a:xfrm>
            <a:off x="8947952" y="4672986"/>
            <a:ext cx="10058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Startup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980FC0-B799-FEA2-E563-B495882360D5}"/>
              </a:ext>
            </a:extLst>
          </p:cNvPr>
          <p:cNvSpPr txBox="1"/>
          <p:nvPr/>
        </p:nvSpPr>
        <p:spPr>
          <a:xfrm>
            <a:off x="8947952" y="1430053"/>
            <a:ext cx="100584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287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5B4E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6" name="Contrast instructions text box">
            <a:extLst>
              <a:ext uri="{FF2B5EF4-FFF2-40B4-BE49-F238E27FC236}">
                <a16:creationId xmlns:a16="http://schemas.microsoft.com/office/drawing/2014/main" id="{AABCFBF6-E61F-9B7E-03F0-88AEE55997B3}"/>
              </a:ext>
            </a:extLst>
          </p:cNvPr>
          <p:cNvSpPr txBox="1">
            <a:spLocks/>
          </p:cNvSpPr>
          <p:nvPr/>
        </p:nvSpPr>
        <p:spPr>
          <a:xfrm>
            <a:off x="10074018" y="4672986"/>
            <a:ext cx="10058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RPS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FBC456-4389-A740-517E-9D4D9D96E40D}"/>
              </a:ext>
            </a:extLst>
          </p:cNvPr>
          <p:cNvSpPr txBox="1"/>
          <p:nvPr/>
        </p:nvSpPr>
        <p:spPr>
          <a:xfrm>
            <a:off x="10074018" y="1430053"/>
            <a:ext cx="1005840" cy="6617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707K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196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7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25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2" grpId="0"/>
      <p:bldP spid="2" grpId="1"/>
      <p:bldP spid="10" grpId="0" animBg="1"/>
      <p:bldP spid="10" grpId="1" animBg="1"/>
      <p:bldP spid="33" grpId="0"/>
      <p:bldP spid="44" grpId="0"/>
      <p:bldP spid="38" grpId="0"/>
      <p:bldP spid="45" grpId="0"/>
      <p:bldP spid="39" grpId="0"/>
      <p:bldP spid="46" grpId="0"/>
      <p:bldP spid="40" grpId="0"/>
      <p:bldP spid="47" grpId="0"/>
      <p:bldP spid="11" grpId="0" animBg="1"/>
      <p:bldP spid="11" grpId="1" animBg="1"/>
      <p:bldP spid="49" grpId="0"/>
      <p:bldP spid="57" grpId="0"/>
      <p:bldP spid="54" grpId="0"/>
      <p:bldP spid="58" grpId="0"/>
      <p:bldP spid="55" grpId="0"/>
      <p:bldP spid="59" grpId="0"/>
      <p:bldP spid="56" grpId="0"/>
      <p:bldP spid="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4055F1-B9FB-88CA-2393-61D6B126D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364276" y="4177025"/>
            <a:ext cx="1005840" cy="347473"/>
          </a:xfrm>
          <a:prstGeom prst="roundRect">
            <a:avLst>
              <a:gd name="adj" fmla="val 14504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C694EC-1F56-0C6F-9DAF-9321E99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238209" y="4177026"/>
            <a:ext cx="1005840" cy="347472"/>
          </a:xfrm>
          <a:prstGeom prst="roundRect">
            <a:avLst>
              <a:gd name="adj" fmla="val 10383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3E7A722-EEE8-B7A1-8D4D-38E19178C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490342" y="1698127"/>
            <a:ext cx="1005840" cy="2826372"/>
          </a:xfrm>
          <a:prstGeom prst="roundRect">
            <a:avLst>
              <a:gd name="adj" fmla="val 485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1AEB6D-2089-8BEB-AE49-CCE7DDD7D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112142" y="4250178"/>
            <a:ext cx="1005840" cy="274320"/>
          </a:xfrm>
          <a:prstGeom prst="roundRect">
            <a:avLst>
              <a:gd name="adj" fmla="val 10646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79F76A2-523E-FFAF-F596-4D0BB3770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695818" y="4323330"/>
            <a:ext cx="1005840" cy="201168"/>
          </a:xfrm>
          <a:prstGeom prst="roundRect">
            <a:avLst>
              <a:gd name="adj" fmla="val 15512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80A7D62-FFF3-7348-5D62-4A715CC0E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821885" y="4113019"/>
            <a:ext cx="1005840" cy="411480"/>
          </a:xfrm>
          <a:prstGeom prst="roundRect">
            <a:avLst>
              <a:gd name="adj" fmla="val 7174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72D33F9-B920-A3B4-DB3A-D6E39CAD4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947952" y="3866130"/>
            <a:ext cx="1005840" cy="658368"/>
          </a:xfrm>
          <a:prstGeom prst="roundRect">
            <a:avLst>
              <a:gd name="adj" fmla="val 485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80E6029-9DCE-22B8-C9F2-E968007DC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074018" y="2056646"/>
            <a:ext cx="1005840" cy="2467852"/>
          </a:xfrm>
          <a:prstGeom prst="roundRect">
            <a:avLst>
              <a:gd name="adj" fmla="val 485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182880"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4398E-AEC9-DEBD-0F09-B645CC51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Progress so far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99442-2734-57D1-554D-6D7CA070ABB6}"/>
              </a:ext>
            </a:extLst>
          </p:cNvPr>
          <p:cNvSpPr txBox="1"/>
          <p:nvPr/>
        </p:nvSpPr>
        <p:spPr>
          <a:xfrm>
            <a:off x="584201" y="5220147"/>
            <a:ext cx="5367338" cy="4371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Linux</a:t>
            </a:r>
          </a:p>
        </p:txBody>
      </p:sp>
      <p:grpSp>
        <p:nvGrpSpPr>
          <p:cNvPr id="14" name="Group 13" descr="linux logo">
            <a:extLst>
              <a:ext uri="{FF2B5EF4-FFF2-40B4-BE49-F238E27FC236}">
                <a16:creationId xmlns:a16="http://schemas.microsoft.com/office/drawing/2014/main" id="{A713EA32-DF48-9438-D957-C295BFE95665}"/>
              </a:ext>
            </a:extLst>
          </p:cNvPr>
          <p:cNvGrpSpPr/>
          <p:nvPr/>
        </p:nvGrpSpPr>
        <p:grpSpPr>
          <a:xfrm>
            <a:off x="4854667" y="5042671"/>
            <a:ext cx="792072" cy="792072"/>
            <a:chOff x="4830403" y="5042671"/>
            <a:chExt cx="792072" cy="79207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8902DFA-64A8-63F7-3342-DFD84C6136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30403" y="5042671"/>
              <a:ext cx="792072" cy="79207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lIns="182880" rIns="1828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A6A07D8-4118-A015-B26F-A9F36F9F05A6}"/>
                </a:ext>
              </a:extLst>
            </p:cNvPr>
            <p:cNvGrpSpPr/>
            <p:nvPr/>
          </p:nvGrpSpPr>
          <p:grpSpPr>
            <a:xfrm>
              <a:off x="5031185" y="5210107"/>
              <a:ext cx="390508" cy="457200"/>
              <a:chOff x="5100802" y="5210038"/>
              <a:chExt cx="390508" cy="457200"/>
            </a:xfrm>
          </p:grpSpPr>
          <p:pic>
            <p:nvPicPr>
              <p:cNvPr id="17" name="Picture 2" descr="Read Just Enough Linux | Leanpub">
                <a:extLst>
                  <a:ext uri="{FF2B5EF4-FFF2-40B4-BE49-F238E27FC236}">
                    <a16:creationId xmlns:a16="http://schemas.microsoft.com/office/drawing/2014/main" id="{BE7628A6-36E8-219F-9B15-315F41B1F30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0802" y="5210038"/>
                <a:ext cx="390508" cy="45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Read Just Enough Linux | Leanpub">
                <a:extLst>
                  <a:ext uri="{FF2B5EF4-FFF2-40B4-BE49-F238E27FC236}">
                    <a16:creationId xmlns:a16="http://schemas.microsoft.com/office/drawing/2014/main" id="{086CC13A-1C3A-C15D-D059-E20985FB6CC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1449" y="5218135"/>
                <a:ext cx="369214" cy="438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9" name="Contrast instructions text box">
            <a:extLst>
              <a:ext uri="{FF2B5EF4-FFF2-40B4-BE49-F238E27FC236}">
                <a16:creationId xmlns:a16="http://schemas.microsoft.com/office/drawing/2014/main" id="{CBAD4FC7-ED77-DD60-853F-FD1FD6C3179F}"/>
              </a:ext>
            </a:extLst>
          </p:cNvPr>
          <p:cNvSpPr txBox="1">
            <a:spLocks/>
          </p:cNvSpPr>
          <p:nvPr/>
        </p:nvSpPr>
        <p:spPr>
          <a:xfrm>
            <a:off x="1112142" y="4672986"/>
            <a:ext cx="10058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Published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Size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551217-70C1-EF26-8484-1B6A63B45425}"/>
              </a:ext>
            </a:extLst>
          </p:cNvPr>
          <p:cNvSpPr txBox="1"/>
          <p:nvPr/>
        </p:nvSpPr>
        <p:spPr>
          <a:xfrm>
            <a:off x="1105050" y="3917278"/>
            <a:ext cx="100584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8.04 MB</a:t>
            </a:r>
          </a:p>
        </p:txBody>
      </p:sp>
      <p:sp>
        <p:nvSpPr>
          <p:cNvPr id="28" name="Contrast instructions text box">
            <a:extLst>
              <a:ext uri="{FF2B5EF4-FFF2-40B4-BE49-F238E27FC236}">
                <a16:creationId xmlns:a16="http://schemas.microsoft.com/office/drawing/2014/main" id="{35CB8EC7-6524-7CD1-9AD7-D81C794CBA2D}"/>
              </a:ext>
            </a:extLst>
          </p:cNvPr>
          <p:cNvSpPr txBox="1">
            <a:spLocks/>
          </p:cNvSpPr>
          <p:nvPr/>
        </p:nvSpPr>
        <p:spPr>
          <a:xfrm>
            <a:off x="2238209" y="4672986"/>
            <a:ext cx="10058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Working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Set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264A50-8B66-B98A-DEB6-DEEE9EA4CAD3}"/>
              </a:ext>
            </a:extLst>
          </p:cNvPr>
          <p:cNvSpPr txBox="1"/>
          <p:nvPr/>
        </p:nvSpPr>
        <p:spPr>
          <a:xfrm>
            <a:off x="2238209" y="3825333"/>
            <a:ext cx="100584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33 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Contrast instructions text box">
            <a:extLst>
              <a:ext uri="{FF2B5EF4-FFF2-40B4-BE49-F238E27FC236}">
                <a16:creationId xmlns:a16="http://schemas.microsoft.com/office/drawing/2014/main" id="{BFD718F8-8679-6F71-0D7D-2F66FB5882B4}"/>
              </a:ext>
            </a:extLst>
          </p:cNvPr>
          <p:cNvSpPr txBox="1">
            <a:spLocks/>
          </p:cNvSpPr>
          <p:nvPr/>
        </p:nvSpPr>
        <p:spPr>
          <a:xfrm>
            <a:off x="3364276" y="4672986"/>
            <a:ext cx="10058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Startup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EC3187-0C71-1119-4796-A9FC19663B2D}"/>
              </a:ext>
            </a:extLst>
          </p:cNvPr>
          <p:cNvSpPr txBox="1"/>
          <p:nvPr/>
        </p:nvSpPr>
        <p:spPr>
          <a:xfrm>
            <a:off x="3364276" y="3825333"/>
            <a:ext cx="100584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27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C5B4E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Contrast instructions text box">
            <a:extLst>
              <a:ext uri="{FF2B5EF4-FFF2-40B4-BE49-F238E27FC236}">
                <a16:creationId xmlns:a16="http://schemas.microsoft.com/office/drawing/2014/main" id="{1AEA9DB9-162F-8622-30C0-0792117CFCD7}"/>
              </a:ext>
            </a:extLst>
          </p:cNvPr>
          <p:cNvSpPr txBox="1">
            <a:spLocks/>
          </p:cNvSpPr>
          <p:nvPr/>
        </p:nvSpPr>
        <p:spPr>
          <a:xfrm>
            <a:off x="4490342" y="4672986"/>
            <a:ext cx="10058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RPS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3A96D7-74F9-2729-0763-0534787932FC}"/>
              </a:ext>
            </a:extLst>
          </p:cNvPr>
          <p:cNvSpPr txBox="1"/>
          <p:nvPr/>
        </p:nvSpPr>
        <p:spPr>
          <a:xfrm>
            <a:off x="4490342" y="1335632"/>
            <a:ext cx="100584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689K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C5B4E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688C17-B10F-5072-659C-54B530A893C8}"/>
              </a:ext>
            </a:extLst>
          </p:cNvPr>
          <p:cNvSpPr txBox="1"/>
          <p:nvPr/>
        </p:nvSpPr>
        <p:spPr>
          <a:xfrm>
            <a:off x="6244773" y="5220147"/>
            <a:ext cx="5367338" cy="4371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Windows</a:t>
            </a:r>
          </a:p>
        </p:txBody>
      </p:sp>
      <p:grpSp>
        <p:nvGrpSpPr>
          <p:cNvPr id="59" name="Group 58" descr="windows logo">
            <a:extLst>
              <a:ext uri="{FF2B5EF4-FFF2-40B4-BE49-F238E27FC236}">
                <a16:creationId xmlns:a16="http://schemas.microsoft.com/office/drawing/2014/main" id="{FFD49D98-8A92-17E6-2357-AEC989046F48}"/>
              </a:ext>
            </a:extLst>
          </p:cNvPr>
          <p:cNvGrpSpPr/>
          <p:nvPr/>
        </p:nvGrpSpPr>
        <p:grpSpPr>
          <a:xfrm>
            <a:off x="10515239" y="5042671"/>
            <a:ext cx="792072" cy="792072"/>
            <a:chOff x="10479388" y="5042671"/>
            <a:chExt cx="792072" cy="792072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ED171F5-540B-3BD9-CE4D-6169D80243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79388" y="5042671"/>
              <a:ext cx="792072" cy="79207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lIns="182880" rIns="1828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pic>
          <p:nvPicPr>
            <p:cNvPr id="61" name="Picture 12" descr="Eliminating Microsoft, Part 4: Windows Server - JumpCloud">
              <a:extLst>
                <a:ext uri="{FF2B5EF4-FFF2-40B4-BE49-F238E27FC236}">
                  <a16:creationId xmlns:a16="http://schemas.microsoft.com/office/drawing/2014/main" id="{D067947C-3846-08CB-60F7-7698B9588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8432" y="5251715"/>
              <a:ext cx="373984" cy="373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Contrast instructions text box">
            <a:extLst>
              <a:ext uri="{FF2B5EF4-FFF2-40B4-BE49-F238E27FC236}">
                <a16:creationId xmlns:a16="http://schemas.microsoft.com/office/drawing/2014/main" id="{807EA7C6-28F2-302F-F094-AAA5B50DD8B9}"/>
              </a:ext>
            </a:extLst>
          </p:cNvPr>
          <p:cNvSpPr txBox="1">
            <a:spLocks/>
          </p:cNvSpPr>
          <p:nvPr/>
        </p:nvSpPr>
        <p:spPr>
          <a:xfrm>
            <a:off x="6695818" y="4672986"/>
            <a:ext cx="10058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Published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Size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9DB45-6312-6ADB-0D8D-D3DB1E09B6D1}"/>
              </a:ext>
            </a:extLst>
          </p:cNvPr>
          <p:cNvSpPr txBox="1"/>
          <p:nvPr/>
        </p:nvSpPr>
        <p:spPr>
          <a:xfrm>
            <a:off x="6688726" y="3958232"/>
            <a:ext cx="100584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7.49 MB</a:t>
            </a:r>
          </a:p>
        </p:txBody>
      </p:sp>
      <p:sp>
        <p:nvSpPr>
          <p:cNvPr id="67" name="Contrast instructions text box">
            <a:extLst>
              <a:ext uri="{FF2B5EF4-FFF2-40B4-BE49-F238E27FC236}">
                <a16:creationId xmlns:a16="http://schemas.microsoft.com/office/drawing/2014/main" id="{D7206B16-E4FB-30A8-F7B1-D73BBEDAFAA9}"/>
              </a:ext>
            </a:extLst>
          </p:cNvPr>
          <p:cNvSpPr txBox="1">
            <a:spLocks/>
          </p:cNvSpPr>
          <p:nvPr/>
        </p:nvSpPr>
        <p:spPr>
          <a:xfrm>
            <a:off x="7821885" y="4672986"/>
            <a:ext cx="10058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Working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Set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24E201A-9A69-1822-89B4-AE70057D22CF}"/>
              </a:ext>
            </a:extLst>
          </p:cNvPr>
          <p:cNvSpPr txBox="1"/>
          <p:nvPr/>
        </p:nvSpPr>
        <p:spPr>
          <a:xfrm>
            <a:off x="7821885" y="3754459"/>
            <a:ext cx="100584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45 MB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8" name="Contrast instructions text box">
            <a:extLst>
              <a:ext uri="{FF2B5EF4-FFF2-40B4-BE49-F238E27FC236}">
                <a16:creationId xmlns:a16="http://schemas.microsoft.com/office/drawing/2014/main" id="{1B364018-1DE9-5C99-B942-292CE38097B4}"/>
              </a:ext>
            </a:extLst>
          </p:cNvPr>
          <p:cNvSpPr txBox="1">
            <a:spLocks/>
          </p:cNvSpPr>
          <p:nvPr/>
        </p:nvSpPr>
        <p:spPr>
          <a:xfrm>
            <a:off x="8947952" y="4672986"/>
            <a:ext cx="10058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Startup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0521240-2B96-A201-9D32-B6C4447E4032}"/>
              </a:ext>
            </a:extLst>
          </p:cNvPr>
          <p:cNvSpPr txBox="1"/>
          <p:nvPr/>
        </p:nvSpPr>
        <p:spPr>
          <a:xfrm>
            <a:off x="8947952" y="3497591"/>
            <a:ext cx="100584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54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5B4E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9" name="Contrast instructions text box">
            <a:extLst>
              <a:ext uri="{FF2B5EF4-FFF2-40B4-BE49-F238E27FC236}">
                <a16:creationId xmlns:a16="http://schemas.microsoft.com/office/drawing/2014/main" id="{8FB368AD-97AE-1451-A8CE-299496580B59}"/>
              </a:ext>
            </a:extLst>
          </p:cNvPr>
          <p:cNvSpPr txBox="1">
            <a:spLocks/>
          </p:cNvSpPr>
          <p:nvPr/>
        </p:nvSpPr>
        <p:spPr>
          <a:xfrm>
            <a:off x="10074018" y="4672986"/>
            <a:ext cx="10058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RPS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9BAB49E-95F3-712D-814F-2C0A1DFC37EE}"/>
              </a:ext>
            </a:extLst>
          </p:cNvPr>
          <p:cNvSpPr txBox="1"/>
          <p:nvPr/>
        </p:nvSpPr>
        <p:spPr>
          <a:xfrm>
            <a:off x="10074018" y="1694151"/>
            <a:ext cx="1005840" cy="67710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670K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EF397-2A45-D596-C067-769DB05571A9}"/>
              </a:ext>
            </a:extLst>
          </p:cNvPr>
          <p:cNvSpPr txBox="1"/>
          <p:nvPr/>
        </p:nvSpPr>
        <p:spPr>
          <a:xfrm>
            <a:off x="235984" y="366001"/>
            <a:ext cx="3481389" cy="4371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pPr lvl="0" defTabSz="914400">
              <a:defRPr/>
            </a:pPr>
            <a:r>
              <a:rPr lang="en-US" sz="1800" kern="0"/>
              <a:t>Reduced disk footprint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74E7E-2F4A-CE03-A76A-212B4B83B246}"/>
              </a:ext>
            </a:extLst>
          </p:cNvPr>
          <p:cNvSpPr txBox="1"/>
          <p:nvPr/>
        </p:nvSpPr>
        <p:spPr>
          <a:xfrm>
            <a:off x="235984" y="1017375"/>
            <a:ext cx="3481389" cy="4371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pPr lvl="0" defTabSz="914400">
              <a:defRPr/>
            </a:pPr>
            <a:r>
              <a:rPr lang="en-US" sz="1800" kern="0"/>
              <a:t>Reduced startup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1468C-A351-3AED-8483-D08B58A37EFF}"/>
              </a:ext>
            </a:extLst>
          </p:cNvPr>
          <p:cNvSpPr txBox="1"/>
          <p:nvPr/>
        </p:nvSpPr>
        <p:spPr>
          <a:xfrm>
            <a:off x="235984" y="1668749"/>
            <a:ext cx="3481389" cy="4371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pPr lvl="0" defTabSz="914400">
              <a:defRPr/>
            </a:pPr>
            <a:r>
              <a:rPr lang="en-US" sz="1800" kern="0"/>
              <a:t>Reduced memory demand</a:t>
            </a:r>
          </a:p>
        </p:txBody>
      </p:sp>
    </p:spTree>
    <p:extLst>
      <p:ext uri="{BB962C8B-B14F-4D97-AF65-F5344CB8AC3E}">
        <p14:creationId xmlns:p14="http://schemas.microsoft.com/office/powerpoint/2010/main" val="58113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1091-0AC8-2402-9C71-B0A501D7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514EC-DCAB-CC1C-5BAD-665CFA19681A}"/>
              </a:ext>
            </a:extLst>
          </p:cNvPr>
          <p:cNvSpPr txBox="1"/>
          <p:nvPr/>
        </p:nvSpPr>
        <p:spPr>
          <a:xfrm>
            <a:off x="1229657" y="3920023"/>
            <a:ext cx="4480108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prstClr val="white"/>
                    </a:gs>
                    <a:gs pos="30000">
                      <a:prstClr val="white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AOT</a:t>
            </a:r>
          </a:p>
        </p:txBody>
      </p:sp>
    </p:spTree>
    <p:extLst>
      <p:ext uri="{BB962C8B-B14F-4D97-AF65-F5344CB8AC3E}">
        <p14:creationId xmlns:p14="http://schemas.microsoft.com/office/powerpoint/2010/main" val="300162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EC83B-AD97-44BE-D70D-A630F634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72" y="339055"/>
            <a:ext cx="3455821" cy="657641"/>
          </a:xfrm>
        </p:spPr>
        <p:txBody>
          <a:bodyPr anchor="b">
            <a:normAutofit/>
          </a:bodyPr>
          <a:lstStyle/>
          <a:p>
            <a:r>
              <a:rPr lang="en-US" sz="3200" dirty="0"/>
              <a:t>Route Tooling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3EE6F-E851-6102-E034-248D146B9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73" y="1600788"/>
            <a:ext cx="3455821" cy="3447832"/>
          </a:xfrm>
        </p:spPr>
        <p:txBody>
          <a:bodyPr anchor="t">
            <a:normAutofit/>
          </a:bodyPr>
          <a:lstStyle/>
          <a:p>
            <a:r>
              <a:rPr lang="en-US" sz="2000"/>
              <a:t>Syntax Highlighting</a:t>
            </a:r>
          </a:p>
          <a:p>
            <a:r>
              <a:rPr lang="en-US" sz="2000"/>
              <a:t>Autocomplete</a:t>
            </a:r>
          </a:p>
          <a:p>
            <a:r>
              <a:rPr lang="en-US" sz="2000"/>
              <a:t>Analyzers and Fixers</a:t>
            </a:r>
          </a:p>
        </p:txBody>
      </p:sp>
      <p:pic>
        <p:nvPicPr>
          <p:cNvPr id="1026" name="Picture 2" descr="Route syntax analyzer">
            <a:extLst>
              <a:ext uri="{FF2B5EF4-FFF2-40B4-BE49-F238E27FC236}">
                <a16:creationId xmlns:a16="http://schemas.microsoft.com/office/drawing/2014/main" id="{AAD8293D-2AF0-8A51-2357-6DAA4954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63983" y="1516471"/>
            <a:ext cx="9547054" cy="442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9842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1091-0AC8-2402-9C71-B0A501D7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514EC-DCAB-CC1C-5BAD-665CFA19681A}"/>
              </a:ext>
            </a:extLst>
          </p:cNvPr>
          <p:cNvSpPr txBox="1"/>
          <p:nvPr/>
        </p:nvSpPr>
        <p:spPr>
          <a:xfrm>
            <a:off x="1229657" y="3920023"/>
            <a:ext cx="4480108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prstClr val="white"/>
                    </a:gs>
                    <a:gs pos="30000">
                      <a:prstClr val="white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 Tooling</a:t>
            </a:r>
          </a:p>
        </p:txBody>
      </p:sp>
    </p:spTree>
    <p:extLst>
      <p:ext uri="{BB962C8B-B14F-4D97-AF65-F5344CB8AC3E}">
        <p14:creationId xmlns:p14="http://schemas.microsoft.com/office/powerpoint/2010/main" val="329583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D6EB8-7F58-4BA8-870E-259F97F92176}"/>
              </a:ext>
            </a:extLst>
          </p:cNvPr>
          <p:cNvGrpSpPr/>
          <p:nvPr/>
        </p:nvGrpSpPr>
        <p:grpSpPr>
          <a:xfrm>
            <a:off x="930477" y="1535129"/>
            <a:ext cx="4694781" cy="4995205"/>
            <a:chOff x="3832495" y="1351388"/>
            <a:chExt cx="4694781" cy="4995205"/>
          </a:xfrm>
        </p:grpSpPr>
        <p:pic>
          <p:nvPicPr>
            <p:cNvPr id="72" name="Graphic 71" descr="Server">
              <a:extLst>
                <a:ext uri="{FF2B5EF4-FFF2-40B4-BE49-F238E27FC236}">
                  <a16:creationId xmlns:a16="http://schemas.microsoft.com/office/drawing/2014/main" id="{327960A4-B7E9-4FED-91D6-D4A4281FA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26668" y="1351388"/>
              <a:ext cx="3738664" cy="3738664"/>
            </a:xfrm>
            <a:prstGeom prst="rect">
              <a:avLst/>
            </a:prstGeom>
          </p:spPr>
        </p:pic>
        <p:pic>
          <p:nvPicPr>
            <p:cNvPr id="7" name="Graphic 6" descr="Cloud">
              <a:extLst>
                <a:ext uri="{FF2B5EF4-FFF2-40B4-BE49-F238E27FC236}">
                  <a16:creationId xmlns:a16="http://schemas.microsoft.com/office/drawing/2014/main" id="{568E931E-F9DC-436E-BA88-89EE6031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3832495" y="1651812"/>
              <a:ext cx="4694781" cy="469478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B98EA9D-972C-4B49-85E6-E5A69249B1C6}"/>
              </a:ext>
            </a:extLst>
          </p:cNvPr>
          <p:cNvSpPr txBox="1"/>
          <p:nvPr/>
        </p:nvSpPr>
        <p:spPr>
          <a:xfrm>
            <a:off x="2057969" y="3950765"/>
            <a:ext cx="2386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MVC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Razor Pages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A75A024-396C-4F35-A86B-4928892D21AB}"/>
              </a:ext>
            </a:extLst>
          </p:cNvPr>
          <p:cNvGrpSpPr/>
          <p:nvPr/>
        </p:nvGrpSpPr>
        <p:grpSpPr>
          <a:xfrm rot="21106531">
            <a:off x="5305851" y="3005520"/>
            <a:ext cx="2274957" cy="2542359"/>
            <a:chOff x="4860128" y="2197348"/>
            <a:chExt cx="1590712" cy="2542359"/>
          </a:xfrm>
        </p:grpSpPr>
        <p:pic>
          <p:nvPicPr>
            <p:cNvPr id="163" name="Graphic 162" descr="Line Arrow: Clockwise curve">
              <a:extLst>
                <a:ext uri="{FF2B5EF4-FFF2-40B4-BE49-F238E27FC236}">
                  <a16:creationId xmlns:a16="http://schemas.microsoft.com/office/drawing/2014/main" id="{2AA02AA8-333F-4F73-85C5-D360FE073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>
              <a:off x="5052262" y="2197348"/>
              <a:ext cx="1398578" cy="1398578"/>
            </a:xfrm>
            <a:prstGeom prst="rect">
              <a:avLst/>
            </a:prstGeom>
          </p:spPr>
        </p:pic>
        <p:pic>
          <p:nvPicPr>
            <p:cNvPr id="164" name="Graphic 163" descr="Line Arrow: Clockwise curve">
              <a:extLst>
                <a:ext uri="{FF2B5EF4-FFF2-40B4-BE49-F238E27FC236}">
                  <a16:creationId xmlns:a16="http://schemas.microsoft.com/office/drawing/2014/main" id="{3D3A2F2A-5B91-4D3C-9670-167FDC64A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 flipH="1" flipV="1">
              <a:off x="4860128" y="3341129"/>
              <a:ext cx="1398578" cy="13985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2A5738-76E0-4932-B1A1-A997E2E2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Blazor in .NET 8: The best of server &amp; client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D882805-D24D-45CC-AF83-0B267360905E}"/>
              </a:ext>
            </a:extLst>
          </p:cNvPr>
          <p:cNvGrpSpPr/>
          <p:nvPr/>
        </p:nvGrpSpPr>
        <p:grpSpPr>
          <a:xfrm>
            <a:off x="7613237" y="2733089"/>
            <a:ext cx="2933204" cy="2667000"/>
            <a:chOff x="6763966" y="1195735"/>
            <a:chExt cx="4748599" cy="387842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4F73A403-B6F1-4138-96A1-488580378B94}"/>
                </a:ext>
              </a:extLst>
            </p:cNvPr>
            <p:cNvSpPr/>
            <p:nvPr/>
          </p:nvSpPr>
          <p:spPr>
            <a:xfrm>
              <a:off x="6763966" y="1195735"/>
              <a:ext cx="4748598" cy="3878428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noFill/>
              <a:prstDash val="solid"/>
            </a:ln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41894C6-B2A6-4C14-B2C7-DA80675C6C48}"/>
                </a:ext>
              </a:extLst>
            </p:cNvPr>
            <p:cNvSpPr/>
            <p:nvPr/>
          </p:nvSpPr>
          <p:spPr>
            <a:xfrm>
              <a:off x="6763967" y="1195735"/>
              <a:ext cx="4748598" cy="1004506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B6D6492-F277-4959-9486-5FCF0DE4A3CA}"/>
                </a:ext>
              </a:extLst>
            </p:cNvPr>
            <p:cNvSpPr/>
            <p:nvPr/>
          </p:nvSpPr>
          <p:spPr>
            <a:xfrm>
              <a:off x="7263319" y="1573393"/>
              <a:ext cx="3774150" cy="40950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DE08FD8-09CD-4B1D-877A-A22224DE4BF6}"/>
                </a:ext>
              </a:extLst>
            </p:cNvPr>
            <p:cNvSpPr/>
            <p:nvPr/>
          </p:nvSpPr>
          <p:spPr>
            <a:xfrm>
              <a:off x="11116043" y="1195735"/>
              <a:ext cx="396521" cy="278268"/>
            </a:xfrm>
            <a:prstGeom prst="rect">
              <a:avLst/>
            </a:prstGeom>
            <a:solidFill>
              <a:srgbClr val="C00000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95AE5C3-3659-44FF-BA5C-2AD90D30CC23}"/>
                </a:ext>
              </a:extLst>
            </p:cNvPr>
            <p:cNvSpPr/>
            <p:nvPr/>
          </p:nvSpPr>
          <p:spPr>
            <a:xfrm>
              <a:off x="10659232" y="1195735"/>
              <a:ext cx="396521" cy="27826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6076E65-CF92-4CB4-89FE-F6115DE0CE15}"/>
                </a:ext>
              </a:extLst>
            </p:cNvPr>
            <p:cNvSpPr/>
            <p:nvPr/>
          </p:nvSpPr>
          <p:spPr>
            <a:xfrm>
              <a:off x="10197388" y="1195735"/>
              <a:ext cx="396521" cy="27826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580D19F2-4FB6-488C-A015-FC6513085983}"/>
                </a:ext>
              </a:extLst>
            </p:cNvPr>
            <p:cNvSpPr/>
            <p:nvPr/>
          </p:nvSpPr>
          <p:spPr>
            <a:xfrm rot="16200000">
              <a:off x="6876308" y="1698472"/>
              <a:ext cx="255155" cy="159346"/>
            </a:xfrm>
            <a:prstGeom prst="triangle">
              <a:avLst/>
            </a:prstGeom>
            <a:solidFill>
              <a:srgbClr val="000000">
                <a:lumMod val="75000"/>
                <a:lumOff val="2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DCCF6EB-2072-44EA-B789-25AC1007654C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650567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E45AA89-F0DC-4F7B-A7D7-57F1F8551EC2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910364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BD4683B-76CA-41E8-A79B-439E18DEC46B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780038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0ADD9E7-13C3-44EE-A328-54A80565C962}"/>
                </a:ext>
              </a:extLst>
            </p:cNvPr>
            <p:cNvGrpSpPr/>
            <p:nvPr/>
          </p:nvGrpSpPr>
          <p:grpSpPr>
            <a:xfrm>
              <a:off x="11231013" y="1272348"/>
              <a:ext cx="166584" cy="125041"/>
              <a:chOff x="7112262" y="1295498"/>
              <a:chExt cx="96702" cy="54274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2673A819-EA79-441C-AEB2-7BC5DBEDA240}"/>
                  </a:ext>
                </a:extLst>
              </p:cNvPr>
              <p:cNvCxnSpPr/>
              <p:nvPr/>
            </p:nvCxnSpPr>
            <p:spPr>
              <a:xfrm>
                <a:off x="7112262" y="1295498"/>
                <a:ext cx="96702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EFDD6424-E7F3-4350-B738-3451E6CFCB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12262" y="1295498"/>
                <a:ext cx="96702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FA39E65-FCA9-420F-AA29-4169A92DFF32}"/>
                </a:ext>
              </a:extLst>
            </p:cNvPr>
            <p:cNvCxnSpPr>
              <a:cxnSpLocks/>
            </p:cNvCxnSpPr>
            <p:nvPr/>
          </p:nvCxnSpPr>
          <p:spPr>
            <a:xfrm>
              <a:off x="10286853" y="1393086"/>
              <a:ext cx="217560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</p:cxn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6BB4F9A-0D13-456F-AE6D-8732A00A759B}"/>
                </a:ext>
              </a:extLst>
            </p:cNvPr>
            <p:cNvGrpSpPr/>
            <p:nvPr/>
          </p:nvGrpSpPr>
          <p:grpSpPr>
            <a:xfrm>
              <a:off x="10768068" y="1272348"/>
              <a:ext cx="198261" cy="120737"/>
              <a:chOff x="6731064" y="1250524"/>
              <a:chExt cx="126294" cy="56142"/>
            </a:xfrm>
          </p:grpSpPr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E547509-E2BF-4C7D-9422-CA01D2123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064" y="1306666"/>
                <a:ext cx="12629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AAF65FCB-18DD-4988-BBE7-4D1581C316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064" y="1252392"/>
                <a:ext cx="12629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D0FE67D0-1922-4F8F-B5CC-BF3466793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5420" y="1250524"/>
                <a:ext cx="0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498E03F-292C-4A7B-A280-82638502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4036" y="1250524"/>
                <a:ext cx="0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A62AFC-CA3B-4BE5-AFC3-D22772774228}"/>
              </a:ext>
            </a:extLst>
          </p:cNvPr>
          <p:cNvGrpSpPr/>
          <p:nvPr/>
        </p:nvGrpSpPr>
        <p:grpSpPr>
          <a:xfrm>
            <a:off x="8184945" y="4095948"/>
            <a:ext cx="1856999" cy="618552"/>
            <a:chOff x="8184945" y="3775108"/>
            <a:chExt cx="1856999" cy="6185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B45802-B3EC-4ABC-917E-07278979B028}"/>
                </a:ext>
              </a:extLst>
            </p:cNvPr>
            <p:cNvSpPr txBox="1"/>
            <p:nvPr/>
          </p:nvSpPr>
          <p:spPr>
            <a:xfrm>
              <a:off x="8684998" y="3808885"/>
              <a:ext cx="1356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Blazor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8C05207-2E9F-4B56-B996-E9A07483F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84945" y="3775108"/>
              <a:ext cx="584776" cy="58477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7FFE560-AE31-8599-EF79-35BA61BF3D07}"/>
              </a:ext>
            </a:extLst>
          </p:cNvPr>
          <p:cNvSpPr txBox="1"/>
          <p:nvPr/>
        </p:nvSpPr>
        <p:spPr>
          <a:xfrm>
            <a:off x="1215004" y="5618228"/>
            <a:ext cx="4072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Server-side rendering (SSR) 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1FD957-7A16-E584-9DFE-5935E44565B1}"/>
              </a:ext>
            </a:extLst>
          </p:cNvPr>
          <p:cNvSpPr txBox="1"/>
          <p:nvPr/>
        </p:nvSpPr>
        <p:spPr>
          <a:xfrm>
            <a:off x="7081269" y="5618228"/>
            <a:ext cx="4012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Client-side rendering (CSR) 🎮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E5872D-99B2-6637-D4CC-94425C090FFF}"/>
              </a:ext>
            </a:extLst>
          </p:cNvPr>
          <p:cNvGrpSpPr/>
          <p:nvPr/>
        </p:nvGrpSpPr>
        <p:grpSpPr>
          <a:xfrm>
            <a:off x="5484326" y="3888060"/>
            <a:ext cx="1737876" cy="1041512"/>
            <a:chOff x="5377861" y="1413715"/>
            <a:chExt cx="1737876" cy="1041512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CCA17E-C863-DC98-0085-F6FDEB8E57B0}"/>
                </a:ext>
              </a:extLst>
            </p:cNvPr>
            <p:cNvSpPr/>
            <p:nvPr/>
          </p:nvSpPr>
          <p:spPr>
            <a:xfrm>
              <a:off x="6141323" y="2255262"/>
              <a:ext cx="156893" cy="169545"/>
            </a:xfrm>
            <a:custGeom>
              <a:avLst/>
              <a:gdLst>
                <a:gd name="connsiteX0" fmla="*/ 43409 w 156893"/>
                <a:gd name="connsiteY0" fmla="*/ 169545 h 169545"/>
                <a:gd name="connsiteX1" fmla="*/ 13377 w 156893"/>
                <a:gd name="connsiteY1" fmla="*/ 159535 h 169545"/>
                <a:gd name="connsiteX2" fmla="*/ 9372 w 156893"/>
                <a:gd name="connsiteY2" fmla="*/ 103474 h 169545"/>
                <a:gd name="connsiteX3" fmla="*/ 87457 w 156893"/>
                <a:gd name="connsiteY3" fmla="*/ 13377 h 169545"/>
                <a:gd name="connsiteX4" fmla="*/ 143517 w 156893"/>
                <a:gd name="connsiteY4" fmla="*/ 9372 h 169545"/>
                <a:gd name="connsiteX5" fmla="*/ 147522 w 156893"/>
                <a:gd name="connsiteY5" fmla="*/ 65433 h 169545"/>
                <a:gd name="connsiteX6" fmla="*/ 69437 w 156893"/>
                <a:gd name="connsiteY6" fmla="*/ 155530 h 169545"/>
                <a:gd name="connsiteX7" fmla="*/ 43409 w 156893"/>
                <a:gd name="connsiteY7" fmla="*/ 169545 h 16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893" h="169545">
                  <a:moveTo>
                    <a:pt x="43409" y="169545"/>
                  </a:moveTo>
                  <a:cubicBezTo>
                    <a:pt x="33398" y="169545"/>
                    <a:pt x="21385" y="167543"/>
                    <a:pt x="13377" y="159535"/>
                  </a:cubicBezTo>
                  <a:cubicBezTo>
                    <a:pt x="-2641" y="145519"/>
                    <a:pt x="-4643" y="119491"/>
                    <a:pt x="9372" y="103474"/>
                  </a:cubicBezTo>
                  <a:lnTo>
                    <a:pt x="87457" y="13377"/>
                  </a:lnTo>
                  <a:cubicBezTo>
                    <a:pt x="101472" y="-2641"/>
                    <a:pt x="127500" y="-4643"/>
                    <a:pt x="143517" y="9372"/>
                  </a:cubicBezTo>
                  <a:cubicBezTo>
                    <a:pt x="159535" y="23387"/>
                    <a:pt x="161537" y="49416"/>
                    <a:pt x="147522" y="65433"/>
                  </a:cubicBezTo>
                  <a:lnTo>
                    <a:pt x="69437" y="155530"/>
                  </a:lnTo>
                  <a:cubicBezTo>
                    <a:pt x="63431" y="163539"/>
                    <a:pt x="53420" y="167543"/>
                    <a:pt x="43409" y="169545"/>
                  </a:cubicBezTo>
                  <a:close/>
                </a:path>
              </a:pathLst>
            </a:custGeom>
            <a:solidFill>
              <a:schemeClr val="accent4"/>
            </a:solidFill>
            <a:ln w="199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C3C25BC-7B0F-A3E0-96ED-D6C6DBB8F891}"/>
                </a:ext>
              </a:extLst>
            </p:cNvPr>
            <p:cNvSpPr/>
            <p:nvPr/>
          </p:nvSpPr>
          <p:spPr>
            <a:xfrm>
              <a:off x="6008203" y="2174198"/>
              <a:ext cx="190883" cy="205060"/>
            </a:xfrm>
            <a:custGeom>
              <a:avLst/>
              <a:gdLst>
                <a:gd name="connsiteX0" fmla="*/ 54397 w 190883"/>
                <a:gd name="connsiteY0" fmla="*/ 204560 h 205060"/>
                <a:gd name="connsiteX1" fmla="*/ 16356 w 190883"/>
                <a:gd name="connsiteY1" fmla="*/ 192547 h 205060"/>
                <a:gd name="connsiteX2" fmla="*/ 12352 w 190883"/>
                <a:gd name="connsiteY2" fmla="*/ 122471 h 205060"/>
                <a:gd name="connsiteX3" fmla="*/ 104451 w 190883"/>
                <a:gd name="connsiteY3" fmla="*/ 16356 h 205060"/>
                <a:gd name="connsiteX4" fmla="*/ 174527 w 190883"/>
                <a:gd name="connsiteY4" fmla="*/ 12352 h 205060"/>
                <a:gd name="connsiteX5" fmla="*/ 178532 w 190883"/>
                <a:gd name="connsiteY5" fmla="*/ 82428 h 205060"/>
                <a:gd name="connsiteX6" fmla="*/ 86432 w 190883"/>
                <a:gd name="connsiteY6" fmla="*/ 188542 h 205060"/>
                <a:gd name="connsiteX7" fmla="*/ 54397 w 190883"/>
                <a:gd name="connsiteY7" fmla="*/ 204560 h 20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883" h="205060">
                  <a:moveTo>
                    <a:pt x="54397" y="204560"/>
                  </a:moveTo>
                  <a:cubicBezTo>
                    <a:pt x="40382" y="206562"/>
                    <a:pt x="28369" y="202557"/>
                    <a:pt x="16356" y="192547"/>
                  </a:cubicBezTo>
                  <a:cubicBezTo>
                    <a:pt x="-3665" y="174527"/>
                    <a:pt x="-5667" y="142493"/>
                    <a:pt x="12352" y="122471"/>
                  </a:cubicBezTo>
                  <a:lnTo>
                    <a:pt x="104451" y="16356"/>
                  </a:lnTo>
                  <a:cubicBezTo>
                    <a:pt x="122471" y="-3665"/>
                    <a:pt x="154506" y="-5667"/>
                    <a:pt x="174527" y="12352"/>
                  </a:cubicBezTo>
                  <a:cubicBezTo>
                    <a:pt x="194549" y="30372"/>
                    <a:pt x="196551" y="62406"/>
                    <a:pt x="178532" y="82428"/>
                  </a:cubicBezTo>
                  <a:lnTo>
                    <a:pt x="86432" y="188542"/>
                  </a:lnTo>
                  <a:cubicBezTo>
                    <a:pt x="78423" y="198553"/>
                    <a:pt x="66410" y="204560"/>
                    <a:pt x="54397" y="204560"/>
                  </a:cubicBezTo>
                  <a:close/>
                </a:path>
              </a:pathLst>
            </a:custGeom>
            <a:solidFill>
              <a:schemeClr val="accent4"/>
            </a:solidFill>
            <a:ln w="199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7B004E4-174E-C18E-8D68-5316BD73BCF1}"/>
                </a:ext>
              </a:extLst>
            </p:cNvPr>
            <p:cNvSpPr/>
            <p:nvPr/>
          </p:nvSpPr>
          <p:spPr>
            <a:xfrm>
              <a:off x="5871942" y="2079982"/>
              <a:ext cx="211133" cy="225079"/>
            </a:xfrm>
            <a:custGeom>
              <a:avLst/>
              <a:gdLst>
                <a:gd name="connsiteX0" fmla="*/ 64523 w 211133"/>
                <a:gd name="connsiteY0" fmla="*/ 224696 h 225079"/>
                <a:gd name="connsiteX1" fmla="*/ 20475 w 211133"/>
                <a:gd name="connsiteY1" fmla="*/ 210680 h 225079"/>
                <a:gd name="connsiteX2" fmla="*/ 14468 w 211133"/>
                <a:gd name="connsiteY2" fmla="*/ 126590 h 225079"/>
                <a:gd name="connsiteX3" fmla="*/ 106568 w 211133"/>
                <a:gd name="connsiteY3" fmla="*/ 20475 h 225079"/>
                <a:gd name="connsiteX4" fmla="*/ 190659 w 211133"/>
                <a:gd name="connsiteY4" fmla="*/ 14469 h 225079"/>
                <a:gd name="connsiteX5" fmla="*/ 196665 w 211133"/>
                <a:gd name="connsiteY5" fmla="*/ 98559 h 225079"/>
                <a:gd name="connsiteX6" fmla="*/ 104566 w 211133"/>
                <a:gd name="connsiteY6" fmla="*/ 204674 h 225079"/>
                <a:gd name="connsiteX7" fmla="*/ 64523 w 211133"/>
                <a:gd name="connsiteY7" fmla="*/ 224696 h 22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133" h="225079">
                  <a:moveTo>
                    <a:pt x="64523" y="224696"/>
                  </a:moveTo>
                  <a:cubicBezTo>
                    <a:pt x="48505" y="226698"/>
                    <a:pt x="32488" y="220691"/>
                    <a:pt x="20475" y="210680"/>
                  </a:cubicBezTo>
                  <a:cubicBezTo>
                    <a:pt x="-3551" y="188657"/>
                    <a:pt x="-7555" y="150616"/>
                    <a:pt x="14468" y="126590"/>
                  </a:cubicBezTo>
                  <a:lnTo>
                    <a:pt x="106568" y="20475"/>
                  </a:lnTo>
                  <a:cubicBezTo>
                    <a:pt x="128592" y="-3551"/>
                    <a:pt x="166633" y="-7555"/>
                    <a:pt x="190659" y="14469"/>
                  </a:cubicBezTo>
                  <a:cubicBezTo>
                    <a:pt x="214685" y="36492"/>
                    <a:pt x="218689" y="74533"/>
                    <a:pt x="196665" y="98559"/>
                  </a:cubicBezTo>
                  <a:lnTo>
                    <a:pt x="104566" y="204674"/>
                  </a:lnTo>
                  <a:cubicBezTo>
                    <a:pt x="94555" y="216687"/>
                    <a:pt x="78538" y="224696"/>
                    <a:pt x="64523" y="224696"/>
                  </a:cubicBezTo>
                  <a:close/>
                </a:path>
              </a:pathLst>
            </a:custGeom>
            <a:solidFill>
              <a:schemeClr val="accent4"/>
            </a:solidFill>
            <a:ln w="199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82F6D13-3B05-6E5D-F069-C70996263C0B}"/>
                </a:ext>
              </a:extLst>
            </p:cNvPr>
            <p:cNvSpPr/>
            <p:nvPr/>
          </p:nvSpPr>
          <p:spPr>
            <a:xfrm>
              <a:off x="5725784" y="1991887"/>
              <a:ext cx="225148" cy="239094"/>
            </a:xfrm>
            <a:custGeom>
              <a:avLst/>
              <a:gdLst>
                <a:gd name="connsiteX0" fmla="*/ 64523 w 225148"/>
                <a:gd name="connsiteY0" fmla="*/ 238711 h 239094"/>
                <a:gd name="connsiteX1" fmla="*/ 20475 w 225148"/>
                <a:gd name="connsiteY1" fmla="*/ 224696 h 239094"/>
                <a:gd name="connsiteX2" fmla="*/ 14468 w 225148"/>
                <a:gd name="connsiteY2" fmla="*/ 140605 h 239094"/>
                <a:gd name="connsiteX3" fmla="*/ 120583 w 225148"/>
                <a:gd name="connsiteY3" fmla="*/ 20475 h 239094"/>
                <a:gd name="connsiteX4" fmla="*/ 204674 w 225148"/>
                <a:gd name="connsiteY4" fmla="*/ 14468 h 239094"/>
                <a:gd name="connsiteX5" fmla="*/ 210680 w 225148"/>
                <a:gd name="connsiteY5" fmla="*/ 98559 h 239094"/>
                <a:gd name="connsiteX6" fmla="*/ 104566 w 225148"/>
                <a:gd name="connsiteY6" fmla="*/ 218689 h 239094"/>
                <a:gd name="connsiteX7" fmla="*/ 64523 w 225148"/>
                <a:gd name="connsiteY7" fmla="*/ 238711 h 23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148" h="239094">
                  <a:moveTo>
                    <a:pt x="64523" y="238711"/>
                  </a:moveTo>
                  <a:cubicBezTo>
                    <a:pt x="48505" y="240713"/>
                    <a:pt x="32488" y="234706"/>
                    <a:pt x="20475" y="224696"/>
                  </a:cubicBezTo>
                  <a:cubicBezTo>
                    <a:pt x="-3551" y="202672"/>
                    <a:pt x="-7555" y="164631"/>
                    <a:pt x="14468" y="140605"/>
                  </a:cubicBezTo>
                  <a:lnTo>
                    <a:pt x="120583" y="20475"/>
                  </a:lnTo>
                  <a:cubicBezTo>
                    <a:pt x="142607" y="-3551"/>
                    <a:pt x="180648" y="-7555"/>
                    <a:pt x="204674" y="14468"/>
                  </a:cubicBezTo>
                  <a:cubicBezTo>
                    <a:pt x="228700" y="36492"/>
                    <a:pt x="232704" y="74533"/>
                    <a:pt x="210680" y="98559"/>
                  </a:cubicBezTo>
                  <a:lnTo>
                    <a:pt x="104566" y="218689"/>
                  </a:lnTo>
                  <a:cubicBezTo>
                    <a:pt x="92553" y="230702"/>
                    <a:pt x="78538" y="236708"/>
                    <a:pt x="64523" y="238711"/>
                  </a:cubicBezTo>
                  <a:close/>
                </a:path>
              </a:pathLst>
            </a:custGeom>
            <a:solidFill>
              <a:schemeClr val="accent4"/>
            </a:solidFill>
            <a:ln w="199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9DC7CF9-9241-F14F-D09D-AC8BADFF680C}"/>
                </a:ext>
              </a:extLst>
            </p:cNvPr>
            <p:cNvSpPr/>
            <p:nvPr/>
          </p:nvSpPr>
          <p:spPr>
            <a:xfrm>
              <a:off x="5377861" y="1413715"/>
              <a:ext cx="400589" cy="476671"/>
            </a:xfrm>
            <a:custGeom>
              <a:avLst/>
              <a:gdLst>
                <a:gd name="connsiteX0" fmla="*/ 0 w 400589"/>
                <a:gd name="connsiteY0" fmla="*/ 376407 h 476671"/>
                <a:gd name="connsiteX1" fmla="*/ 154167 w 400589"/>
                <a:gd name="connsiteY1" fmla="*/ 470508 h 476671"/>
                <a:gd name="connsiteX2" fmla="*/ 208225 w 400589"/>
                <a:gd name="connsiteY2" fmla="*/ 456493 h 476671"/>
                <a:gd name="connsiteX3" fmla="*/ 394426 w 400589"/>
                <a:gd name="connsiteY3" fmla="*/ 148160 h 476671"/>
                <a:gd name="connsiteX4" fmla="*/ 380411 w 400589"/>
                <a:gd name="connsiteY4" fmla="*/ 94102 h 476671"/>
                <a:gd name="connsiteX5" fmla="*/ 228247 w 400589"/>
                <a:gd name="connsiteY5" fmla="*/ 0 h 476671"/>
                <a:gd name="connsiteX6" fmla="*/ 0 w 400589"/>
                <a:gd name="connsiteY6" fmla="*/ 376407 h 47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89" h="476671">
                  <a:moveTo>
                    <a:pt x="0" y="376407"/>
                  </a:moveTo>
                  <a:lnTo>
                    <a:pt x="154167" y="470508"/>
                  </a:lnTo>
                  <a:cubicBezTo>
                    <a:pt x="172186" y="482521"/>
                    <a:pt x="198214" y="476515"/>
                    <a:pt x="208225" y="456493"/>
                  </a:cubicBezTo>
                  <a:lnTo>
                    <a:pt x="394426" y="148160"/>
                  </a:lnTo>
                  <a:cubicBezTo>
                    <a:pt x="406439" y="130141"/>
                    <a:pt x="400433" y="104112"/>
                    <a:pt x="380411" y="94102"/>
                  </a:cubicBezTo>
                  <a:lnTo>
                    <a:pt x="228247" y="0"/>
                  </a:lnTo>
                  <a:lnTo>
                    <a:pt x="0" y="376407"/>
                  </a:lnTo>
                  <a:close/>
                </a:path>
              </a:pathLst>
            </a:custGeom>
            <a:solidFill>
              <a:srgbClr val="C00000"/>
            </a:solidFill>
            <a:ln w="199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8FFC863-E3E1-09FE-9EF5-B4B458BECD7F}"/>
                </a:ext>
              </a:extLst>
            </p:cNvPr>
            <p:cNvSpPr/>
            <p:nvPr/>
          </p:nvSpPr>
          <p:spPr>
            <a:xfrm>
              <a:off x="5624127" y="1593910"/>
              <a:ext cx="1073497" cy="861317"/>
            </a:xfrm>
            <a:custGeom>
              <a:avLst/>
              <a:gdLst>
                <a:gd name="connsiteX0" fmla="*/ 1051135 w 1073497"/>
                <a:gd name="connsiteY0" fmla="*/ 458495 h 861317"/>
                <a:gd name="connsiteX1" fmla="*/ 728787 w 1073497"/>
                <a:gd name="connsiteY1" fmla="*/ 182197 h 861317"/>
                <a:gd name="connsiteX2" fmla="*/ 706763 w 1073497"/>
                <a:gd name="connsiteY2" fmla="*/ 162175 h 861317"/>
                <a:gd name="connsiteX3" fmla="*/ 568614 w 1073497"/>
                <a:gd name="connsiteY3" fmla="*/ 320346 h 861317"/>
                <a:gd name="connsiteX4" fmla="*/ 488528 w 1073497"/>
                <a:gd name="connsiteY4" fmla="*/ 360389 h 861317"/>
                <a:gd name="connsiteX5" fmla="*/ 478517 w 1073497"/>
                <a:gd name="connsiteY5" fmla="*/ 360389 h 861317"/>
                <a:gd name="connsiteX6" fmla="*/ 400433 w 1073497"/>
                <a:gd name="connsiteY6" fmla="*/ 330357 h 861317"/>
                <a:gd name="connsiteX7" fmla="*/ 388420 w 1073497"/>
                <a:gd name="connsiteY7" fmla="*/ 160173 h 861317"/>
                <a:gd name="connsiteX8" fmla="*/ 506547 w 1073497"/>
                <a:gd name="connsiteY8" fmla="*/ 24026 h 861317"/>
                <a:gd name="connsiteX9" fmla="*/ 174188 w 1073497"/>
                <a:gd name="connsiteY9" fmla="*/ 0 h 861317"/>
                <a:gd name="connsiteX10" fmla="*/ 0 w 1073497"/>
                <a:gd name="connsiteY10" fmla="*/ 288311 h 861317"/>
                <a:gd name="connsiteX11" fmla="*/ 136147 w 1073497"/>
                <a:gd name="connsiteY11" fmla="*/ 446482 h 861317"/>
                <a:gd name="connsiteX12" fmla="*/ 188203 w 1073497"/>
                <a:gd name="connsiteY12" fmla="*/ 386417 h 861317"/>
                <a:gd name="connsiteX13" fmla="*/ 264285 w 1073497"/>
                <a:gd name="connsiteY13" fmla="*/ 352381 h 861317"/>
                <a:gd name="connsiteX14" fmla="*/ 264285 w 1073497"/>
                <a:gd name="connsiteY14" fmla="*/ 352381 h 861317"/>
                <a:gd name="connsiteX15" fmla="*/ 330357 w 1073497"/>
                <a:gd name="connsiteY15" fmla="*/ 376407 h 861317"/>
                <a:gd name="connsiteX16" fmla="*/ 364394 w 1073497"/>
                <a:gd name="connsiteY16" fmla="*/ 448484 h 861317"/>
                <a:gd name="connsiteX17" fmla="*/ 398430 w 1073497"/>
                <a:gd name="connsiteY17" fmla="*/ 442478 h 861317"/>
                <a:gd name="connsiteX18" fmla="*/ 464502 w 1073497"/>
                <a:gd name="connsiteY18" fmla="*/ 466504 h 861317"/>
                <a:gd name="connsiteX19" fmla="*/ 498538 w 1073497"/>
                <a:gd name="connsiteY19" fmla="*/ 540584 h 861317"/>
                <a:gd name="connsiteX20" fmla="*/ 524567 w 1073497"/>
                <a:gd name="connsiteY20" fmla="*/ 536580 h 861317"/>
                <a:gd name="connsiteX21" fmla="*/ 524567 w 1073497"/>
                <a:gd name="connsiteY21" fmla="*/ 536580 h 861317"/>
                <a:gd name="connsiteX22" fmla="*/ 584631 w 1073497"/>
                <a:gd name="connsiteY22" fmla="*/ 558603 h 861317"/>
                <a:gd name="connsiteX23" fmla="*/ 614664 w 1073497"/>
                <a:gd name="connsiteY23" fmla="*/ 620670 h 861317"/>
                <a:gd name="connsiteX24" fmla="*/ 636688 w 1073497"/>
                <a:gd name="connsiteY24" fmla="*/ 616666 h 861317"/>
                <a:gd name="connsiteX25" fmla="*/ 636688 w 1073497"/>
                <a:gd name="connsiteY25" fmla="*/ 616666 h 861317"/>
                <a:gd name="connsiteX26" fmla="*/ 688744 w 1073497"/>
                <a:gd name="connsiteY26" fmla="*/ 636688 h 861317"/>
                <a:gd name="connsiteX27" fmla="*/ 716774 w 1073497"/>
                <a:gd name="connsiteY27" fmla="*/ 690746 h 861317"/>
                <a:gd name="connsiteX28" fmla="*/ 696753 w 1073497"/>
                <a:gd name="connsiteY28" fmla="*/ 748809 h 861317"/>
                <a:gd name="connsiteX29" fmla="*/ 628679 w 1073497"/>
                <a:gd name="connsiteY29" fmla="*/ 826893 h 861317"/>
                <a:gd name="connsiteX30" fmla="*/ 656709 w 1073497"/>
                <a:gd name="connsiteY30" fmla="*/ 848917 h 861317"/>
                <a:gd name="connsiteX31" fmla="*/ 704761 w 1073497"/>
                <a:gd name="connsiteY31" fmla="*/ 860930 h 861317"/>
                <a:gd name="connsiteX32" fmla="*/ 776839 w 1073497"/>
                <a:gd name="connsiteY32" fmla="*/ 774837 h 861317"/>
                <a:gd name="connsiteX33" fmla="*/ 776839 w 1073497"/>
                <a:gd name="connsiteY33" fmla="*/ 772835 h 861317"/>
                <a:gd name="connsiteX34" fmla="*/ 796861 w 1073497"/>
                <a:gd name="connsiteY34" fmla="*/ 774837 h 861317"/>
                <a:gd name="connsiteX35" fmla="*/ 868939 w 1073497"/>
                <a:gd name="connsiteY35" fmla="*/ 688744 h 861317"/>
                <a:gd name="connsiteX36" fmla="*/ 868939 w 1073497"/>
                <a:gd name="connsiteY36" fmla="*/ 686742 h 861317"/>
                <a:gd name="connsiteX37" fmla="*/ 888960 w 1073497"/>
                <a:gd name="connsiteY37" fmla="*/ 688744 h 861317"/>
                <a:gd name="connsiteX38" fmla="*/ 961038 w 1073497"/>
                <a:gd name="connsiteY38" fmla="*/ 602651 h 861317"/>
                <a:gd name="connsiteX39" fmla="*/ 959036 w 1073497"/>
                <a:gd name="connsiteY39" fmla="*/ 590638 h 861317"/>
                <a:gd name="connsiteX40" fmla="*/ 1001081 w 1073497"/>
                <a:gd name="connsiteY40" fmla="*/ 598647 h 861317"/>
                <a:gd name="connsiteX41" fmla="*/ 1073159 w 1073497"/>
                <a:gd name="connsiteY41" fmla="*/ 512554 h 861317"/>
                <a:gd name="connsiteX42" fmla="*/ 1051135 w 1073497"/>
                <a:gd name="connsiteY42" fmla="*/ 458495 h 86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3497" h="861317">
                  <a:moveTo>
                    <a:pt x="1051135" y="458495"/>
                  </a:moveTo>
                  <a:lnTo>
                    <a:pt x="728787" y="182197"/>
                  </a:lnTo>
                  <a:lnTo>
                    <a:pt x="706763" y="162175"/>
                  </a:lnTo>
                  <a:lnTo>
                    <a:pt x="568614" y="320346"/>
                  </a:lnTo>
                  <a:cubicBezTo>
                    <a:pt x="548593" y="344372"/>
                    <a:pt x="520562" y="358387"/>
                    <a:pt x="488528" y="360389"/>
                  </a:cubicBezTo>
                  <a:cubicBezTo>
                    <a:pt x="484523" y="360389"/>
                    <a:pt x="480519" y="360389"/>
                    <a:pt x="478517" y="360389"/>
                  </a:cubicBezTo>
                  <a:cubicBezTo>
                    <a:pt x="448484" y="360389"/>
                    <a:pt x="420454" y="350378"/>
                    <a:pt x="400433" y="330357"/>
                  </a:cubicBezTo>
                  <a:cubicBezTo>
                    <a:pt x="350378" y="286309"/>
                    <a:pt x="346374" y="210227"/>
                    <a:pt x="388420" y="160173"/>
                  </a:cubicBezTo>
                  <a:lnTo>
                    <a:pt x="506547" y="24026"/>
                  </a:lnTo>
                  <a:cubicBezTo>
                    <a:pt x="414448" y="12013"/>
                    <a:pt x="296320" y="60065"/>
                    <a:pt x="174188" y="0"/>
                  </a:cubicBezTo>
                  <a:lnTo>
                    <a:pt x="0" y="288311"/>
                  </a:lnTo>
                  <a:lnTo>
                    <a:pt x="136147" y="446482"/>
                  </a:lnTo>
                  <a:lnTo>
                    <a:pt x="188203" y="386417"/>
                  </a:lnTo>
                  <a:cubicBezTo>
                    <a:pt x="206223" y="364394"/>
                    <a:pt x="234253" y="352381"/>
                    <a:pt x="264285" y="352381"/>
                  </a:cubicBezTo>
                  <a:lnTo>
                    <a:pt x="264285" y="352381"/>
                  </a:lnTo>
                  <a:cubicBezTo>
                    <a:pt x="288311" y="352381"/>
                    <a:pt x="312337" y="360389"/>
                    <a:pt x="330357" y="376407"/>
                  </a:cubicBezTo>
                  <a:cubicBezTo>
                    <a:pt x="352381" y="394426"/>
                    <a:pt x="362391" y="420454"/>
                    <a:pt x="364394" y="448484"/>
                  </a:cubicBezTo>
                  <a:cubicBezTo>
                    <a:pt x="374404" y="444480"/>
                    <a:pt x="386417" y="442478"/>
                    <a:pt x="398430" y="442478"/>
                  </a:cubicBezTo>
                  <a:cubicBezTo>
                    <a:pt x="422456" y="442478"/>
                    <a:pt x="446482" y="450487"/>
                    <a:pt x="464502" y="466504"/>
                  </a:cubicBezTo>
                  <a:cubicBezTo>
                    <a:pt x="486526" y="486526"/>
                    <a:pt x="498538" y="512554"/>
                    <a:pt x="498538" y="540584"/>
                  </a:cubicBezTo>
                  <a:cubicBezTo>
                    <a:pt x="506547" y="538582"/>
                    <a:pt x="516558" y="536580"/>
                    <a:pt x="524567" y="536580"/>
                  </a:cubicBezTo>
                  <a:lnTo>
                    <a:pt x="524567" y="536580"/>
                  </a:lnTo>
                  <a:cubicBezTo>
                    <a:pt x="546590" y="536580"/>
                    <a:pt x="566612" y="544588"/>
                    <a:pt x="584631" y="558603"/>
                  </a:cubicBezTo>
                  <a:cubicBezTo>
                    <a:pt x="602651" y="574621"/>
                    <a:pt x="612662" y="596644"/>
                    <a:pt x="614664" y="620670"/>
                  </a:cubicBezTo>
                  <a:cubicBezTo>
                    <a:pt x="620670" y="618668"/>
                    <a:pt x="628679" y="616666"/>
                    <a:pt x="636688" y="616666"/>
                  </a:cubicBezTo>
                  <a:lnTo>
                    <a:pt x="636688" y="616666"/>
                  </a:lnTo>
                  <a:cubicBezTo>
                    <a:pt x="656709" y="616666"/>
                    <a:pt x="674729" y="622673"/>
                    <a:pt x="688744" y="636688"/>
                  </a:cubicBezTo>
                  <a:cubicBezTo>
                    <a:pt x="704761" y="650703"/>
                    <a:pt x="714772" y="670725"/>
                    <a:pt x="716774" y="690746"/>
                  </a:cubicBezTo>
                  <a:cubicBezTo>
                    <a:pt x="718776" y="712770"/>
                    <a:pt x="710768" y="732792"/>
                    <a:pt x="696753" y="748809"/>
                  </a:cubicBezTo>
                  <a:lnTo>
                    <a:pt x="628679" y="826893"/>
                  </a:lnTo>
                  <a:lnTo>
                    <a:pt x="656709" y="848917"/>
                  </a:lnTo>
                  <a:cubicBezTo>
                    <a:pt x="670725" y="856926"/>
                    <a:pt x="686742" y="862932"/>
                    <a:pt x="704761" y="860930"/>
                  </a:cubicBezTo>
                  <a:cubicBezTo>
                    <a:pt x="748809" y="856926"/>
                    <a:pt x="780843" y="818885"/>
                    <a:pt x="776839" y="774837"/>
                  </a:cubicBezTo>
                  <a:cubicBezTo>
                    <a:pt x="776839" y="774837"/>
                    <a:pt x="776839" y="772835"/>
                    <a:pt x="776839" y="772835"/>
                  </a:cubicBezTo>
                  <a:cubicBezTo>
                    <a:pt x="782846" y="774837"/>
                    <a:pt x="790854" y="774837"/>
                    <a:pt x="796861" y="774837"/>
                  </a:cubicBezTo>
                  <a:cubicBezTo>
                    <a:pt x="840908" y="770833"/>
                    <a:pt x="872943" y="732792"/>
                    <a:pt x="868939" y="688744"/>
                  </a:cubicBezTo>
                  <a:cubicBezTo>
                    <a:pt x="868939" y="688744"/>
                    <a:pt x="868939" y="686742"/>
                    <a:pt x="868939" y="686742"/>
                  </a:cubicBezTo>
                  <a:cubicBezTo>
                    <a:pt x="874945" y="688744"/>
                    <a:pt x="882954" y="688744"/>
                    <a:pt x="888960" y="688744"/>
                  </a:cubicBezTo>
                  <a:cubicBezTo>
                    <a:pt x="933008" y="684740"/>
                    <a:pt x="965042" y="646699"/>
                    <a:pt x="961038" y="602651"/>
                  </a:cubicBezTo>
                  <a:cubicBezTo>
                    <a:pt x="961038" y="598647"/>
                    <a:pt x="959036" y="594642"/>
                    <a:pt x="959036" y="590638"/>
                  </a:cubicBezTo>
                  <a:cubicBezTo>
                    <a:pt x="971049" y="596644"/>
                    <a:pt x="985064" y="600649"/>
                    <a:pt x="1001081" y="598647"/>
                  </a:cubicBezTo>
                  <a:cubicBezTo>
                    <a:pt x="1045129" y="594642"/>
                    <a:pt x="1077163" y="556601"/>
                    <a:pt x="1073159" y="512554"/>
                  </a:cubicBezTo>
                  <a:cubicBezTo>
                    <a:pt x="1075161" y="490530"/>
                    <a:pt x="1065150" y="472510"/>
                    <a:pt x="1051135" y="458495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9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78F8C4A-8949-B694-D204-3FF9CA676669}"/>
                </a:ext>
              </a:extLst>
            </p:cNvPr>
            <p:cNvSpPr/>
            <p:nvPr/>
          </p:nvSpPr>
          <p:spPr>
            <a:xfrm>
              <a:off x="6715148" y="1413715"/>
              <a:ext cx="400589" cy="476671"/>
            </a:xfrm>
            <a:custGeom>
              <a:avLst/>
              <a:gdLst>
                <a:gd name="connsiteX0" fmla="*/ 400590 w 400589"/>
                <a:gd name="connsiteY0" fmla="*/ 376407 h 476671"/>
                <a:gd name="connsiteX1" fmla="*/ 246423 w 400589"/>
                <a:gd name="connsiteY1" fmla="*/ 470508 h 476671"/>
                <a:gd name="connsiteX2" fmla="*/ 192365 w 400589"/>
                <a:gd name="connsiteY2" fmla="*/ 456493 h 476671"/>
                <a:gd name="connsiteX3" fmla="*/ 6164 w 400589"/>
                <a:gd name="connsiteY3" fmla="*/ 148160 h 476671"/>
                <a:gd name="connsiteX4" fmla="*/ 20179 w 400589"/>
                <a:gd name="connsiteY4" fmla="*/ 94102 h 476671"/>
                <a:gd name="connsiteX5" fmla="*/ 174345 w 400589"/>
                <a:gd name="connsiteY5" fmla="*/ 0 h 476671"/>
                <a:gd name="connsiteX6" fmla="*/ 400590 w 400589"/>
                <a:gd name="connsiteY6" fmla="*/ 376407 h 47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589" h="476671">
                  <a:moveTo>
                    <a:pt x="400590" y="376407"/>
                  </a:moveTo>
                  <a:lnTo>
                    <a:pt x="246423" y="470508"/>
                  </a:lnTo>
                  <a:cubicBezTo>
                    <a:pt x="228404" y="482521"/>
                    <a:pt x="202376" y="476515"/>
                    <a:pt x="192365" y="456493"/>
                  </a:cubicBezTo>
                  <a:lnTo>
                    <a:pt x="6164" y="148160"/>
                  </a:lnTo>
                  <a:cubicBezTo>
                    <a:pt x="-5849" y="130141"/>
                    <a:pt x="157" y="104112"/>
                    <a:pt x="20179" y="94102"/>
                  </a:cubicBezTo>
                  <a:lnTo>
                    <a:pt x="174345" y="0"/>
                  </a:lnTo>
                  <a:lnTo>
                    <a:pt x="400590" y="376407"/>
                  </a:lnTo>
                  <a:close/>
                </a:path>
              </a:pathLst>
            </a:custGeom>
            <a:solidFill>
              <a:schemeClr val="accent6"/>
            </a:solidFill>
            <a:ln w="199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3643E4-D865-DFAA-3635-A7ED0C936551}"/>
                </a:ext>
              </a:extLst>
            </p:cNvPr>
            <p:cNvSpPr/>
            <p:nvPr/>
          </p:nvSpPr>
          <p:spPr>
            <a:xfrm>
              <a:off x="6020344" y="1575592"/>
              <a:ext cx="847125" cy="470806"/>
            </a:xfrm>
            <a:custGeom>
              <a:avLst/>
              <a:gdLst>
                <a:gd name="connsiteX0" fmla="*/ 676942 w 847125"/>
                <a:gd name="connsiteY0" fmla="*/ 26326 h 470806"/>
                <a:gd name="connsiteX1" fmla="*/ 256488 w 847125"/>
                <a:gd name="connsiteY1" fmla="*/ 2301 h 470806"/>
                <a:gd name="connsiteX2" fmla="*/ 246477 w 847125"/>
                <a:gd name="connsiteY2" fmla="*/ 298 h 470806"/>
                <a:gd name="connsiteX3" fmla="*/ 178403 w 847125"/>
                <a:gd name="connsiteY3" fmla="*/ 26326 h 470806"/>
                <a:gd name="connsiteX4" fmla="*/ 20232 w 847125"/>
                <a:gd name="connsiteY4" fmla="*/ 206521 h 470806"/>
                <a:gd name="connsiteX5" fmla="*/ 28241 w 847125"/>
                <a:gd name="connsiteY5" fmla="*/ 318642 h 470806"/>
                <a:gd name="connsiteX6" fmla="*/ 88306 w 847125"/>
                <a:gd name="connsiteY6" fmla="*/ 338664 h 470806"/>
                <a:gd name="connsiteX7" fmla="*/ 142364 w 847125"/>
                <a:gd name="connsiteY7" fmla="*/ 310634 h 470806"/>
                <a:gd name="connsiteX8" fmla="*/ 306542 w 847125"/>
                <a:gd name="connsiteY8" fmla="*/ 122430 h 470806"/>
                <a:gd name="connsiteX9" fmla="*/ 680946 w 847125"/>
                <a:gd name="connsiteY9" fmla="*/ 444778 h 470806"/>
                <a:gd name="connsiteX10" fmla="*/ 680946 w 847125"/>
                <a:gd name="connsiteY10" fmla="*/ 444778 h 470806"/>
                <a:gd name="connsiteX11" fmla="*/ 680946 w 847125"/>
                <a:gd name="connsiteY11" fmla="*/ 444778 h 470806"/>
                <a:gd name="connsiteX12" fmla="*/ 702970 w 847125"/>
                <a:gd name="connsiteY12" fmla="*/ 470807 h 470806"/>
                <a:gd name="connsiteX13" fmla="*/ 847126 w 847125"/>
                <a:gd name="connsiteY13" fmla="*/ 304627 h 470806"/>
                <a:gd name="connsiteX14" fmla="*/ 676942 w 847125"/>
                <a:gd name="connsiteY14" fmla="*/ 26326 h 470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7125" h="470806">
                  <a:moveTo>
                    <a:pt x="676942" y="26326"/>
                  </a:moveTo>
                  <a:cubicBezTo>
                    <a:pt x="510762" y="86391"/>
                    <a:pt x="390632" y="28329"/>
                    <a:pt x="256488" y="2301"/>
                  </a:cubicBezTo>
                  <a:cubicBezTo>
                    <a:pt x="254485" y="2301"/>
                    <a:pt x="246477" y="298"/>
                    <a:pt x="246477" y="298"/>
                  </a:cubicBezTo>
                  <a:cubicBezTo>
                    <a:pt x="222451" y="-1704"/>
                    <a:pt x="196423" y="6305"/>
                    <a:pt x="178403" y="26326"/>
                  </a:cubicBezTo>
                  <a:lnTo>
                    <a:pt x="20232" y="206521"/>
                  </a:lnTo>
                  <a:cubicBezTo>
                    <a:pt x="-9800" y="240558"/>
                    <a:pt x="-5796" y="290612"/>
                    <a:pt x="28241" y="318642"/>
                  </a:cubicBezTo>
                  <a:cubicBezTo>
                    <a:pt x="46260" y="332657"/>
                    <a:pt x="66282" y="340666"/>
                    <a:pt x="88306" y="338664"/>
                  </a:cubicBezTo>
                  <a:cubicBezTo>
                    <a:pt x="108327" y="336662"/>
                    <a:pt x="128349" y="328653"/>
                    <a:pt x="142364" y="310634"/>
                  </a:cubicBezTo>
                  <a:cubicBezTo>
                    <a:pt x="142364" y="310634"/>
                    <a:pt x="306542" y="122430"/>
                    <a:pt x="306542" y="122430"/>
                  </a:cubicBezTo>
                  <a:lnTo>
                    <a:pt x="680946" y="444778"/>
                  </a:lnTo>
                  <a:lnTo>
                    <a:pt x="680946" y="444778"/>
                  </a:lnTo>
                  <a:lnTo>
                    <a:pt x="680946" y="444778"/>
                  </a:lnTo>
                  <a:cubicBezTo>
                    <a:pt x="690957" y="454789"/>
                    <a:pt x="694961" y="458794"/>
                    <a:pt x="702970" y="470807"/>
                  </a:cubicBezTo>
                  <a:lnTo>
                    <a:pt x="847126" y="304627"/>
                  </a:lnTo>
                  <a:lnTo>
                    <a:pt x="676942" y="26326"/>
                  </a:lnTo>
                  <a:close/>
                </a:path>
              </a:pathLst>
            </a:custGeom>
            <a:solidFill>
              <a:schemeClr val="accent4"/>
            </a:solidFill>
            <a:ln w="199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A47871-4BA3-1BCE-4272-8C81EFB06FD0}"/>
              </a:ext>
            </a:extLst>
          </p:cNvPr>
          <p:cNvGrpSpPr/>
          <p:nvPr/>
        </p:nvGrpSpPr>
        <p:grpSpPr>
          <a:xfrm>
            <a:off x="4920198" y="2128002"/>
            <a:ext cx="2198466" cy="830541"/>
            <a:chOff x="4155280" y="2315643"/>
            <a:chExt cx="2198466" cy="830541"/>
          </a:xfrm>
          <a:effectLst>
            <a:glow rad="101600">
              <a:schemeClr val="accent1">
                <a:lumMod val="60000"/>
                <a:lumOff val="40000"/>
                <a:alpha val="60000"/>
              </a:schemeClr>
            </a:glow>
          </a:effectLst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864ECC-5B9A-637D-0C59-66339BA518D4}"/>
                </a:ext>
              </a:extLst>
            </p:cNvPr>
            <p:cNvSpPr txBox="1"/>
            <p:nvPr/>
          </p:nvSpPr>
          <p:spPr>
            <a:xfrm>
              <a:off x="5021330" y="2504929"/>
              <a:ext cx="13324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Blazor </a:t>
              </a: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BCCA99BE-EF64-C63E-6383-AFF8AC0B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55280" y="2315643"/>
              <a:ext cx="830541" cy="830541"/>
            </a:xfrm>
            <a:prstGeom prst="rect">
              <a:avLst/>
            </a:prstGeom>
          </p:spPr>
        </p:pic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E320341F-EBA2-5A14-267F-441FD639BD5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49066" y="4008181"/>
            <a:ext cx="1000652" cy="100065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2C2D9C1-2DC7-6765-5ABF-6D2560A3D39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84700" y="4008181"/>
            <a:ext cx="1000652" cy="10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54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3255 -0.286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1432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5 -0.2726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D6EB8-7F58-4BA8-870E-259F97F92176}"/>
              </a:ext>
            </a:extLst>
          </p:cNvPr>
          <p:cNvGrpSpPr/>
          <p:nvPr/>
        </p:nvGrpSpPr>
        <p:grpSpPr>
          <a:xfrm>
            <a:off x="930477" y="1535129"/>
            <a:ext cx="4694781" cy="4995205"/>
            <a:chOff x="3832495" y="1351388"/>
            <a:chExt cx="4694781" cy="4995205"/>
          </a:xfrm>
        </p:grpSpPr>
        <p:pic>
          <p:nvPicPr>
            <p:cNvPr id="72" name="Graphic 71" descr="Server">
              <a:extLst>
                <a:ext uri="{FF2B5EF4-FFF2-40B4-BE49-F238E27FC236}">
                  <a16:creationId xmlns:a16="http://schemas.microsoft.com/office/drawing/2014/main" id="{327960A4-B7E9-4FED-91D6-D4A4281FA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26668" y="1351388"/>
              <a:ext cx="3738664" cy="3738664"/>
            </a:xfrm>
            <a:prstGeom prst="rect">
              <a:avLst/>
            </a:prstGeom>
          </p:spPr>
        </p:pic>
        <p:pic>
          <p:nvPicPr>
            <p:cNvPr id="7" name="Graphic 6" descr="Cloud">
              <a:extLst>
                <a:ext uri="{FF2B5EF4-FFF2-40B4-BE49-F238E27FC236}">
                  <a16:creationId xmlns:a16="http://schemas.microsoft.com/office/drawing/2014/main" id="{568E931E-F9DC-436E-BA88-89EE6031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3832495" y="1651812"/>
              <a:ext cx="4694781" cy="4694781"/>
            </a:xfrm>
            <a:prstGeom prst="rect">
              <a:avLst/>
            </a:prstGeom>
          </p:spPr>
        </p:pic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A75A024-396C-4F35-A86B-4928892D21AB}"/>
              </a:ext>
            </a:extLst>
          </p:cNvPr>
          <p:cNvGrpSpPr/>
          <p:nvPr/>
        </p:nvGrpSpPr>
        <p:grpSpPr>
          <a:xfrm rot="21106531">
            <a:off x="5305851" y="3005520"/>
            <a:ext cx="2274957" cy="2542359"/>
            <a:chOff x="4860128" y="2197348"/>
            <a:chExt cx="1590712" cy="2542359"/>
          </a:xfrm>
        </p:grpSpPr>
        <p:pic>
          <p:nvPicPr>
            <p:cNvPr id="163" name="Graphic 162" descr="Line Arrow: Clockwise curve">
              <a:extLst>
                <a:ext uri="{FF2B5EF4-FFF2-40B4-BE49-F238E27FC236}">
                  <a16:creationId xmlns:a16="http://schemas.microsoft.com/office/drawing/2014/main" id="{2AA02AA8-333F-4F73-85C5-D360FE073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>
              <a:off x="5052262" y="2197348"/>
              <a:ext cx="1398578" cy="1398578"/>
            </a:xfrm>
            <a:prstGeom prst="rect">
              <a:avLst/>
            </a:prstGeom>
          </p:spPr>
        </p:pic>
        <p:pic>
          <p:nvPicPr>
            <p:cNvPr id="164" name="Graphic 163" descr="Line Arrow: Clockwise curve">
              <a:extLst>
                <a:ext uri="{FF2B5EF4-FFF2-40B4-BE49-F238E27FC236}">
                  <a16:creationId xmlns:a16="http://schemas.microsoft.com/office/drawing/2014/main" id="{3D3A2F2A-5B91-4D3C-9670-167FDC64A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 flipH="1" flipV="1">
              <a:off x="4860128" y="3341129"/>
              <a:ext cx="1398578" cy="13985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2A5738-76E0-4932-B1A1-A997E2E2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Server-side rendering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D882805-D24D-45CC-AF83-0B267360905E}"/>
              </a:ext>
            </a:extLst>
          </p:cNvPr>
          <p:cNvGrpSpPr/>
          <p:nvPr/>
        </p:nvGrpSpPr>
        <p:grpSpPr>
          <a:xfrm>
            <a:off x="7613237" y="2733089"/>
            <a:ext cx="2933204" cy="2667000"/>
            <a:chOff x="6763966" y="1195735"/>
            <a:chExt cx="4748599" cy="387842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4F73A403-B6F1-4138-96A1-488580378B94}"/>
                </a:ext>
              </a:extLst>
            </p:cNvPr>
            <p:cNvSpPr/>
            <p:nvPr/>
          </p:nvSpPr>
          <p:spPr>
            <a:xfrm>
              <a:off x="6763966" y="1195735"/>
              <a:ext cx="4748598" cy="3878428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noFill/>
              <a:prstDash val="solid"/>
            </a:ln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41894C6-B2A6-4C14-B2C7-DA80675C6C48}"/>
                </a:ext>
              </a:extLst>
            </p:cNvPr>
            <p:cNvSpPr/>
            <p:nvPr/>
          </p:nvSpPr>
          <p:spPr>
            <a:xfrm>
              <a:off x="6763967" y="1195735"/>
              <a:ext cx="4748598" cy="1004506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B6D6492-F277-4959-9486-5FCF0DE4A3CA}"/>
                </a:ext>
              </a:extLst>
            </p:cNvPr>
            <p:cNvSpPr/>
            <p:nvPr/>
          </p:nvSpPr>
          <p:spPr>
            <a:xfrm>
              <a:off x="7263319" y="1573393"/>
              <a:ext cx="3774150" cy="40950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DE08FD8-09CD-4B1D-877A-A22224DE4BF6}"/>
                </a:ext>
              </a:extLst>
            </p:cNvPr>
            <p:cNvSpPr/>
            <p:nvPr/>
          </p:nvSpPr>
          <p:spPr>
            <a:xfrm>
              <a:off x="11116043" y="1195735"/>
              <a:ext cx="396521" cy="278268"/>
            </a:xfrm>
            <a:prstGeom prst="rect">
              <a:avLst/>
            </a:prstGeom>
            <a:solidFill>
              <a:srgbClr val="C00000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95AE5C3-3659-44FF-BA5C-2AD90D30CC23}"/>
                </a:ext>
              </a:extLst>
            </p:cNvPr>
            <p:cNvSpPr/>
            <p:nvPr/>
          </p:nvSpPr>
          <p:spPr>
            <a:xfrm>
              <a:off x="10659232" y="1195735"/>
              <a:ext cx="396521" cy="27826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6076E65-CF92-4CB4-89FE-F6115DE0CE15}"/>
                </a:ext>
              </a:extLst>
            </p:cNvPr>
            <p:cNvSpPr/>
            <p:nvPr/>
          </p:nvSpPr>
          <p:spPr>
            <a:xfrm>
              <a:off x="10197388" y="1195735"/>
              <a:ext cx="396521" cy="27826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580D19F2-4FB6-488C-A015-FC6513085983}"/>
                </a:ext>
              </a:extLst>
            </p:cNvPr>
            <p:cNvSpPr/>
            <p:nvPr/>
          </p:nvSpPr>
          <p:spPr>
            <a:xfrm rot="16200000">
              <a:off x="6876308" y="1698472"/>
              <a:ext cx="255155" cy="159346"/>
            </a:xfrm>
            <a:prstGeom prst="triangle">
              <a:avLst/>
            </a:prstGeom>
            <a:solidFill>
              <a:srgbClr val="000000">
                <a:lumMod val="75000"/>
                <a:lumOff val="2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DCCF6EB-2072-44EA-B789-25AC1007654C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650567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E45AA89-F0DC-4F7B-A7D7-57F1F8551EC2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910364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BD4683B-76CA-41E8-A79B-439E18DEC46B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780038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0ADD9E7-13C3-44EE-A328-54A80565C962}"/>
                </a:ext>
              </a:extLst>
            </p:cNvPr>
            <p:cNvGrpSpPr/>
            <p:nvPr/>
          </p:nvGrpSpPr>
          <p:grpSpPr>
            <a:xfrm>
              <a:off x="11231013" y="1272348"/>
              <a:ext cx="166584" cy="125041"/>
              <a:chOff x="7112262" y="1295498"/>
              <a:chExt cx="96702" cy="54274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2673A819-EA79-441C-AEB2-7BC5DBEDA240}"/>
                  </a:ext>
                </a:extLst>
              </p:cNvPr>
              <p:cNvCxnSpPr/>
              <p:nvPr/>
            </p:nvCxnSpPr>
            <p:spPr>
              <a:xfrm>
                <a:off x="7112262" y="1295498"/>
                <a:ext cx="96702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EFDD6424-E7F3-4350-B738-3451E6CFCB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12262" y="1295498"/>
                <a:ext cx="96702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FA39E65-FCA9-420F-AA29-4169A92DFF32}"/>
                </a:ext>
              </a:extLst>
            </p:cNvPr>
            <p:cNvCxnSpPr>
              <a:cxnSpLocks/>
            </p:cNvCxnSpPr>
            <p:nvPr/>
          </p:nvCxnSpPr>
          <p:spPr>
            <a:xfrm>
              <a:off x="10286853" y="1393086"/>
              <a:ext cx="217560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</p:cxn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6BB4F9A-0D13-456F-AE6D-8732A00A759B}"/>
                </a:ext>
              </a:extLst>
            </p:cNvPr>
            <p:cNvGrpSpPr/>
            <p:nvPr/>
          </p:nvGrpSpPr>
          <p:grpSpPr>
            <a:xfrm>
              <a:off x="10768068" y="1272348"/>
              <a:ext cx="198261" cy="120737"/>
              <a:chOff x="6731064" y="1250524"/>
              <a:chExt cx="126294" cy="56142"/>
            </a:xfrm>
          </p:grpSpPr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E547509-E2BF-4C7D-9422-CA01D2123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064" y="1306666"/>
                <a:ext cx="12629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AAF65FCB-18DD-4988-BBE7-4D1581C316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064" y="1252392"/>
                <a:ext cx="12629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D0FE67D0-1922-4F8F-B5CC-BF3466793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5420" y="1250524"/>
                <a:ext cx="0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498E03F-292C-4A7B-A280-82638502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4036" y="1250524"/>
                <a:ext cx="0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329AB90-2D37-F61E-BEB0-3358D822622F}"/>
              </a:ext>
            </a:extLst>
          </p:cNvPr>
          <p:cNvSpPr txBox="1"/>
          <p:nvPr/>
        </p:nvSpPr>
        <p:spPr>
          <a:xfrm>
            <a:off x="6220017" y="511413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GET</a:t>
            </a: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B2ADFE8F-DEFA-35F1-02C0-23BC5105DF6A}"/>
              </a:ext>
            </a:extLst>
          </p:cNvPr>
          <p:cNvSpPr/>
          <p:nvPr/>
        </p:nvSpPr>
        <p:spPr>
          <a:xfrm>
            <a:off x="4638110" y="3409081"/>
            <a:ext cx="736781" cy="917831"/>
          </a:xfrm>
          <a:prstGeom prst="foldedCorner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HTML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430255-15E1-A2AE-C016-A150356BEC66}"/>
              </a:ext>
            </a:extLst>
          </p:cNvPr>
          <p:cNvGrpSpPr/>
          <p:nvPr/>
        </p:nvGrpSpPr>
        <p:grpSpPr>
          <a:xfrm>
            <a:off x="2469688" y="4020284"/>
            <a:ext cx="1856999" cy="618552"/>
            <a:chOff x="8184945" y="3775108"/>
            <a:chExt cx="1856999" cy="6185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82A595-9224-6B62-3D40-F99C325A1EA0}"/>
                </a:ext>
              </a:extLst>
            </p:cNvPr>
            <p:cNvSpPr txBox="1"/>
            <p:nvPr/>
          </p:nvSpPr>
          <p:spPr>
            <a:xfrm>
              <a:off x="8684998" y="3808885"/>
              <a:ext cx="1356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Blazor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B54F5A9-C6FD-1330-9EA6-9E64E6F9E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84945" y="3775108"/>
              <a:ext cx="584776" cy="58477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F56CA36-E650-F48A-7B30-0B1BE170F653}"/>
              </a:ext>
            </a:extLst>
          </p:cNvPr>
          <p:cNvGrpSpPr/>
          <p:nvPr/>
        </p:nvGrpSpPr>
        <p:grpSpPr>
          <a:xfrm>
            <a:off x="7613236" y="3425691"/>
            <a:ext cx="2933202" cy="1846369"/>
            <a:chOff x="7613236" y="3425691"/>
            <a:chExt cx="2933202" cy="184636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CCF2B69-EE03-19CB-A70A-A48C326592AE}"/>
                </a:ext>
              </a:extLst>
            </p:cNvPr>
            <p:cNvGrpSpPr/>
            <p:nvPr/>
          </p:nvGrpSpPr>
          <p:grpSpPr>
            <a:xfrm>
              <a:off x="8362635" y="3766793"/>
              <a:ext cx="1384615" cy="274320"/>
              <a:chOff x="8473760" y="3639793"/>
              <a:chExt cx="1384615" cy="2743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C767D82-2505-6A07-555A-10B3FE410357}"/>
                  </a:ext>
                </a:extLst>
              </p:cNvPr>
              <p:cNvSpPr/>
              <p:nvPr/>
            </p:nvSpPr>
            <p:spPr>
              <a:xfrm>
                <a:off x="8473760" y="3639793"/>
                <a:ext cx="274320" cy="2743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BE7A08B-B1C8-20F2-738C-240BBEFC8A90}"/>
                  </a:ext>
                </a:extLst>
              </p:cNvPr>
              <p:cNvSpPr/>
              <p:nvPr/>
            </p:nvSpPr>
            <p:spPr>
              <a:xfrm>
                <a:off x="8802209" y="3651717"/>
                <a:ext cx="687866" cy="104308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1DF9E2-06DF-DDB3-2C68-4CFCED27E9FE}"/>
                  </a:ext>
                </a:extLst>
              </p:cNvPr>
              <p:cNvSpPr/>
              <p:nvPr/>
            </p:nvSpPr>
            <p:spPr>
              <a:xfrm>
                <a:off x="8802209" y="3805452"/>
                <a:ext cx="1056166" cy="45719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AD40FE2-2423-8E26-4B89-2C5BD850EB5A}"/>
                </a:ext>
              </a:extLst>
            </p:cNvPr>
            <p:cNvGrpSpPr/>
            <p:nvPr/>
          </p:nvGrpSpPr>
          <p:grpSpPr>
            <a:xfrm>
              <a:off x="7613236" y="3425691"/>
              <a:ext cx="2933202" cy="197933"/>
              <a:chOff x="7613236" y="3425691"/>
              <a:chExt cx="2933202" cy="197933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FE450B-25E8-7B32-158A-2C87740E70DD}"/>
                  </a:ext>
                </a:extLst>
              </p:cNvPr>
              <p:cNvSpPr/>
              <p:nvPr/>
            </p:nvSpPr>
            <p:spPr>
              <a:xfrm>
                <a:off x="7613236" y="3425691"/>
                <a:ext cx="2933202" cy="197933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AD4327B-9BEB-603A-8E33-9AD661C278EA}"/>
                  </a:ext>
                </a:extLst>
              </p:cNvPr>
              <p:cNvSpPr/>
              <p:nvPr/>
            </p:nvSpPr>
            <p:spPr>
              <a:xfrm>
                <a:off x="8107592" y="3459571"/>
                <a:ext cx="137160" cy="137160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3345F3A-15A6-8BDD-ECCE-8CF1FB243B7F}"/>
                  </a:ext>
                </a:extLst>
              </p:cNvPr>
              <p:cNvSpPr/>
              <p:nvPr/>
            </p:nvSpPr>
            <p:spPr>
              <a:xfrm>
                <a:off x="8291729" y="3505850"/>
                <a:ext cx="274320" cy="45719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ED07B9E-11FB-B1E5-B890-8C9400014A6E}"/>
                  </a:ext>
                </a:extLst>
              </p:cNvPr>
              <p:cNvSpPr/>
              <p:nvPr/>
            </p:nvSpPr>
            <p:spPr>
              <a:xfrm>
                <a:off x="8633341" y="3508928"/>
                <a:ext cx="274320" cy="45719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72B0DBB-420D-0151-370F-2DA596CA3151}"/>
                  </a:ext>
                </a:extLst>
              </p:cNvPr>
              <p:cNvSpPr/>
              <p:nvPr/>
            </p:nvSpPr>
            <p:spPr>
              <a:xfrm>
                <a:off x="8974953" y="3510232"/>
                <a:ext cx="274320" cy="45719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07A90EF-9792-BBB5-2908-4B2901CEDC39}"/>
                  </a:ext>
                </a:extLst>
              </p:cNvPr>
              <p:cNvSpPr/>
              <p:nvPr/>
            </p:nvSpPr>
            <p:spPr>
              <a:xfrm>
                <a:off x="9296250" y="3513104"/>
                <a:ext cx="274320" cy="45719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C37455E-894D-F11B-2680-E8C421D8A033}"/>
                  </a:ext>
                </a:extLst>
              </p:cNvPr>
              <p:cNvSpPr/>
              <p:nvPr/>
            </p:nvSpPr>
            <p:spPr>
              <a:xfrm>
                <a:off x="9637862" y="3494605"/>
                <a:ext cx="341127" cy="783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8405F8C-EC34-28D3-B20D-88D914C7BDC1}"/>
                  </a:ext>
                </a:extLst>
              </p:cNvPr>
              <p:cNvSpPr/>
              <p:nvPr/>
            </p:nvSpPr>
            <p:spPr>
              <a:xfrm>
                <a:off x="10014922" y="3492182"/>
                <a:ext cx="137160" cy="78357"/>
              </a:xfrm>
              <a:prstGeom prst="rect">
                <a:avLst/>
              </a:prstGeom>
              <a:solidFill>
                <a:srgbClr val="7676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7C13CC3-ECB5-1C00-381D-8B54F776F06D}"/>
                </a:ext>
              </a:extLst>
            </p:cNvPr>
            <p:cNvGrpSpPr/>
            <p:nvPr/>
          </p:nvGrpSpPr>
          <p:grpSpPr>
            <a:xfrm>
              <a:off x="7789070" y="4145054"/>
              <a:ext cx="769106" cy="914400"/>
              <a:chOff x="7919245" y="4119654"/>
              <a:chExt cx="769106" cy="9144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5EA5DA3-813D-783B-C56E-63183C2F5EBF}"/>
                  </a:ext>
                </a:extLst>
              </p:cNvPr>
              <p:cNvSpPr/>
              <p:nvPr/>
            </p:nvSpPr>
            <p:spPr>
              <a:xfrm>
                <a:off x="7919245" y="4119654"/>
                <a:ext cx="769106" cy="914400"/>
              </a:xfrm>
              <a:prstGeom prst="rect">
                <a:avLst/>
              </a:prstGeom>
              <a:solidFill>
                <a:schemeClr val="tx2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D1090D1-4898-5C56-315B-858D2D5AD6EA}"/>
                  </a:ext>
                </a:extLst>
              </p:cNvPr>
              <p:cNvGrpSpPr/>
              <p:nvPr/>
            </p:nvGrpSpPr>
            <p:grpSpPr>
              <a:xfrm>
                <a:off x="7997627" y="4567272"/>
                <a:ext cx="612341" cy="393628"/>
                <a:chOff x="8473737" y="3819107"/>
                <a:chExt cx="1467982" cy="393628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98298C5-E80E-42C3-FE76-EBF4106C3C10}"/>
                    </a:ext>
                  </a:extLst>
                </p:cNvPr>
                <p:cNvSpPr/>
                <p:nvPr/>
              </p:nvSpPr>
              <p:spPr>
                <a:xfrm>
                  <a:off x="8473737" y="3819107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FA75FA0-C692-8A46-ECF5-B4288DA7D7F7}"/>
                    </a:ext>
                  </a:extLst>
                </p:cNvPr>
                <p:cNvSpPr/>
                <p:nvPr/>
              </p:nvSpPr>
              <p:spPr>
                <a:xfrm>
                  <a:off x="8473737" y="3904413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A3A406A-8EDF-F2E0-4418-EE92CF8CD5C3}"/>
                    </a:ext>
                  </a:extLst>
                </p:cNvPr>
                <p:cNvSpPr/>
                <p:nvPr/>
              </p:nvSpPr>
              <p:spPr>
                <a:xfrm>
                  <a:off x="8473737" y="3994654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6BB1CDB-6CDC-947D-0FA9-0E47D5EDA6C3}"/>
                    </a:ext>
                  </a:extLst>
                </p:cNvPr>
                <p:cNvSpPr/>
                <p:nvPr/>
              </p:nvSpPr>
              <p:spPr>
                <a:xfrm>
                  <a:off x="8473737" y="4080835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68A530B-D906-E6BE-A103-FAD88C1777FA}"/>
                    </a:ext>
                  </a:extLst>
                </p:cNvPr>
                <p:cNvSpPr/>
                <p:nvPr/>
              </p:nvSpPr>
              <p:spPr>
                <a:xfrm>
                  <a:off x="8473737" y="4167016"/>
                  <a:ext cx="914400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DA1D7CE-06E4-3F80-8906-486A3B69B421}"/>
                  </a:ext>
                </a:extLst>
              </p:cNvPr>
              <p:cNvSpPr/>
              <p:nvPr/>
            </p:nvSpPr>
            <p:spPr>
              <a:xfrm>
                <a:off x="7922101" y="4119654"/>
                <a:ext cx="766249" cy="403096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26BCE25-F964-41D8-72A9-A0DF9B9E4813}"/>
                </a:ext>
              </a:extLst>
            </p:cNvPr>
            <p:cNvGrpSpPr/>
            <p:nvPr/>
          </p:nvGrpSpPr>
          <p:grpSpPr>
            <a:xfrm>
              <a:off x="8704439" y="4141839"/>
              <a:ext cx="769106" cy="914400"/>
              <a:chOff x="7919245" y="4119654"/>
              <a:chExt cx="769106" cy="9144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DD362EC-7285-F31E-523E-C3018A71CBF7}"/>
                  </a:ext>
                </a:extLst>
              </p:cNvPr>
              <p:cNvSpPr/>
              <p:nvPr/>
            </p:nvSpPr>
            <p:spPr>
              <a:xfrm>
                <a:off x="7919245" y="4119654"/>
                <a:ext cx="769106" cy="914400"/>
              </a:xfrm>
              <a:prstGeom prst="rect">
                <a:avLst/>
              </a:prstGeom>
              <a:solidFill>
                <a:schemeClr val="tx2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3CFC678-BDB3-609A-23D7-697E0E778C10}"/>
                  </a:ext>
                </a:extLst>
              </p:cNvPr>
              <p:cNvGrpSpPr/>
              <p:nvPr/>
            </p:nvGrpSpPr>
            <p:grpSpPr>
              <a:xfrm>
                <a:off x="7997627" y="4567272"/>
                <a:ext cx="612341" cy="393628"/>
                <a:chOff x="8473737" y="3819107"/>
                <a:chExt cx="1467982" cy="393628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A1FF099-85E0-ED4F-6885-D94BFB7CEDD7}"/>
                    </a:ext>
                  </a:extLst>
                </p:cNvPr>
                <p:cNvSpPr/>
                <p:nvPr/>
              </p:nvSpPr>
              <p:spPr>
                <a:xfrm>
                  <a:off x="8473737" y="3819107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9660E55A-7D3E-DD3B-CA51-984A67C4FBF4}"/>
                    </a:ext>
                  </a:extLst>
                </p:cNvPr>
                <p:cNvSpPr/>
                <p:nvPr/>
              </p:nvSpPr>
              <p:spPr>
                <a:xfrm>
                  <a:off x="8473737" y="3904413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D3BC2CA9-532F-8174-D7A7-5B5EB60FC746}"/>
                    </a:ext>
                  </a:extLst>
                </p:cNvPr>
                <p:cNvSpPr/>
                <p:nvPr/>
              </p:nvSpPr>
              <p:spPr>
                <a:xfrm>
                  <a:off x="8473737" y="3994654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7AC4A76-79F3-158C-23E8-9B0122A9D37E}"/>
                    </a:ext>
                  </a:extLst>
                </p:cNvPr>
                <p:cNvSpPr/>
                <p:nvPr/>
              </p:nvSpPr>
              <p:spPr>
                <a:xfrm>
                  <a:off x="8473737" y="4080835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6F1C734-9956-8912-F645-0A1CC93D97D2}"/>
                    </a:ext>
                  </a:extLst>
                </p:cNvPr>
                <p:cNvSpPr/>
                <p:nvPr/>
              </p:nvSpPr>
              <p:spPr>
                <a:xfrm>
                  <a:off x="8473737" y="4167016"/>
                  <a:ext cx="657635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266ABC0-32E0-F375-E854-D5EF7480A80B}"/>
                  </a:ext>
                </a:extLst>
              </p:cNvPr>
              <p:cNvSpPr/>
              <p:nvPr/>
            </p:nvSpPr>
            <p:spPr>
              <a:xfrm>
                <a:off x="7922101" y="4119654"/>
                <a:ext cx="766249" cy="403096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4B31FC1-B235-8A04-483F-EA143BDB58AF}"/>
                </a:ext>
              </a:extLst>
            </p:cNvPr>
            <p:cNvGrpSpPr/>
            <p:nvPr/>
          </p:nvGrpSpPr>
          <p:grpSpPr>
            <a:xfrm>
              <a:off x="9617075" y="4141839"/>
              <a:ext cx="769106" cy="914400"/>
              <a:chOff x="7919245" y="4119654"/>
              <a:chExt cx="769106" cy="91440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07CEA37-1CE1-302B-090D-B9F8C5E35340}"/>
                  </a:ext>
                </a:extLst>
              </p:cNvPr>
              <p:cNvSpPr/>
              <p:nvPr/>
            </p:nvSpPr>
            <p:spPr>
              <a:xfrm>
                <a:off x="7919245" y="4119654"/>
                <a:ext cx="769106" cy="914400"/>
              </a:xfrm>
              <a:prstGeom prst="rect">
                <a:avLst/>
              </a:prstGeom>
              <a:solidFill>
                <a:schemeClr val="tx2">
                  <a:lumMod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8387013-1141-EBEE-6B84-E5B1F0EEDDC3}"/>
                  </a:ext>
                </a:extLst>
              </p:cNvPr>
              <p:cNvGrpSpPr/>
              <p:nvPr/>
            </p:nvGrpSpPr>
            <p:grpSpPr>
              <a:xfrm>
                <a:off x="7997627" y="4567272"/>
                <a:ext cx="612341" cy="393628"/>
                <a:chOff x="8473737" y="3819107"/>
                <a:chExt cx="1467982" cy="393628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2D92000A-C97A-FF40-12BE-492F0A24D37F}"/>
                    </a:ext>
                  </a:extLst>
                </p:cNvPr>
                <p:cNvSpPr/>
                <p:nvPr/>
              </p:nvSpPr>
              <p:spPr>
                <a:xfrm>
                  <a:off x="8473737" y="3819107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8847ECB-D971-3D24-F8B4-990D30AA5390}"/>
                    </a:ext>
                  </a:extLst>
                </p:cNvPr>
                <p:cNvSpPr/>
                <p:nvPr/>
              </p:nvSpPr>
              <p:spPr>
                <a:xfrm>
                  <a:off x="8473737" y="3904413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6F981DAB-A002-6F5D-7A48-E028A2A1C334}"/>
                    </a:ext>
                  </a:extLst>
                </p:cNvPr>
                <p:cNvSpPr/>
                <p:nvPr/>
              </p:nvSpPr>
              <p:spPr>
                <a:xfrm>
                  <a:off x="8473737" y="3994654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C5D2E965-49CB-D0A5-B9BD-FAADC72695C5}"/>
                    </a:ext>
                  </a:extLst>
                </p:cNvPr>
                <p:cNvSpPr/>
                <p:nvPr/>
              </p:nvSpPr>
              <p:spPr>
                <a:xfrm>
                  <a:off x="8473737" y="4080835"/>
                  <a:ext cx="1467982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D984E42-6889-D251-99C0-596F343D49A4}"/>
                    </a:ext>
                  </a:extLst>
                </p:cNvPr>
                <p:cNvSpPr/>
                <p:nvPr/>
              </p:nvSpPr>
              <p:spPr>
                <a:xfrm>
                  <a:off x="8473737" y="4167016"/>
                  <a:ext cx="914400" cy="45719"/>
                </a:xfrm>
                <a:prstGeom prst="rect">
                  <a:avLst/>
                </a:prstGeom>
                <a:solidFill>
                  <a:schemeClr val="tx2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7B60DA6-9D1C-7CB0-A158-F41B2D267717}"/>
                  </a:ext>
                </a:extLst>
              </p:cNvPr>
              <p:cNvSpPr/>
              <p:nvPr/>
            </p:nvSpPr>
            <p:spPr>
              <a:xfrm>
                <a:off x="7922101" y="4119654"/>
                <a:ext cx="766249" cy="403096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D6286B1-E08E-9AE4-65D0-AE955999B33F}"/>
                </a:ext>
              </a:extLst>
            </p:cNvPr>
            <p:cNvGrpSpPr/>
            <p:nvPr/>
          </p:nvGrpSpPr>
          <p:grpSpPr>
            <a:xfrm>
              <a:off x="8689674" y="5167752"/>
              <a:ext cx="798188" cy="104308"/>
              <a:chOff x="8689674" y="5167752"/>
              <a:chExt cx="798188" cy="104308"/>
            </a:xfrm>
          </p:grpSpPr>
          <p:sp>
            <p:nvSpPr>
              <p:cNvPr id="83" name="Isosceles Triangle 82">
                <a:extLst>
                  <a:ext uri="{FF2B5EF4-FFF2-40B4-BE49-F238E27FC236}">
                    <a16:creationId xmlns:a16="http://schemas.microsoft.com/office/drawing/2014/main" id="{7FC5DC0D-262D-EE9F-54F6-A066F0F8266D}"/>
                  </a:ext>
                </a:extLst>
              </p:cNvPr>
              <p:cNvSpPr/>
              <p:nvPr/>
            </p:nvSpPr>
            <p:spPr>
              <a:xfrm rot="16200000">
                <a:off x="8682480" y="5174946"/>
                <a:ext cx="104307" cy="89920"/>
              </a:xfrm>
              <a:prstGeom prst="triangle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Isosceles Triangle 84">
                <a:extLst>
                  <a:ext uri="{FF2B5EF4-FFF2-40B4-BE49-F238E27FC236}">
                    <a16:creationId xmlns:a16="http://schemas.microsoft.com/office/drawing/2014/main" id="{4A7FA8FC-8A32-DC27-19CF-DB2428EBE311}"/>
                  </a:ext>
                </a:extLst>
              </p:cNvPr>
              <p:cNvSpPr/>
              <p:nvPr/>
            </p:nvSpPr>
            <p:spPr>
              <a:xfrm rot="16200000" flipH="1" flipV="1">
                <a:off x="9390748" y="5174946"/>
                <a:ext cx="104307" cy="89920"/>
              </a:xfrm>
              <a:prstGeom prst="triangle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15B9327-5755-BC77-7DB4-596407EA322B}"/>
                  </a:ext>
                </a:extLst>
              </p:cNvPr>
              <p:cNvSpPr/>
              <p:nvPr/>
            </p:nvSpPr>
            <p:spPr>
              <a:xfrm>
                <a:off x="8808076" y="5167752"/>
                <a:ext cx="561383" cy="104308"/>
              </a:xfrm>
              <a:prstGeom prst="rect">
                <a:avLst/>
              </a:prstGeom>
              <a:solidFill>
                <a:schemeClr val="tx2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4576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33541 0.074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4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D6EB8-7F58-4BA8-870E-259F97F92176}"/>
              </a:ext>
            </a:extLst>
          </p:cNvPr>
          <p:cNvGrpSpPr/>
          <p:nvPr/>
        </p:nvGrpSpPr>
        <p:grpSpPr>
          <a:xfrm>
            <a:off x="930477" y="1535129"/>
            <a:ext cx="4694781" cy="4995205"/>
            <a:chOff x="3832495" y="1351388"/>
            <a:chExt cx="4694781" cy="4995205"/>
          </a:xfrm>
        </p:grpSpPr>
        <p:pic>
          <p:nvPicPr>
            <p:cNvPr id="72" name="Graphic 71" descr="Server">
              <a:extLst>
                <a:ext uri="{FF2B5EF4-FFF2-40B4-BE49-F238E27FC236}">
                  <a16:creationId xmlns:a16="http://schemas.microsoft.com/office/drawing/2014/main" id="{327960A4-B7E9-4FED-91D6-D4A4281FA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26668" y="1351388"/>
              <a:ext cx="3738664" cy="3738664"/>
            </a:xfrm>
            <a:prstGeom prst="rect">
              <a:avLst/>
            </a:prstGeom>
          </p:spPr>
        </p:pic>
        <p:pic>
          <p:nvPicPr>
            <p:cNvPr id="7" name="Graphic 6" descr="Cloud">
              <a:extLst>
                <a:ext uri="{FF2B5EF4-FFF2-40B4-BE49-F238E27FC236}">
                  <a16:creationId xmlns:a16="http://schemas.microsoft.com/office/drawing/2014/main" id="{568E931E-F9DC-436E-BA88-89EE6031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3832495" y="1651812"/>
              <a:ext cx="4694781" cy="4694781"/>
            </a:xfrm>
            <a:prstGeom prst="rect">
              <a:avLst/>
            </a:prstGeom>
          </p:spPr>
        </p:pic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A75A024-396C-4F35-A86B-4928892D21AB}"/>
              </a:ext>
            </a:extLst>
          </p:cNvPr>
          <p:cNvGrpSpPr/>
          <p:nvPr/>
        </p:nvGrpSpPr>
        <p:grpSpPr>
          <a:xfrm rot="21106531">
            <a:off x="5305851" y="3005520"/>
            <a:ext cx="2274957" cy="2542359"/>
            <a:chOff x="4860128" y="2197348"/>
            <a:chExt cx="1590712" cy="2542359"/>
          </a:xfrm>
        </p:grpSpPr>
        <p:pic>
          <p:nvPicPr>
            <p:cNvPr id="163" name="Graphic 162" descr="Line Arrow: Clockwise curve">
              <a:extLst>
                <a:ext uri="{FF2B5EF4-FFF2-40B4-BE49-F238E27FC236}">
                  <a16:creationId xmlns:a16="http://schemas.microsoft.com/office/drawing/2014/main" id="{2AA02AA8-333F-4F73-85C5-D360FE073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>
              <a:off x="5052262" y="2197348"/>
              <a:ext cx="1398578" cy="1398578"/>
            </a:xfrm>
            <a:prstGeom prst="rect">
              <a:avLst/>
            </a:prstGeom>
          </p:spPr>
        </p:pic>
        <p:pic>
          <p:nvPicPr>
            <p:cNvPr id="164" name="Graphic 163" descr="Line Arrow: Clockwise curve">
              <a:extLst>
                <a:ext uri="{FF2B5EF4-FFF2-40B4-BE49-F238E27FC236}">
                  <a16:creationId xmlns:a16="http://schemas.microsoft.com/office/drawing/2014/main" id="{3D3A2F2A-5B91-4D3C-9670-167FDC64A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 flipH="1" flipV="1">
              <a:off x="4860128" y="3341129"/>
              <a:ext cx="1398578" cy="13985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2A5738-76E0-4932-B1A1-A997E2E2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Streaming rendering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D882805-D24D-45CC-AF83-0B267360905E}"/>
              </a:ext>
            </a:extLst>
          </p:cNvPr>
          <p:cNvGrpSpPr/>
          <p:nvPr/>
        </p:nvGrpSpPr>
        <p:grpSpPr>
          <a:xfrm>
            <a:off x="7613237" y="2733089"/>
            <a:ext cx="2933204" cy="2667000"/>
            <a:chOff x="6763966" y="1195735"/>
            <a:chExt cx="4748599" cy="387842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4F73A403-B6F1-4138-96A1-488580378B94}"/>
                </a:ext>
              </a:extLst>
            </p:cNvPr>
            <p:cNvSpPr/>
            <p:nvPr/>
          </p:nvSpPr>
          <p:spPr>
            <a:xfrm>
              <a:off x="6763966" y="1195735"/>
              <a:ext cx="4748598" cy="3878428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noFill/>
              <a:prstDash val="solid"/>
            </a:ln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41894C6-B2A6-4C14-B2C7-DA80675C6C48}"/>
                </a:ext>
              </a:extLst>
            </p:cNvPr>
            <p:cNvSpPr/>
            <p:nvPr/>
          </p:nvSpPr>
          <p:spPr>
            <a:xfrm>
              <a:off x="6763967" y="1195735"/>
              <a:ext cx="4748598" cy="1004506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B6D6492-F277-4959-9486-5FCF0DE4A3CA}"/>
                </a:ext>
              </a:extLst>
            </p:cNvPr>
            <p:cNvSpPr/>
            <p:nvPr/>
          </p:nvSpPr>
          <p:spPr>
            <a:xfrm>
              <a:off x="7263319" y="1573393"/>
              <a:ext cx="3774150" cy="40950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DE08FD8-09CD-4B1D-877A-A22224DE4BF6}"/>
                </a:ext>
              </a:extLst>
            </p:cNvPr>
            <p:cNvSpPr/>
            <p:nvPr/>
          </p:nvSpPr>
          <p:spPr>
            <a:xfrm>
              <a:off x="11116043" y="1195735"/>
              <a:ext cx="396521" cy="278268"/>
            </a:xfrm>
            <a:prstGeom prst="rect">
              <a:avLst/>
            </a:prstGeom>
            <a:solidFill>
              <a:srgbClr val="C00000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95AE5C3-3659-44FF-BA5C-2AD90D30CC23}"/>
                </a:ext>
              </a:extLst>
            </p:cNvPr>
            <p:cNvSpPr/>
            <p:nvPr/>
          </p:nvSpPr>
          <p:spPr>
            <a:xfrm>
              <a:off x="10659232" y="1195735"/>
              <a:ext cx="396521" cy="27826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6076E65-CF92-4CB4-89FE-F6115DE0CE15}"/>
                </a:ext>
              </a:extLst>
            </p:cNvPr>
            <p:cNvSpPr/>
            <p:nvPr/>
          </p:nvSpPr>
          <p:spPr>
            <a:xfrm>
              <a:off x="10197388" y="1195735"/>
              <a:ext cx="396521" cy="27826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580D19F2-4FB6-488C-A015-FC6513085983}"/>
                </a:ext>
              </a:extLst>
            </p:cNvPr>
            <p:cNvSpPr/>
            <p:nvPr/>
          </p:nvSpPr>
          <p:spPr>
            <a:xfrm rot="16200000">
              <a:off x="6876308" y="1698472"/>
              <a:ext cx="255155" cy="159346"/>
            </a:xfrm>
            <a:prstGeom prst="triangle">
              <a:avLst/>
            </a:prstGeom>
            <a:solidFill>
              <a:srgbClr val="000000">
                <a:lumMod val="75000"/>
                <a:lumOff val="2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DCCF6EB-2072-44EA-B789-25AC1007654C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650567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E45AA89-F0DC-4F7B-A7D7-57F1F8551EC2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910364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BD4683B-76CA-41E8-A79B-439E18DEC46B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780038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0ADD9E7-13C3-44EE-A328-54A80565C962}"/>
                </a:ext>
              </a:extLst>
            </p:cNvPr>
            <p:cNvGrpSpPr/>
            <p:nvPr/>
          </p:nvGrpSpPr>
          <p:grpSpPr>
            <a:xfrm>
              <a:off x="11231013" y="1272348"/>
              <a:ext cx="166584" cy="125041"/>
              <a:chOff x="7112262" y="1295498"/>
              <a:chExt cx="96702" cy="54274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2673A819-EA79-441C-AEB2-7BC5DBEDA240}"/>
                  </a:ext>
                </a:extLst>
              </p:cNvPr>
              <p:cNvCxnSpPr/>
              <p:nvPr/>
            </p:nvCxnSpPr>
            <p:spPr>
              <a:xfrm>
                <a:off x="7112262" y="1295498"/>
                <a:ext cx="96702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EFDD6424-E7F3-4350-B738-3451E6CFCB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12262" y="1295498"/>
                <a:ext cx="96702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FA39E65-FCA9-420F-AA29-4169A92DFF32}"/>
                </a:ext>
              </a:extLst>
            </p:cNvPr>
            <p:cNvCxnSpPr>
              <a:cxnSpLocks/>
            </p:cNvCxnSpPr>
            <p:nvPr/>
          </p:nvCxnSpPr>
          <p:spPr>
            <a:xfrm>
              <a:off x="10286853" y="1393086"/>
              <a:ext cx="217560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</p:cxn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6BB4F9A-0D13-456F-AE6D-8732A00A759B}"/>
                </a:ext>
              </a:extLst>
            </p:cNvPr>
            <p:cNvGrpSpPr/>
            <p:nvPr/>
          </p:nvGrpSpPr>
          <p:grpSpPr>
            <a:xfrm>
              <a:off x="10768068" y="1272348"/>
              <a:ext cx="198261" cy="120737"/>
              <a:chOff x="6731064" y="1250524"/>
              <a:chExt cx="126294" cy="56142"/>
            </a:xfrm>
          </p:grpSpPr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E547509-E2BF-4C7D-9422-CA01D2123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064" y="1306666"/>
                <a:ext cx="12629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AAF65FCB-18DD-4988-BBE7-4D1581C316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064" y="1252392"/>
                <a:ext cx="12629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D0FE67D0-1922-4F8F-B5CC-BF3466793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5420" y="1250524"/>
                <a:ext cx="0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498E03F-292C-4A7B-A280-82638502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4036" y="1250524"/>
                <a:ext cx="0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329AB90-2D37-F61E-BEB0-3358D822622F}"/>
              </a:ext>
            </a:extLst>
          </p:cNvPr>
          <p:cNvSpPr txBox="1"/>
          <p:nvPr/>
        </p:nvSpPr>
        <p:spPr>
          <a:xfrm>
            <a:off x="6220017" y="511413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GET</a:t>
            </a: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B2ADFE8F-DEFA-35F1-02C0-23BC5105DF6A}"/>
              </a:ext>
            </a:extLst>
          </p:cNvPr>
          <p:cNvSpPr/>
          <p:nvPr/>
        </p:nvSpPr>
        <p:spPr>
          <a:xfrm>
            <a:off x="4638110" y="3409081"/>
            <a:ext cx="736781" cy="917831"/>
          </a:xfrm>
          <a:prstGeom prst="foldedCorner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HTML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430255-15E1-A2AE-C016-A150356BEC66}"/>
              </a:ext>
            </a:extLst>
          </p:cNvPr>
          <p:cNvGrpSpPr/>
          <p:nvPr/>
        </p:nvGrpSpPr>
        <p:grpSpPr>
          <a:xfrm>
            <a:off x="2469688" y="4020284"/>
            <a:ext cx="1856999" cy="618552"/>
            <a:chOff x="8184945" y="3775108"/>
            <a:chExt cx="1856999" cy="6185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82A595-9224-6B62-3D40-F99C325A1EA0}"/>
                </a:ext>
              </a:extLst>
            </p:cNvPr>
            <p:cNvSpPr txBox="1"/>
            <p:nvPr/>
          </p:nvSpPr>
          <p:spPr>
            <a:xfrm>
              <a:off x="8684998" y="3808885"/>
              <a:ext cx="1356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Blazor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B54F5A9-C6FD-1330-9EA6-9E64E6F9E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84945" y="3775108"/>
              <a:ext cx="584776" cy="58477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CF2B69-EE03-19CB-A70A-A48C326592AE}"/>
              </a:ext>
            </a:extLst>
          </p:cNvPr>
          <p:cNvGrpSpPr/>
          <p:nvPr/>
        </p:nvGrpSpPr>
        <p:grpSpPr>
          <a:xfrm>
            <a:off x="8362635" y="3766793"/>
            <a:ext cx="1384615" cy="274320"/>
            <a:chOff x="8473760" y="3639793"/>
            <a:chExt cx="1384615" cy="27432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C767D82-2505-6A07-555A-10B3FE410357}"/>
                </a:ext>
              </a:extLst>
            </p:cNvPr>
            <p:cNvSpPr/>
            <p:nvPr/>
          </p:nvSpPr>
          <p:spPr>
            <a:xfrm>
              <a:off x="8473760" y="3639793"/>
              <a:ext cx="274320" cy="2743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BE7A08B-B1C8-20F2-738C-240BBEFC8A90}"/>
                </a:ext>
              </a:extLst>
            </p:cNvPr>
            <p:cNvSpPr/>
            <p:nvPr/>
          </p:nvSpPr>
          <p:spPr>
            <a:xfrm>
              <a:off x="8802209" y="3651717"/>
              <a:ext cx="687866" cy="10430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1DF9E2-06DF-DDB3-2C68-4CFCED27E9FE}"/>
                </a:ext>
              </a:extLst>
            </p:cNvPr>
            <p:cNvSpPr/>
            <p:nvPr/>
          </p:nvSpPr>
          <p:spPr>
            <a:xfrm>
              <a:off x="8802209" y="3805452"/>
              <a:ext cx="1056166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D40FE2-2423-8E26-4B89-2C5BD850EB5A}"/>
              </a:ext>
            </a:extLst>
          </p:cNvPr>
          <p:cNvGrpSpPr/>
          <p:nvPr/>
        </p:nvGrpSpPr>
        <p:grpSpPr>
          <a:xfrm>
            <a:off x="7613236" y="3425691"/>
            <a:ext cx="2933202" cy="197933"/>
            <a:chOff x="7613236" y="3425691"/>
            <a:chExt cx="2933202" cy="19793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FE450B-25E8-7B32-158A-2C87740E70DD}"/>
                </a:ext>
              </a:extLst>
            </p:cNvPr>
            <p:cNvSpPr/>
            <p:nvPr/>
          </p:nvSpPr>
          <p:spPr>
            <a:xfrm>
              <a:off x="7613236" y="3425691"/>
              <a:ext cx="2933202" cy="197933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AD4327B-9BEB-603A-8E33-9AD661C278EA}"/>
                </a:ext>
              </a:extLst>
            </p:cNvPr>
            <p:cNvSpPr/>
            <p:nvPr/>
          </p:nvSpPr>
          <p:spPr>
            <a:xfrm>
              <a:off x="8107592" y="3459571"/>
              <a:ext cx="137160" cy="13716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345F3A-15A6-8BDD-ECCE-8CF1FB243B7F}"/>
                </a:ext>
              </a:extLst>
            </p:cNvPr>
            <p:cNvSpPr/>
            <p:nvPr/>
          </p:nvSpPr>
          <p:spPr>
            <a:xfrm>
              <a:off x="8291729" y="3505850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ED07B9E-11FB-B1E5-B890-8C9400014A6E}"/>
                </a:ext>
              </a:extLst>
            </p:cNvPr>
            <p:cNvSpPr/>
            <p:nvPr/>
          </p:nvSpPr>
          <p:spPr>
            <a:xfrm>
              <a:off x="8633341" y="3508928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2B0DBB-420D-0151-370F-2DA596CA3151}"/>
                </a:ext>
              </a:extLst>
            </p:cNvPr>
            <p:cNvSpPr/>
            <p:nvPr/>
          </p:nvSpPr>
          <p:spPr>
            <a:xfrm>
              <a:off x="8974953" y="3510232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07A90EF-9792-BBB5-2908-4B2901CEDC39}"/>
                </a:ext>
              </a:extLst>
            </p:cNvPr>
            <p:cNvSpPr/>
            <p:nvPr/>
          </p:nvSpPr>
          <p:spPr>
            <a:xfrm>
              <a:off x="9296250" y="3513104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37455E-894D-F11B-2680-E8C421D8A033}"/>
                </a:ext>
              </a:extLst>
            </p:cNvPr>
            <p:cNvSpPr/>
            <p:nvPr/>
          </p:nvSpPr>
          <p:spPr>
            <a:xfrm>
              <a:off x="9637862" y="3494605"/>
              <a:ext cx="341127" cy="783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8405F8C-EC34-28D3-B20D-88D914C7BDC1}"/>
                </a:ext>
              </a:extLst>
            </p:cNvPr>
            <p:cNvSpPr/>
            <p:nvPr/>
          </p:nvSpPr>
          <p:spPr>
            <a:xfrm>
              <a:off x="10014922" y="3492182"/>
              <a:ext cx="137160" cy="78357"/>
            </a:xfrm>
            <a:prstGeom prst="rect">
              <a:avLst/>
            </a:prstGeom>
            <a:solidFill>
              <a:srgbClr val="7676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7C13CC3-ECB5-1C00-381D-8B54F776F06D}"/>
              </a:ext>
            </a:extLst>
          </p:cNvPr>
          <p:cNvGrpSpPr/>
          <p:nvPr/>
        </p:nvGrpSpPr>
        <p:grpSpPr>
          <a:xfrm>
            <a:off x="7789070" y="4145054"/>
            <a:ext cx="769106" cy="914400"/>
            <a:chOff x="7919245" y="4119654"/>
            <a:chExt cx="769106" cy="9144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5EA5DA3-813D-783B-C56E-63183C2F5EBF}"/>
                </a:ext>
              </a:extLst>
            </p:cNvPr>
            <p:cNvSpPr/>
            <p:nvPr/>
          </p:nvSpPr>
          <p:spPr>
            <a:xfrm>
              <a:off x="7919245" y="4119654"/>
              <a:ext cx="769106" cy="91440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D1090D1-4898-5C56-315B-858D2D5AD6EA}"/>
                </a:ext>
              </a:extLst>
            </p:cNvPr>
            <p:cNvGrpSpPr/>
            <p:nvPr/>
          </p:nvGrpSpPr>
          <p:grpSpPr>
            <a:xfrm>
              <a:off x="7997627" y="4567272"/>
              <a:ext cx="612341" cy="393628"/>
              <a:chOff x="8473737" y="3819107"/>
              <a:chExt cx="1467982" cy="39362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8298C5-E80E-42C3-FE76-EBF4106C3C10}"/>
                  </a:ext>
                </a:extLst>
              </p:cNvPr>
              <p:cNvSpPr/>
              <p:nvPr/>
            </p:nvSpPr>
            <p:spPr>
              <a:xfrm>
                <a:off x="8473737" y="3819107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FA75FA0-C692-8A46-ECF5-B4288DA7D7F7}"/>
                  </a:ext>
                </a:extLst>
              </p:cNvPr>
              <p:cNvSpPr/>
              <p:nvPr/>
            </p:nvSpPr>
            <p:spPr>
              <a:xfrm>
                <a:off x="8473737" y="3904413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A3A406A-8EDF-F2E0-4418-EE92CF8CD5C3}"/>
                  </a:ext>
                </a:extLst>
              </p:cNvPr>
              <p:cNvSpPr/>
              <p:nvPr/>
            </p:nvSpPr>
            <p:spPr>
              <a:xfrm>
                <a:off x="8473737" y="3994654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6BB1CDB-6CDC-947D-0FA9-0E47D5EDA6C3}"/>
                  </a:ext>
                </a:extLst>
              </p:cNvPr>
              <p:cNvSpPr/>
              <p:nvPr/>
            </p:nvSpPr>
            <p:spPr>
              <a:xfrm>
                <a:off x="8473737" y="4080835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68A530B-D906-E6BE-A103-FAD88C1777FA}"/>
                  </a:ext>
                </a:extLst>
              </p:cNvPr>
              <p:cNvSpPr/>
              <p:nvPr/>
            </p:nvSpPr>
            <p:spPr>
              <a:xfrm>
                <a:off x="8473737" y="4167016"/>
                <a:ext cx="914400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DA1D7CE-06E4-3F80-8906-486A3B69B421}"/>
                </a:ext>
              </a:extLst>
            </p:cNvPr>
            <p:cNvSpPr/>
            <p:nvPr/>
          </p:nvSpPr>
          <p:spPr>
            <a:xfrm>
              <a:off x="7922101" y="4119654"/>
              <a:ext cx="766249" cy="40309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26BCE25-F964-41D8-72A9-A0DF9B9E4813}"/>
              </a:ext>
            </a:extLst>
          </p:cNvPr>
          <p:cNvGrpSpPr/>
          <p:nvPr/>
        </p:nvGrpSpPr>
        <p:grpSpPr>
          <a:xfrm>
            <a:off x="8704439" y="4141839"/>
            <a:ext cx="769106" cy="914400"/>
            <a:chOff x="7919245" y="4119654"/>
            <a:chExt cx="769106" cy="91440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DD362EC-7285-F31E-523E-C3018A71CBF7}"/>
                </a:ext>
              </a:extLst>
            </p:cNvPr>
            <p:cNvSpPr/>
            <p:nvPr/>
          </p:nvSpPr>
          <p:spPr>
            <a:xfrm>
              <a:off x="7919245" y="4119654"/>
              <a:ext cx="769106" cy="91440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3CFC678-BDB3-609A-23D7-697E0E778C10}"/>
                </a:ext>
              </a:extLst>
            </p:cNvPr>
            <p:cNvGrpSpPr/>
            <p:nvPr/>
          </p:nvGrpSpPr>
          <p:grpSpPr>
            <a:xfrm>
              <a:off x="7997627" y="4567272"/>
              <a:ext cx="612341" cy="393628"/>
              <a:chOff x="8473737" y="3819107"/>
              <a:chExt cx="1467982" cy="393628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A1FF099-85E0-ED4F-6885-D94BFB7CEDD7}"/>
                  </a:ext>
                </a:extLst>
              </p:cNvPr>
              <p:cNvSpPr/>
              <p:nvPr/>
            </p:nvSpPr>
            <p:spPr>
              <a:xfrm>
                <a:off x="8473737" y="3819107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660E55A-7D3E-DD3B-CA51-984A67C4FBF4}"/>
                  </a:ext>
                </a:extLst>
              </p:cNvPr>
              <p:cNvSpPr/>
              <p:nvPr/>
            </p:nvSpPr>
            <p:spPr>
              <a:xfrm>
                <a:off x="8473737" y="3904413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3BC2CA9-532F-8174-D7A7-5B5EB60FC746}"/>
                  </a:ext>
                </a:extLst>
              </p:cNvPr>
              <p:cNvSpPr/>
              <p:nvPr/>
            </p:nvSpPr>
            <p:spPr>
              <a:xfrm>
                <a:off x="8473737" y="3994654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7AC4A76-79F3-158C-23E8-9B0122A9D37E}"/>
                  </a:ext>
                </a:extLst>
              </p:cNvPr>
              <p:cNvSpPr/>
              <p:nvPr/>
            </p:nvSpPr>
            <p:spPr>
              <a:xfrm>
                <a:off x="8473737" y="4080835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6F1C734-9956-8912-F645-0A1CC93D97D2}"/>
                  </a:ext>
                </a:extLst>
              </p:cNvPr>
              <p:cNvSpPr/>
              <p:nvPr/>
            </p:nvSpPr>
            <p:spPr>
              <a:xfrm>
                <a:off x="8473737" y="4167016"/>
                <a:ext cx="657635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266ABC0-32E0-F375-E854-D5EF7480A80B}"/>
                </a:ext>
              </a:extLst>
            </p:cNvPr>
            <p:cNvSpPr/>
            <p:nvPr/>
          </p:nvSpPr>
          <p:spPr>
            <a:xfrm>
              <a:off x="7922101" y="4119654"/>
              <a:ext cx="766249" cy="40309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4B31FC1-B235-8A04-483F-EA143BDB58AF}"/>
              </a:ext>
            </a:extLst>
          </p:cNvPr>
          <p:cNvGrpSpPr/>
          <p:nvPr/>
        </p:nvGrpSpPr>
        <p:grpSpPr>
          <a:xfrm>
            <a:off x="9617075" y="4141839"/>
            <a:ext cx="769106" cy="914400"/>
            <a:chOff x="7919245" y="4119654"/>
            <a:chExt cx="769106" cy="9144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07CEA37-1CE1-302B-090D-B9F8C5E35340}"/>
                </a:ext>
              </a:extLst>
            </p:cNvPr>
            <p:cNvSpPr/>
            <p:nvPr/>
          </p:nvSpPr>
          <p:spPr>
            <a:xfrm>
              <a:off x="7919245" y="4119654"/>
              <a:ext cx="769106" cy="91440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8387013-1141-EBEE-6B84-E5B1F0EEDDC3}"/>
                </a:ext>
              </a:extLst>
            </p:cNvPr>
            <p:cNvGrpSpPr/>
            <p:nvPr/>
          </p:nvGrpSpPr>
          <p:grpSpPr>
            <a:xfrm>
              <a:off x="7997627" y="4567272"/>
              <a:ext cx="612341" cy="393628"/>
              <a:chOff x="8473737" y="3819107"/>
              <a:chExt cx="1467982" cy="393628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D92000A-C97A-FF40-12BE-492F0A24D37F}"/>
                  </a:ext>
                </a:extLst>
              </p:cNvPr>
              <p:cNvSpPr/>
              <p:nvPr/>
            </p:nvSpPr>
            <p:spPr>
              <a:xfrm>
                <a:off x="8473737" y="3819107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8847ECB-D971-3D24-F8B4-990D30AA5390}"/>
                  </a:ext>
                </a:extLst>
              </p:cNvPr>
              <p:cNvSpPr/>
              <p:nvPr/>
            </p:nvSpPr>
            <p:spPr>
              <a:xfrm>
                <a:off x="8473737" y="3904413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F981DAB-A002-6F5D-7A48-E028A2A1C334}"/>
                  </a:ext>
                </a:extLst>
              </p:cNvPr>
              <p:cNvSpPr/>
              <p:nvPr/>
            </p:nvSpPr>
            <p:spPr>
              <a:xfrm>
                <a:off x="8473737" y="3994654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5D2E965-49CB-D0A5-B9BD-FAADC72695C5}"/>
                  </a:ext>
                </a:extLst>
              </p:cNvPr>
              <p:cNvSpPr/>
              <p:nvPr/>
            </p:nvSpPr>
            <p:spPr>
              <a:xfrm>
                <a:off x="8473737" y="4080835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D984E42-6889-D251-99C0-596F343D49A4}"/>
                  </a:ext>
                </a:extLst>
              </p:cNvPr>
              <p:cNvSpPr/>
              <p:nvPr/>
            </p:nvSpPr>
            <p:spPr>
              <a:xfrm>
                <a:off x="8473737" y="4167016"/>
                <a:ext cx="914400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7B60DA6-9D1C-7CB0-A158-F41B2D267717}"/>
                </a:ext>
              </a:extLst>
            </p:cNvPr>
            <p:cNvSpPr/>
            <p:nvPr/>
          </p:nvSpPr>
          <p:spPr>
            <a:xfrm>
              <a:off x="7922101" y="4119654"/>
              <a:ext cx="766249" cy="40309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D6286B1-E08E-9AE4-65D0-AE955999B33F}"/>
              </a:ext>
            </a:extLst>
          </p:cNvPr>
          <p:cNvGrpSpPr/>
          <p:nvPr/>
        </p:nvGrpSpPr>
        <p:grpSpPr>
          <a:xfrm>
            <a:off x="8689674" y="5167752"/>
            <a:ext cx="798188" cy="104308"/>
            <a:chOff x="8689674" y="5167752"/>
            <a:chExt cx="798188" cy="104308"/>
          </a:xfrm>
        </p:grpSpPr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7FC5DC0D-262D-EE9F-54F6-A066F0F8266D}"/>
                </a:ext>
              </a:extLst>
            </p:cNvPr>
            <p:cNvSpPr/>
            <p:nvPr/>
          </p:nvSpPr>
          <p:spPr>
            <a:xfrm rot="16200000">
              <a:off x="8682480" y="5174946"/>
              <a:ext cx="104307" cy="89920"/>
            </a:xfrm>
            <a:prstGeom prst="triangle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4A7FA8FC-8A32-DC27-19CF-DB2428EBE311}"/>
                </a:ext>
              </a:extLst>
            </p:cNvPr>
            <p:cNvSpPr/>
            <p:nvPr/>
          </p:nvSpPr>
          <p:spPr>
            <a:xfrm rot="16200000" flipH="1" flipV="1">
              <a:off x="9390748" y="5174946"/>
              <a:ext cx="104307" cy="89920"/>
            </a:xfrm>
            <a:prstGeom prst="triangle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15B9327-5755-BC77-7DB4-596407EA322B}"/>
                </a:ext>
              </a:extLst>
            </p:cNvPr>
            <p:cNvSpPr/>
            <p:nvPr/>
          </p:nvSpPr>
          <p:spPr>
            <a:xfrm>
              <a:off x="8808076" y="5167752"/>
              <a:ext cx="561383" cy="104308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ylinder 22">
            <a:extLst>
              <a:ext uri="{FF2B5EF4-FFF2-40B4-BE49-F238E27FC236}">
                <a16:creationId xmlns:a16="http://schemas.microsoft.com/office/drawing/2014/main" id="{D481A513-37C0-4A2B-E2A9-D49D7B166652}"/>
              </a:ext>
            </a:extLst>
          </p:cNvPr>
          <p:cNvSpPr/>
          <p:nvPr/>
        </p:nvSpPr>
        <p:spPr>
          <a:xfrm>
            <a:off x="224863" y="3778717"/>
            <a:ext cx="1164136" cy="1216152"/>
          </a:xfrm>
          <a:prstGeom prst="ca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C1D4DE-4902-EFBE-4309-A01AA04151D0}"/>
              </a:ext>
            </a:extLst>
          </p:cNvPr>
          <p:cNvGrpSpPr/>
          <p:nvPr/>
        </p:nvGrpSpPr>
        <p:grpSpPr>
          <a:xfrm>
            <a:off x="1388199" y="3776263"/>
            <a:ext cx="1092631" cy="1348370"/>
            <a:chOff x="1388199" y="3776263"/>
            <a:chExt cx="1092631" cy="134837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9CE1A7A-89B0-22B4-F4E7-51790616F2A3}"/>
                </a:ext>
              </a:extLst>
            </p:cNvPr>
            <p:cNvGrpSpPr/>
            <p:nvPr/>
          </p:nvGrpSpPr>
          <p:grpSpPr>
            <a:xfrm rot="21106531">
              <a:off x="1388199" y="3776263"/>
              <a:ext cx="1092631" cy="1221061"/>
              <a:chOff x="4860128" y="2197348"/>
              <a:chExt cx="1590712" cy="2542359"/>
            </a:xfrm>
          </p:grpSpPr>
          <p:pic>
            <p:nvPicPr>
              <p:cNvPr id="25" name="Graphic 24" descr="Line Arrow: Clockwise curve">
                <a:extLst>
                  <a:ext uri="{FF2B5EF4-FFF2-40B4-BE49-F238E27FC236}">
                    <a16:creationId xmlns:a16="http://schemas.microsoft.com/office/drawing/2014/main" id="{BA63B710-BE2B-2972-C353-59D8957AA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7200000">
                <a:off x="5052262" y="2197348"/>
                <a:ext cx="1398578" cy="1398578"/>
              </a:xfrm>
              <a:prstGeom prst="rect">
                <a:avLst/>
              </a:prstGeom>
            </p:spPr>
          </p:pic>
          <p:pic>
            <p:nvPicPr>
              <p:cNvPr id="26" name="Graphic 25" descr="Line Arrow: Clockwise curve">
                <a:extLst>
                  <a:ext uri="{FF2B5EF4-FFF2-40B4-BE49-F238E27FC236}">
                    <a16:creationId xmlns:a16="http://schemas.microsoft.com/office/drawing/2014/main" id="{24A077DE-F572-30D4-061F-C190AA9DC8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7200000" flipH="1" flipV="1">
                <a:off x="4860128" y="3341129"/>
                <a:ext cx="1398578" cy="1398578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239FE9-67AB-523F-C2DF-234E2E1ECB76}"/>
                </a:ext>
              </a:extLst>
            </p:cNvPr>
            <p:cNvSpPr txBox="1"/>
            <p:nvPr/>
          </p:nvSpPr>
          <p:spPr>
            <a:xfrm>
              <a:off x="1663540" y="475530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SQL</a:t>
              </a:r>
            </a:p>
          </p:txBody>
        </p:sp>
      </p:grp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92949350-8642-20D0-07C0-967CC26D89F7}"/>
              </a:ext>
            </a:extLst>
          </p:cNvPr>
          <p:cNvSpPr/>
          <p:nvPr/>
        </p:nvSpPr>
        <p:spPr>
          <a:xfrm>
            <a:off x="4634820" y="3414124"/>
            <a:ext cx="736781" cy="917831"/>
          </a:xfrm>
          <a:prstGeom prst="foldedCorner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HTML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0D9049-6A18-B514-16D6-0E8CAF5BD85F}"/>
              </a:ext>
            </a:extLst>
          </p:cNvPr>
          <p:cNvSpPr txBox="1"/>
          <p:nvPr/>
        </p:nvSpPr>
        <p:spPr>
          <a:xfrm>
            <a:off x="8605064" y="4346361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60000"/>
                    <a:lumOff val="40000"/>
                  </a:schemeClr>
                </a:solidFill>
              </a:rPr>
              <a:t>Loading…</a:t>
            </a:r>
          </a:p>
        </p:txBody>
      </p:sp>
    </p:spTree>
    <p:extLst>
      <p:ext uri="{BB962C8B-B14F-4D97-AF65-F5344CB8AC3E}">
        <p14:creationId xmlns:p14="http://schemas.microsoft.com/office/powerpoint/2010/main" val="3550885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33541 0.074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33541 0.0745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4" grpId="2" animBg="1"/>
      <p:bldP spid="23" grpId="0" animBg="1"/>
      <p:bldP spid="23" grpId="1" animBg="1"/>
      <p:bldP spid="28" grpId="0" animBg="1"/>
      <p:bldP spid="28" grpId="1" animBg="1"/>
      <p:bldP spid="28" grpId="2" animBg="1"/>
      <p:bldP spid="30" grpId="0"/>
      <p:bldP spid="3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D6EB8-7F58-4BA8-870E-259F97F92176}"/>
              </a:ext>
            </a:extLst>
          </p:cNvPr>
          <p:cNvGrpSpPr/>
          <p:nvPr/>
        </p:nvGrpSpPr>
        <p:grpSpPr>
          <a:xfrm>
            <a:off x="930477" y="1535129"/>
            <a:ext cx="4694781" cy="4995205"/>
            <a:chOff x="3832495" y="1351388"/>
            <a:chExt cx="4694781" cy="4995205"/>
          </a:xfrm>
        </p:grpSpPr>
        <p:pic>
          <p:nvPicPr>
            <p:cNvPr id="72" name="Graphic 71" descr="Server">
              <a:extLst>
                <a:ext uri="{FF2B5EF4-FFF2-40B4-BE49-F238E27FC236}">
                  <a16:creationId xmlns:a16="http://schemas.microsoft.com/office/drawing/2014/main" id="{327960A4-B7E9-4FED-91D6-D4A4281FA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26668" y="1351388"/>
              <a:ext cx="3738664" cy="3738664"/>
            </a:xfrm>
            <a:prstGeom prst="rect">
              <a:avLst/>
            </a:prstGeom>
          </p:spPr>
        </p:pic>
        <p:pic>
          <p:nvPicPr>
            <p:cNvPr id="7" name="Graphic 6" descr="Cloud">
              <a:extLst>
                <a:ext uri="{FF2B5EF4-FFF2-40B4-BE49-F238E27FC236}">
                  <a16:creationId xmlns:a16="http://schemas.microsoft.com/office/drawing/2014/main" id="{568E931E-F9DC-436E-BA88-89EE6031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3832495" y="1651812"/>
              <a:ext cx="4694781" cy="4694781"/>
            </a:xfrm>
            <a:prstGeom prst="rect">
              <a:avLst/>
            </a:prstGeom>
          </p:spPr>
        </p:pic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A75A024-396C-4F35-A86B-4928892D21AB}"/>
              </a:ext>
            </a:extLst>
          </p:cNvPr>
          <p:cNvGrpSpPr/>
          <p:nvPr/>
        </p:nvGrpSpPr>
        <p:grpSpPr>
          <a:xfrm rot="21106531">
            <a:off x="5305851" y="3005520"/>
            <a:ext cx="2274957" cy="2542359"/>
            <a:chOff x="4860128" y="2197348"/>
            <a:chExt cx="1590712" cy="2542359"/>
          </a:xfrm>
        </p:grpSpPr>
        <p:pic>
          <p:nvPicPr>
            <p:cNvPr id="163" name="Graphic 162" descr="Line Arrow: Clockwise curve">
              <a:extLst>
                <a:ext uri="{FF2B5EF4-FFF2-40B4-BE49-F238E27FC236}">
                  <a16:creationId xmlns:a16="http://schemas.microsoft.com/office/drawing/2014/main" id="{2AA02AA8-333F-4F73-85C5-D360FE073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>
              <a:off x="5052262" y="2197348"/>
              <a:ext cx="1398578" cy="1398578"/>
            </a:xfrm>
            <a:prstGeom prst="rect">
              <a:avLst/>
            </a:prstGeom>
          </p:spPr>
        </p:pic>
        <p:pic>
          <p:nvPicPr>
            <p:cNvPr id="164" name="Graphic 163" descr="Line Arrow: Clockwise curve">
              <a:extLst>
                <a:ext uri="{FF2B5EF4-FFF2-40B4-BE49-F238E27FC236}">
                  <a16:creationId xmlns:a16="http://schemas.microsoft.com/office/drawing/2014/main" id="{3D3A2F2A-5B91-4D3C-9670-167FDC64A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 flipH="1" flipV="1">
              <a:off x="4860128" y="3341129"/>
              <a:ext cx="1398578" cy="13985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2A5738-76E0-4932-B1A1-A997E2E2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Enhanced navigation &amp; form handling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D882805-D24D-45CC-AF83-0B267360905E}"/>
              </a:ext>
            </a:extLst>
          </p:cNvPr>
          <p:cNvGrpSpPr/>
          <p:nvPr/>
        </p:nvGrpSpPr>
        <p:grpSpPr>
          <a:xfrm>
            <a:off x="7613237" y="2733089"/>
            <a:ext cx="2933204" cy="2667000"/>
            <a:chOff x="6763966" y="1195735"/>
            <a:chExt cx="4748599" cy="387842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4F73A403-B6F1-4138-96A1-488580378B94}"/>
                </a:ext>
              </a:extLst>
            </p:cNvPr>
            <p:cNvSpPr/>
            <p:nvPr/>
          </p:nvSpPr>
          <p:spPr>
            <a:xfrm>
              <a:off x="6763966" y="1195735"/>
              <a:ext cx="4748598" cy="3878428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noFill/>
              <a:prstDash val="solid"/>
            </a:ln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41894C6-B2A6-4C14-B2C7-DA80675C6C48}"/>
                </a:ext>
              </a:extLst>
            </p:cNvPr>
            <p:cNvSpPr/>
            <p:nvPr/>
          </p:nvSpPr>
          <p:spPr>
            <a:xfrm>
              <a:off x="6763967" y="1195735"/>
              <a:ext cx="4748598" cy="1004506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B6D6492-F277-4959-9486-5FCF0DE4A3CA}"/>
                </a:ext>
              </a:extLst>
            </p:cNvPr>
            <p:cNvSpPr/>
            <p:nvPr/>
          </p:nvSpPr>
          <p:spPr>
            <a:xfrm>
              <a:off x="7263319" y="1573393"/>
              <a:ext cx="3774150" cy="40950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DE08FD8-09CD-4B1D-877A-A22224DE4BF6}"/>
                </a:ext>
              </a:extLst>
            </p:cNvPr>
            <p:cNvSpPr/>
            <p:nvPr/>
          </p:nvSpPr>
          <p:spPr>
            <a:xfrm>
              <a:off x="11116043" y="1195735"/>
              <a:ext cx="396521" cy="278268"/>
            </a:xfrm>
            <a:prstGeom prst="rect">
              <a:avLst/>
            </a:prstGeom>
            <a:solidFill>
              <a:srgbClr val="C00000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95AE5C3-3659-44FF-BA5C-2AD90D30CC23}"/>
                </a:ext>
              </a:extLst>
            </p:cNvPr>
            <p:cNvSpPr/>
            <p:nvPr/>
          </p:nvSpPr>
          <p:spPr>
            <a:xfrm>
              <a:off x="10659232" y="1195735"/>
              <a:ext cx="396521" cy="27826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6076E65-CF92-4CB4-89FE-F6115DE0CE15}"/>
                </a:ext>
              </a:extLst>
            </p:cNvPr>
            <p:cNvSpPr/>
            <p:nvPr/>
          </p:nvSpPr>
          <p:spPr>
            <a:xfrm>
              <a:off x="10197388" y="1195735"/>
              <a:ext cx="396521" cy="27826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580D19F2-4FB6-488C-A015-FC6513085983}"/>
                </a:ext>
              </a:extLst>
            </p:cNvPr>
            <p:cNvSpPr/>
            <p:nvPr/>
          </p:nvSpPr>
          <p:spPr>
            <a:xfrm rot="16200000">
              <a:off x="6876308" y="1698472"/>
              <a:ext cx="255155" cy="159346"/>
            </a:xfrm>
            <a:prstGeom prst="triangle">
              <a:avLst/>
            </a:prstGeom>
            <a:solidFill>
              <a:srgbClr val="000000">
                <a:lumMod val="75000"/>
                <a:lumOff val="2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DCCF6EB-2072-44EA-B789-25AC1007654C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650567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E45AA89-F0DC-4F7B-A7D7-57F1F8551EC2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910364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BD4683B-76CA-41E8-A79B-439E18DEC46B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780038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0ADD9E7-13C3-44EE-A328-54A80565C962}"/>
                </a:ext>
              </a:extLst>
            </p:cNvPr>
            <p:cNvGrpSpPr/>
            <p:nvPr/>
          </p:nvGrpSpPr>
          <p:grpSpPr>
            <a:xfrm>
              <a:off x="11231013" y="1272348"/>
              <a:ext cx="166584" cy="125041"/>
              <a:chOff x="7112262" y="1295498"/>
              <a:chExt cx="96702" cy="54274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2673A819-EA79-441C-AEB2-7BC5DBEDA240}"/>
                  </a:ext>
                </a:extLst>
              </p:cNvPr>
              <p:cNvCxnSpPr/>
              <p:nvPr/>
            </p:nvCxnSpPr>
            <p:spPr>
              <a:xfrm>
                <a:off x="7112262" y="1295498"/>
                <a:ext cx="96702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EFDD6424-E7F3-4350-B738-3451E6CFCB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12262" y="1295498"/>
                <a:ext cx="96702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FA39E65-FCA9-420F-AA29-4169A92DFF32}"/>
                </a:ext>
              </a:extLst>
            </p:cNvPr>
            <p:cNvCxnSpPr>
              <a:cxnSpLocks/>
            </p:cNvCxnSpPr>
            <p:nvPr/>
          </p:nvCxnSpPr>
          <p:spPr>
            <a:xfrm>
              <a:off x="10286853" y="1393086"/>
              <a:ext cx="217560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</p:cxn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6BB4F9A-0D13-456F-AE6D-8732A00A759B}"/>
                </a:ext>
              </a:extLst>
            </p:cNvPr>
            <p:cNvGrpSpPr/>
            <p:nvPr/>
          </p:nvGrpSpPr>
          <p:grpSpPr>
            <a:xfrm>
              <a:off x="10768068" y="1272348"/>
              <a:ext cx="198261" cy="120737"/>
              <a:chOff x="6731064" y="1250524"/>
              <a:chExt cx="126294" cy="56142"/>
            </a:xfrm>
          </p:grpSpPr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E547509-E2BF-4C7D-9422-CA01D2123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064" y="1306666"/>
                <a:ext cx="12629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AAF65FCB-18DD-4988-BBE7-4D1581C316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064" y="1252392"/>
                <a:ext cx="12629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D0FE67D0-1922-4F8F-B5CC-BF3466793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5420" y="1250524"/>
                <a:ext cx="0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498E03F-292C-4A7B-A280-82638502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4036" y="1250524"/>
                <a:ext cx="0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329AB90-2D37-F61E-BEB0-3358D822622F}"/>
              </a:ext>
            </a:extLst>
          </p:cNvPr>
          <p:cNvSpPr txBox="1"/>
          <p:nvPr/>
        </p:nvSpPr>
        <p:spPr>
          <a:xfrm>
            <a:off x="6139750" y="5141823"/>
            <a:ext cx="65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fetch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430255-15E1-A2AE-C016-A150356BEC66}"/>
              </a:ext>
            </a:extLst>
          </p:cNvPr>
          <p:cNvGrpSpPr/>
          <p:nvPr/>
        </p:nvGrpSpPr>
        <p:grpSpPr>
          <a:xfrm>
            <a:off x="2469688" y="4020284"/>
            <a:ext cx="1856999" cy="618552"/>
            <a:chOff x="8184945" y="3775108"/>
            <a:chExt cx="1856999" cy="6185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82A595-9224-6B62-3D40-F99C325A1EA0}"/>
                </a:ext>
              </a:extLst>
            </p:cNvPr>
            <p:cNvSpPr txBox="1"/>
            <p:nvPr/>
          </p:nvSpPr>
          <p:spPr>
            <a:xfrm>
              <a:off x="8684998" y="3808885"/>
              <a:ext cx="1356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Blazor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B54F5A9-C6FD-1330-9EA6-9E64E6F9E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84945" y="3775108"/>
              <a:ext cx="584776" cy="58477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CF2B69-EE03-19CB-A70A-A48C326592AE}"/>
              </a:ext>
            </a:extLst>
          </p:cNvPr>
          <p:cNvGrpSpPr/>
          <p:nvPr/>
        </p:nvGrpSpPr>
        <p:grpSpPr>
          <a:xfrm>
            <a:off x="8362635" y="3766793"/>
            <a:ext cx="1384615" cy="274320"/>
            <a:chOff x="8473760" y="3639793"/>
            <a:chExt cx="1384615" cy="27432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C767D82-2505-6A07-555A-10B3FE410357}"/>
                </a:ext>
              </a:extLst>
            </p:cNvPr>
            <p:cNvSpPr/>
            <p:nvPr/>
          </p:nvSpPr>
          <p:spPr>
            <a:xfrm>
              <a:off x="8473760" y="3639793"/>
              <a:ext cx="274320" cy="2743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BE7A08B-B1C8-20F2-738C-240BBEFC8A90}"/>
                </a:ext>
              </a:extLst>
            </p:cNvPr>
            <p:cNvSpPr/>
            <p:nvPr/>
          </p:nvSpPr>
          <p:spPr>
            <a:xfrm>
              <a:off x="8802209" y="3651717"/>
              <a:ext cx="687866" cy="10430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1DF9E2-06DF-DDB3-2C68-4CFCED27E9FE}"/>
                </a:ext>
              </a:extLst>
            </p:cNvPr>
            <p:cNvSpPr/>
            <p:nvPr/>
          </p:nvSpPr>
          <p:spPr>
            <a:xfrm>
              <a:off x="8802209" y="3805452"/>
              <a:ext cx="1056166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D40FE2-2423-8E26-4B89-2C5BD850EB5A}"/>
              </a:ext>
            </a:extLst>
          </p:cNvPr>
          <p:cNvGrpSpPr/>
          <p:nvPr/>
        </p:nvGrpSpPr>
        <p:grpSpPr>
          <a:xfrm>
            <a:off x="7613236" y="3425691"/>
            <a:ext cx="2933202" cy="197933"/>
            <a:chOff x="7613236" y="3425691"/>
            <a:chExt cx="2933202" cy="19793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FE450B-25E8-7B32-158A-2C87740E70DD}"/>
                </a:ext>
              </a:extLst>
            </p:cNvPr>
            <p:cNvSpPr/>
            <p:nvPr/>
          </p:nvSpPr>
          <p:spPr>
            <a:xfrm>
              <a:off x="7613236" y="3425691"/>
              <a:ext cx="2933202" cy="197933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AD4327B-9BEB-603A-8E33-9AD661C278EA}"/>
                </a:ext>
              </a:extLst>
            </p:cNvPr>
            <p:cNvSpPr/>
            <p:nvPr/>
          </p:nvSpPr>
          <p:spPr>
            <a:xfrm>
              <a:off x="8107592" y="3459571"/>
              <a:ext cx="137160" cy="13716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345F3A-15A6-8BDD-ECCE-8CF1FB243B7F}"/>
                </a:ext>
              </a:extLst>
            </p:cNvPr>
            <p:cNvSpPr/>
            <p:nvPr/>
          </p:nvSpPr>
          <p:spPr>
            <a:xfrm>
              <a:off x="8291729" y="3505850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ED07B9E-11FB-B1E5-B890-8C9400014A6E}"/>
                </a:ext>
              </a:extLst>
            </p:cNvPr>
            <p:cNvSpPr/>
            <p:nvPr/>
          </p:nvSpPr>
          <p:spPr>
            <a:xfrm>
              <a:off x="8633341" y="3508928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2B0DBB-420D-0151-370F-2DA596CA3151}"/>
                </a:ext>
              </a:extLst>
            </p:cNvPr>
            <p:cNvSpPr/>
            <p:nvPr/>
          </p:nvSpPr>
          <p:spPr>
            <a:xfrm>
              <a:off x="8974953" y="3510232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07A90EF-9792-BBB5-2908-4B2901CEDC39}"/>
                </a:ext>
              </a:extLst>
            </p:cNvPr>
            <p:cNvSpPr/>
            <p:nvPr/>
          </p:nvSpPr>
          <p:spPr>
            <a:xfrm>
              <a:off x="9296250" y="3513104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37455E-894D-F11B-2680-E8C421D8A033}"/>
                </a:ext>
              </a:extLst>
            </p:cNvPr>
            <p:cNvSpPr/>
            <p:nvPr/>
          </p:nvSpPr>
          <p:spPr>
            <a:xfrm>
              <a:off x="9637862" y="3494605"/>
              <a:ext cx="341127" cy="783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8405F8C-EC34-28D3-B20D-88D914C7BDC1}"/>
                </a:ext>
              </a:extLst>
            </p:cNvPr>
            <p:cNvSpPr/>
            <p:nvPr/>
          </p:nvSpPr>
          <p:spPr>
            <a:xfrm>
              <a:off x="10014922" y="3492182"/>
              <a:ext cx="137160" cy="78357"/>
            </a:xfrm>
            <a:prstGeom prst="rect">
              <a:avLst/>
            </a:prstGeom>
            <a:solidFill>
              <a:srgbClr val="7676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6744D-7569-7EC0-13AD-E9514B5C9D98}"/>
              </a:ext>
            </a:extLst>
          </p:cNvPr>
          <p:cNvSpPr/>
          <p:nvPr/>
        </p:nvSpPr>
        <p:spPr>
          <a:xfrm>
            <a:off x="7793975" y="4143832"/>
            <a:ext cx="769106" cy="914400"/>
          </a:xfrm>
          <a:prstGeom prst="rect">
            <a:avLst/>
          </a:prstGeom>
          <a:solidFill>
            <a:schemeClr val="tx2">
              <a:lumMod val="95000"/>
            </a:schemeClr>
          </a:solidFill>
          <a:ln w="6350"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6313A1-A267-857C-7820-BA332A48734F}"/>
              </a:ext>
            </a:extLst>
          </p:cNvPr>
          <p:cNvSpPr/>
          <p:nvPr/>
        </p:nvSpPr>
        <p:spPr>
          <a:xfrm>
            <a:off x="9621135" y="4147860"/>
            <a:ext cx="769106" cy="914400"/>
          </a:xfrm>
          <a:prstGeom prst="rect">
            <a:avLst/>
          </a:prstGeom>
          <a:solidFill>
            <a:schemeClr val="tx2">
              <a:lumMod val="95000"/>
            </a:schemeClr>
          </a:solidFill>
          <a:ln w="6350">
            <a:noFill/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B12DED-33AA-FD09-C63C-51407CBF198F}"/>
              </a:ext>
            </a:extLst>
          </p:cNvPr>
          <p:cNvSpPr/>
          <p:nvPr/>
        </p:nvSpPr>
        <p:spPr>
          <a:xfrm>
            <a:off x="8697794" y="4147860"/>
            <a:ext cx="769106" cy="914400"/>
          </a:xfrm>
          <a:prstGeom prst="rect">
            <a:avLst/>
          </a:prstGeom>
          <a:solidFill>
            <a:schemeClr val="tx2">
              <a:lumMod val="95000"/>
            </a:schemeClr>
          </a:solidFill>
          <a:ln w="6350">
            <a:noFill/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35F24E-CB18-B130-026D-ED2D1F7F06B5}"/>
              </a:ext>
            </a:extLst>
          </p:cNvPr>
          <p:cNvSpPr/>
          <p:nvPr/>
        </p:nvSpPr>
        <p:spPr>
          <a:xfrm>
            <a:off x="7794073" y="4141978"/>
            <a:ext cx="769106" cy="914400"/>
          </a:xfrm>
          <a:prstGeom prst="rect">
            <a:avLst/>
          </a:prstGeom>
          <a:solidFill>
            <a:schemeClr val="tx2">
              <a:lumMod val="95000"/>
            </a:schemeClr>
          </a:solidFill>
          <a:ln w="6350">
            <a:noFill/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7C13CC3-ECB5-1C00-381D-8B54F776F06D}"/>
              </a:ext>
            </a:extLst>
          </p:cNvPr>
          <p:cNvGrpSpPr/>
          <p:nvPr/>
        </p:nvGrpSpPr>
        <p:grpSpPr>
          <a:xfrm>
            <a:off x="7791353" y="4143832"/>
            <a:ext cx="769106" cy="914400"/>
            <a:chOff x="7919245" y="4119654"/>
            <a:chExt cx="769106" cy="9144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5EA5DA3-813D-783B-C56E-63183C2F5EBF}"/>
                </a:ext>
              </a:extLst>
            </p:cNvPr>
            <p:cNvSpPr/>
            <p:nvPr/>
          </p:nvSpPr>
          <p:spPr>
            <a:xfrm>
              <a:off x="7919245" y="4119654"/>
              <a:ext cx="769106" cy="91440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D1090D1-4898-5C56-315B-858D2D5AD6EA}"/>
                </a:ext>
              </a:extLst>
            </p:cNvPr>
            <p:cNvGrpSpPr/>
            <p:nvPr/>
          </p:nvGrpSpPr>
          <p:grpSpPr>
            <a:xfrm>
              <a:off x="7997627" y="4567272"/>
              <a:ext cx="612341" cy="393628"/>
              <a:chOff x="8473737" y="3819107"/>
              <a:chExt cx="1467982" cy="39362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8298C5-E80E-42C3-FE76-EBF4106C3C10}"/>
                  </a:ext>
                </a:extLst>
              </p:cNvPr>
              <p:cNvSpPr/>
              <p:nvPr/>
            </p:nvSpPr>
            <p:spPr>
              <a:xfrm>
                <a:off x="8473737" y="3819107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FA75FA0-C692-8A46-ECF5-B4288DA7D7F7}"/>
                  </a:ext>
                </a:extLst>
              </p:cNvPr>
              <p:cNvSpPr/>
              <p:nvPr/>
            </p:nvSpPr>
            <p:spPr>
              <a:xfrm>
                <a:off x="8473737" y="3904413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A3A406A-8EDF-F2E0-4418-EE92CF8CD5C3}"/>
                  </a:ext>
                </a:extLst>
              </p:cNvPr>
              <p:cNvSpPr/>
              <p:nvPr/>
            </p:nvSpPr>
            <p:spPr>
              <a:xfrm>
                <a:off x="8473737" y="3994654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6BB1CDB-6CDC-947D-0FA9-0E47D5EDA6C3}"/>
                  </a:ext>
                </a:extLst>
              </p:cNvPr>
              <p:cNvSpPr/>
              <p:nvPr/>
            </p:nvSpPr>
            <p:spPr>
              <a:xfrm>
                <a:off x="8473737" y="4080835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68A530B-D906-E6BE-A103-FAD88C1777FA}"/>
                  </a:ext>
                </a:extLst>
              </p:cNvPr>
              <p:cNvSpPr/>
              <p:nvPr/>
            </p:nvSpPr>
            <p:spPr>
              <a:xfrm>
                <a:off x="8473737" y="4167016"/>
                <a:ext cx="914400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DA1D7CE-06E4-3F80-8906-486A3B69B421}"/>
                </a:ext>
              </a:extLst>
            </p:cNvPr>
            <p:cNvSpPr/>
            <p:nvPr/>
          </p:nvSpPr>
          <p:spPr>
            <a:xfrm>
              <a:off x="7922101" y="4119654"/>
              <a:ext cx="766249" cy="40309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26BCE25-F964-41D8-72A9-A0DF9B9E4813}"/>
              </a:ext>
            </a:extLst>
          </p:cNvPr>
          <p:cNvGrpSpPr/>
          <p:nvPr/>
        </p:nvGrpSpPr>
        <p:grpSpPr>
          <a:xfrm>
            <a:off x="8704439" y="4141839"/>
            <a:ext cx="769106" cy="914400"/>
            <a:chOff x="7919245" y="4119654"/>
            <a:chExt cx="769106" cy="91440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DD362EC-7285-F31E-523E-C3018A71CBF7}"/>
                </a:ext>
              </a:extLst>
            </p:cNvPr>
            <p:cNvSpPr/>
            <p:nvPr/>
          </p:nvSpPr>
          <p:spPr>
            <a:xfrm>
              <a:off x="7919245" y="4119654"/>
              <a:ext cx="769106" cy="91440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3CFC678-BDB3-609A-23D7-697E0E778C10}"/>
                </a:ext>
              </a:extLst>
            </p:cNvPr>
            <p:cNvGrpSpPr/>
            <p:nvPr/>
          </p:nvGrpSpPr>
          <p:grpSpPr>
            <a:xfrm>
              <a:off x="7997627" y="4567272"/>
              <a:ext cx="612341" cy="393628"/>
              <a:chOff x="8473737" y="3819107"/>
              <a:chExt cx="1467982" cy="393628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A1FF099-85E0-ED4F-6885-D94BFB7CEDD7}"/>
                  </a:ext>
                </a:extLst>
              </p:cNvPr>
              <p:cNvSpPr/>
              <p:nvPr/>
            </p:nvSpPr>
            <p:spPr>
              <a:xfrm>
                <a:off x="8473737" y="3819107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660E55A-7D3E-DD3B-CA51-984A67C4FBF4}"/>
                  </a:ext>
                </a:extLst>
              </p:cNvPr>
              <p:cNvSpPr/>
              <p:nvPr/>
            </p:nvSpPr>
            <p:spPr>
              <a:xfrm>
                <a:off x="8473737" y="3904413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3BC2CA9-532F-8174-D7A7-5B5EB60FC746}"/>
                  </a:ext>
                </a:extLst>
              </p:cNvPr>
              <p:cNvSpPr/>
              <p:nvPr/>
            </p:nvSpPr>
            <p:spPr>
              <a:xfrm>
                <a:off x="8473737" y="3994654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7AC4A76-79F3-158C-23E8-9B0122A9D37E}"/>
                  </a:ext>
                </a:extLst>
              </p:cNvPr>
              <p:cNvSpPr/>
              <p:nvPr/>
            </p:nvSpPr>
            <p:spPr>
              <a:xfrm>
                <a:off x="8473737" y="4080835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6F1C734-9956-8912-F645-0A1CC93D97D2}"/>
                  </a:ext>
                </a:extLst>
              </p:cNvPr>
              <p:cNvSpPr/>
              <p:nvPr/>
            </p:nvSpPr>
            <p:spPr>
              <a:xfrm>
                <a:off x="8473737" y="4167016"/>
                <a:ext cx="657635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266ABC0-32E0-F375-E854-D5EF7480A80B}"/>
                </a:ext>
              </a:extLst>
            </p:cNvPr>
            <p:cNvSpPr/>
            <p:nvPr/>
          </p:nvSpPr>
          <p:spPr>
            <a:xfrm>
              <a:off x="7922101" y="4119654"/>
              <a:ext cx="766249" cy="40309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4B31FC1-B235-8A04-483F-EA143BDB58AF}"/>
              </a:ext>
            </a:extLst>
          </p:cNvPr>
          <p:cNvGrpSpPr/>
          <p:nvPr/>
        </p:nvGrpSpPr>
        <p:grpSpPr>
          <a:xfrm>
            <a:off x="9617075" y="4141839"/>
            <a:ext cx="769106" cy="914400"/>
            <a:chOff x="7919245" y="4119654"/>
            <a:chExt cx="769106" cy="9144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07CEA37-1CE1-302B-090D-B9F8C5E35340}"/>
                </a:ext>
              </a:extLst>
            </p:cNvPr>
            <p:cNvSpPr/>
            <p:nvPr/>
          </p:nvSpPr>
          <p:spPr>
            <a:xfrm>
              <a:off x="7919245" y="4119654"/>
              <a:ext cx="769106" cy="914400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8387013-1141-EBEE-6B84-E5B1F0EEDDC3}"/>
                </a:ext>
              </a:extLst>
            </p:cNvPr>
            <p:cNvGrpSpPr/>
            <p:nvPr/>
          </p:nvGrpSpPr>
          <p:grpSpPr>
            <a:xfrm>
              <a:off x="7997627" y="4567272"/>
              <a:ext cx="612341" cy="393628"/>
              <a:chOff x="8473737" y="3819107"/>
              <a:chExt cx="1467982" cy="393628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D92000A-C97A-FF40-12BE-492F0A24D37F}"/>
                  </a:ext>
                </a:extLst>
              </p:cNvPr>
              <p:cNvSpPr/>
              <p:nvPr/>
            </p:nvSpPr>
            <p:spPr>
              <a:xfrm>
                <a:off x="8473737" y="3819107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8847ECB-D971-3D24-F8B4-990D30AA5390}"/>
                  </a:ext>
                </a:extLst>
              </p:cNvPr>
              <p:cNvSpPr/>
              <p:nvPr/>
            </p:nvSpPr>
            <p:spPr>
              <a:xfrm>
                <a:off x="8473737" y="3904413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F981DAB-A002-6F5D-7A48-E028A2A1C334}"/>
                  </a:ext>
                </a:extLst>
              </p:cNvPr>
              <p:cNvSpPr/>
              <p:nvPr/>
            </p:nvSpPr>
            <p:spPr>
              <a:xfrm>
                <a:off x="8473737" y="3994654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5D2E965-49CB-D0A5-B9BD-FAADC72695C5}"/>
                  </a:ext>
                </a:extLst>
              </p:cNvPr>
              <p:cNvSpPr/>
              <p:nvPr/>
            </p:nvSpPr>
            <p:spPr>
              <a:xfrm>
                <a:off x="8473737" y="4080835"/>
                <a:ext cx="1467982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D984E42-6889-D251-99C0-596F343D49A4}"/>
                  </a:ext>
                </a:extLst>
              </p:cNvPr>
              <p:cNvSpPr/>
              <p:nvPr/>
            </p:nvSpPr>
            <p:spPr>
              <a:xfrm>
                <a:off x="8473737" y="4167016"/>
                <a:ext cx="914400" cy="45719"/>
              </a:xfrm>
              <a:prstGeom prst="rect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7B60DA6-9D1C-7CB0-A158-F41B2D267717}"/>
                </a:ext>
              </a:extLst>
            </p:cNvPr>
            <p:cNvSpPr/>
            <p:nvPr/>
          </p:nvSpPr>
          <p:spPr>
            <a:xfrm>
              <a:off x="7922101" y="4119654"/>
              <a:ext cx="766249" cy="40309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D6286B1-E08E-9AE4-65D0-AE955999B33F}"/>
              </a:ext>
            </a:extLst>
          </p:cNvPr>
          <p:cNvGrpSpPr/>
          <p:nvPr/>
        </p:nvGrpSpPr>
        <p:grpSpPr>
          <a:xfrm>
            <a:off x="8689674" y="5167752"/>
            <a:ext cx="798188" cy="104308"/>
            <a:chOff x="8689674" y="5167752"/>
            <a:chExt cx="798188" cy="104308"/>
          </a:xfrm>
        </p:grpSpPr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7FC5DC0D-262D-EE9F-54F6-A066F0F8266D}"/>
                </a:ext>
              </a:extLst>
            </p:cNvPr>
            <p:cNvSpPr/>
            <p:nvPr/>
          </p:nvSpPr>
          <p:spPr>
            <a:xfrm rot="16200000">
              <a:off x="8682480" y="5174946"/>
              <a:ext cx="104307" cy="89920"/>
            </a:xfrm>
            <a:prstGeom prst="triangle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4A7FA8FC-8A32-DC27-19CF-DB2428EBE311}"/>
                </a:ext>
              </a:extLst>
            </p:cNvPr>
            <p:cNvSpPr/>
            <p:nvPr/>
          </p:nvSpPr>
          <p:spPr>
            <a:xfrm rot="16200000" flipH="1" flipV="1">
              <a:off x="9390748" y="5174946"/>
              <a:ext cx="104307" cy="89920"/>
            </a:xfrm>
            <a:prstGeom prst="triangle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15B9327-5755-BC77-7DB4-596407EA322B}"/>
                </a:ext>
              </a:extLst>
            </p:cNvPr>
            <p:cNvSpPr/>
            <p:nvPr/>
          </p:nvSpPr>
          <p:spPr>
            <a:xfrm>
              <a:off x="8808076" y="5167752"/>
              <a:ext cx="561383" cy="104308"/>
            </a:xfrm>
            <a:prstGeom prst="rect">
              <a:avLst/>
            </a:prstGeom>
            <a:solidFill>
              <a:schemeClr val="tx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Graphic 11" descr="Cursor with solid fill">
            <a:extLst>
              <a:ext uri="{FF2B5EF4-FFF2-40B4-BE49-F238E27FC236}">
                <a16:creationId xmlns:a16="http://schemas.microsoft.com/office/drawing/2014/main" id="{2EB902F2-B97A-DEFB-C74D-8665BD1067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19461" y="4414556"/>
            <a:ext cx="540998" cy="54099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008F77F-9BEF-92A3-5142-F44B98840598}"/>
              </a:ext>
            </a:extLst>
          </p:cNvPr>
          <p:cNvSpPr/>
          <p:nvPr/>
        </p:nvSpPr>
        <p:spPr>
          <a:xfrm>
            <a:off x="8147075" y="4113033"/>
            <a:ext cx="1834178" cy="95291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01600">
              <a:srgbClr val="00B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28A46C-D41E-71FA-C3E7-915F3D350825}"/>
              </a:ext>
            </a:extLst>
          </p:cNvPr>
          <p:cNvGrpSpPr/>
          <p:nvPr/>
        </p:nvGrpSpPr>
        <p:grpSpPr>
          <a:xfrm>
            <a:off x="8147575" y="4113033"/>
            <a:ext cx="1833678" cy="952912"/>
            <a:chOff x="5549764" y="1717730"/>
            <a:chExt cx="1833678" cy="9529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0DA960-07EB-510D-A01E-76EA09351F2C}"/>
                </a:ext>
              </a:extLst>
            </p:cNvPr>
            <p:cNvSpPr/>
            <p:nvPr/>
          </p:nvSpPr>
          <p:spPr>
            <a:xfrm>
              <a:off x="5549764" y="1717730"/>
              <a:ext cx="1057814" cy="95291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55FE06-E86C-B521-515E-25AEF62BC5B4}"/>
                </a:ext>
              </a:extLst>
            </p:cNvPr>
            <p:cNvSpPr/>
            <p:nvPr/>
          </p:nvSpPr>
          <p:spPr>
            <a:xfrm>
              <a:off x="6771101" y="1962034"/>
              <a:ext cx="612341" cy="45719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F4FB484-07A1-99CB-8383-F23880EBCAC1}"/>
                </a:ext>
              </a:extLst>
            </p:cNvPr>
            <p:cNvSpPr/>
            <p:nvPr/>
          </p:nvSpPr>
          <p:spPr>
            <a:xfrm>
              <a:off x="6771101" y="2047340"/>
              <a:ext cx="612341" cy="45719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4C21F81-4826-7743-01AE-AD94BA966C4F}"/>
                </a:ext>
              </a:extLst>
            </p:cNvPr>
            <p:cNvSpPr/>
            <p:nvPr/>
          </p:nvSpPr>
          <p:spPr>
            <a:xfrm>
              <a:off x="6771101" y="2137581"/>
              <a:ext cx="612341" cy="45719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C58E98-4E8E-4EE7-AC5C-12FAE4898576}"/>
                </a:ext>
              </a:extLst>
            </p:cNvPr>
            <p:cNvSpPr/>
            <p:nvPr/>
          </p:nvSpPr>
          <p:spPr>
            <a:xfrm>
              <a:off x="6771101" y="2223762"/>
              <a:ext cx="612341" cy="45719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D725DB-2091-F9A9-B9F4-58CE7BA4264A}"/>
                </a:ext>
              </a:extLst>
            </p:cNvPr>
            <p:cNvSpPr/>
            <p:nvPr/>
          </p:nvSpPr>
          <p:spPr>
            <a:xfrm>
              <a:off x="6771101" y="2309943"/>
              <a:ext cx="274320" cy="45719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0EC4C37-0DD8-4B12-2625-A44E242CB070}"/>
                </a:ext>
              </a:extLst>
            </p:cNvPr>
            <p:cNvSpPr/>
            <p:nvPr/>
          </p:nvSpPr>
          <p:spPr>
            <a:xfrm>
              <a:off x="6771101" y="2448501"/>
              <a:ext cx="612341" cy="45719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BC1A21E-1DCF-DD31-5D18-E2E2AE565D48}"/>
                </a:ext>
              </a:extLst>
            </p:cNvPr>
            <p:cNvSpPr/>
            <p:nvPr/>
          </p:nvSpPr>
          <p:spPr>
            <a:xfrm>
              <a:off x="6771101" y="2538742"/>
              <a:ext cx="457200" cy="45719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41A6726-73FE-0D71-F90B-08F1F39BD501}"/>
                </a:ext>
              </a:extLst>
            </p:cNvPr>
            <p:cNvSpPr/>
            <p:nvPr/>
          </p:nvSpPr>
          <p:spPr>
            <a:xfrm>
              <a:off x="6769540" y="1719396"/>
              <a:ext cx="548640" cy="10430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B2ADFE8F-DEFA-35F1-02C0-23BC5105DF6A}"/>
              </a:ext>
            </a:extLst>
          </p:cNvPr>
          <p:cNvSpPr/>
          <p:nvPr/>
        </p:nvSpPr>
        <p:spPr>
          <a:xfrm>
            <a:off x="4638110" y="3409081"/>
            <a:ext cx="736781" cy="917831"/>
          </a:xfrm>
          <a:prstGeom prst="foldedCorner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HTML</a:t>
            </a:r>
          </a:p>
        </p:txBody>
      </p:sp>
    </p:spTree>
    <p:extLst>
      <p:ext uri="{BB962C8B-B14F-4D97-AF65-F5344CB8AC3E}">
        <p14:creationId xmlns:p14="http://schemas.microsoft.com/office/powerpoint/2010/main" val="2183044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33541 0.0745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3" grpId="1" animBg="1"/>
      <p:bldP spid="15" grpId="0" animBg="1"/>
      <p:bldP spid="15" grpId="1" animBg="1"/>
      <p:bldP spid="22" grpId="0" animBg="1"/>
      <p:bldP spid="22" grpId="1" animBg="1"/>
      <p:bldP spid="23" grpId="0" animBg="1"/>
      <p:bldP spid="23" grpId="1" animBg="1"/>
      <p:bldP spid="36" grpId="0" animBg="1"/>
      <p:bldP spid="36" grpId="1" animBg="1"/>
      <p:bldP spid="4" grpId="0" animBg="1"/>
      <p:bldP spid="4" grpId="1" animBg="1"/>
      <p:bldP spid="4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9D1495-BD70-420A-9A4F-8DBE90E379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5825" y="4394200"/>
            <a:ext cx="11306175" cy="19827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.NET 7.0 LTS released Nov 2022</a:t>
            </a:r>
          </a:p>
          <a:p>
            <a:pPr>
              <a:defRPr/>
            </a:pPr>
            <a:r>
              <a:rPr 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Major releases every year in November</a:t>
            </a:r>
          </a:p>
          <a:p>
            <a:pPr>
              <a:defRPr/>
            </a:pPr>
            <a:r>
              <a:rPr 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LTS for even numbered releases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173141-AABB-48D7-AC77-E2A4E50314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098" y="365125"/>
            <a:ext cx="10515600" cy="553998"/>
          </a:xfrm>
        </p:spPr>
        <p:txBody>
          <a:bodyPr>
            <a:normAutofit/>
          </a:bodyPr>
          <a:lstStyle/>
          <a:p>
            <a:r>
              <a:rPr lang="en-US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.NET Schedule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0CB52B-62B2-44B0-B8F1-EC302FC2F67A}"/>
              </a:ext>
            </a:extLst>
          </p:cNvPr>
          <p:cNvCxnSpPr>
            <a:cxnSpLocks/>
          </p:cNvCxnSpPr>
          <p:nvPr/>
        </p:nvCxnSpPr>
        <p:spPr>
          <a:xfrm flipV="1">
            <a:off x="489098" y="1902292"/>
            <a:ext cx="11398102" cy="925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4DFDEB7E-D543-49AF-A286-FBBFA962C324}"/>
              </a:ext>
            </a:extLst>
          </p:cNvPr>
          <p:cNvSpPr/>
          <p:nvPr/>
        </p:nvSpPr>
        <p:spPr>
          <a:xfrm>
            <a:off x="4241190" y="1676100"/>
            <a:ext cx="423097" cy="4381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9370FF-02D7-4693-B30C-28D4374B1BA0}"/>
              </a:ext>
            </a:extLst>
          </p:cNvPr>
          <p:cNvSpPr/>
          <p:nvPr/>
        </p:nvSpPr>
        <p:spPr>
          <a:xfrm>
            <a:off x="2555500" y="1691598"/>
            <a:ext cx="423097" cy="438108"/>
          </a:xfrm>
          <a:prstGeom prst="ellipse">
            <a:avLst/>
          </a:prstGeom>
          <a:solidFill>
            <a:srgbClr val="9780E5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8FE434-4AC1-4299-861A-0EADD968AFB8}"/>
              </a:ext>
            </a:extLst>
          </p:cNvPr>
          <p:cNvSpPr/>
          <p:nvPr/>
        </p:nvSpPr>
        <p:spPr>
          <a:xfrm>
            <a:off x="5924017" y="1676100"/>
            <a:ext cx="423097" cy="438108"/>
          </a:xfrm>
          <a:prstGeom prst="ellipse">
            <a:avLst/>
          </a:prstGeom>
          <a:solidFill>
            <a:srgbClr val="9780E5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C711B2-7F79-4E3E-925B-3A3D3514C277}"/>
              </a:ext>
            </a:extLst>
          </p:cNvPr>
          <p:cNvSpPr/>
          <p:nvPr/>
        </p:nvSpPr>
        <p:spPr>
          <a:xfrm>
            <a:off x="7605476" y="1691598"/>
            <a:ext cx="423097" cy="438108"/>
          </a:xfrm>
          <a:prstGeom prst="ellipse">
            <a:avLst/>
          </a:prstGeom>
          <a:solidFill>
            <a:srgbClr val="9780E5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86EAC8-FA42-4B85-977C-BD1DEBC17DD6}"/>
              </a:ext>
            </a:extLst>
          </p:cNvPr>
          <p:cNvSpPr txBox="1"/>
          <p:nvPr/>
        </p:nvSpPr>
        <p:spPr>
          <a:xfrm>
            <a:off x="2027642" y="2777584"/>
            <a:ext cx="1478812" cy="1108147"/>
          </a:xfrm>
          <a:prstGeom prst="rect">
            <a:avLst/>
          </a:prstGeom>
          <a:noFill/>
        </p:spPr>
        <p:txBody>
          <a:bodyPr wrap="square" lIns="179161" tIns="143331" rIns="89606" bIns="143331" rtlCol="0" anchor="t">
            <a:spAutoFit/>
          </a:bodyPr>
          <a:lstStyle/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Nov 2021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.NET 6.0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LTS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0309C1-E35A-4C6A-AF68-E388182BED60}"/>
              </a:ext>
            </a:extLst>
          </p:cNvPr>
          <p:cNvCxnSpPr>
            <a:cxnSpLocks/>
            <a:stCxn id="9" idx="4"/>
            <a:endCxn id="30" idx="0"/>
          </p:cNvCxnSpPr>
          <p:nvPr/>
        </p:nvCxnSpPr>
        <p:spPr>
          <a:xfrm flipH="1">
            <a:off x="2767048" y="2129706"/>
            <a:ext cx="1" cy="64787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6DC9229-80F3-4B1F-9616-7D5F69D69E29}"/>
              </a:ext>
            </a:extLst>
          </p:cNvPr>
          <p:cNvSpPr txBox="1"/>
          <p:nvPr/>
        </p:nvSpPr>
        <p:spPr>
          <a:xfrm>
            <a:off x="3708171" y="2777584"/>
            <a:ext cx="1478812" cy="1108147"/>
          </a:xfrm>
          <a:prstGeom prst="rect">
            <a:avLst/>
          </a:prstGeom>
          <a:noFill/>
        </p:spPr>
        <p:txBody>
          <a:bodyPr wrap="square" lIns="179161" tIns="143331" rIns="89606" bIns="143331" rtlCol="0" anchor="t">
            <a:spAutoFit/>
          </a:bodyPr>
          <a:lstStyle/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Nov 2022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.NET 7.0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03D1A2D-D20C-450D-AF65-BB54DF202361}"/>
              </a:ext>
            </a:extLst>
          </p:cNvPr>
          <p:cNvCxnSpPr>
            <a:cxnSpLocks/>
            <a:stCxn id="8" idx="4"/>
            <a:endCxn id="37" idx="0"/>
          </p:cNvCxnSpPr>
          <p:nvPr/>
        </p:nvCxnSpPr>
        <p:spPr>
          <a:xfrm flipH="1">
            <a:off x="4447577" y="2114208"/>
            <a:ext cx="5162" cy="663376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1E5FF5E-B26E-4C81-AB70-EF21C8CDFBC2}"/>
              </a:ext>
            </a:extLst>
          </p:cNvPr>
          <p:cNvSpPr txBox="1"/>
          <p:nvPr/>
        </p:nvSpPr>
        <p:spPr>
          <a:xfrm>
            <a:off x="5395476" y="2786293"/>
            <a:ext cx="1478812" cy="1108147"/>
          </a:xfrm>
          <a:prstGeom prst="rect">
            <a:avLst/>
          </a:prstGeom>
          <a:noFill/>
        </p:spPr>
        <p:txBody>
          <a:bodyPr wrap="square" lIns="179161" tIns="143331" rIns="89606" bIns="143331" rtlCol="0" anchor="t">
            <a:spAutoFit/>
          </a:bodyPr>
          <a:lstStyle/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Nov 2023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.NET 8.0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LTS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E1932D2-0037-4AC9-9E88-F20364BA0FFB}"/>
              </a:ext>
            </a:extLst>
          </p:cNvPr>
          <p:cNvCxnSpPr>
            <a:cxnSpLocks/>
            <a:stCxn id="10" idx="4"/>
            <a:endCxn id="41" idx="0"/>
          </p:cNvCxnSpPr>
          <p:nvPr/>
        </p:nvCxnSpPr>
        <p:spPr>
          <a:xfrm flipH="1">
            <a:off x="6134882" y="2114208"/>
            <a:ext cx="684" cy="672085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7493468-D54C-4E85-A0F1-07B5758996B1}"/>
              </a:ext>
            </a:extLst>
          </p:cNvPr>
          <p:cNvSpPr txBox="1"/>
          <p:nvPr/>
        </p:nvSpPr>
        <p:spPr>
          <a:xfrm>
            <a:off x="7082781" y="2777584"/>
            <a:ext cx="1478812" cy="1108147"/>
          </a:xfrm>
          <a:prstGeom prst="rect">
            <a:avLst/>
          </a:prstGeom>
          <a:noFill/>
        </p:spPr>
        <p:txBody>
          <a:bodyPr wrap="square" lIns="179161" tIns="143331" rIns="89606" bIns="143331" rtlCol="0" anchor="t">
            <a:spAutoFit/>
          </a:bodyPr>
          <a:lstStyle/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Nov 2024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.NET 9.0</a:t>
            </a: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3FFA1D2-986C-46C7-B842-D5FBA0BCEDBC}"/>
              </a:ext>
            </a:extLst>
          </p:cNvPr>
          <p:cNvCxnSpPr>
            <a:cxnSpLocks/>
            <a:stCxn id="28" idx="4"/>
            <a:endCxn id="44" idx="0"/>
          </p:cNvCxnSpPr>
          <p:nvPr/>
        </p:nvCxnSpPr>
        <p:spPr>
          <a:xfrm>
            <a:off x="7817025" y="2129706"/>
            <a:ext cx="5162" cy="64787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7D72B0D-510D-4F16-BED5-B2EE46E1911C}"/>
              </a:ext>
            </a:extLst>
          </p:cNvPr>
          <p:cNvSpPr/>
          <p:nvPr/>
        </p:nvSpPr>
        <p:spPr>
          <a:xfrm>
            <a:off x="9214086" y="1676100"/>
            <a:ext cx="423097" cy="438108"/>
          </a:xfrm>
          <a:prstGeom prst="ellipse">
            <a:avLst/>
          </a:prstGeom>
          <a:solidFill>
            <a:srgbClr val="9780E5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156328-9AA1-4194-B48A-ACFF5B6D1174}"/>
              </a:ext>
            </a:extLst>
          </p:cNvPr>
          <p:cNvSpPr txBox="1"/>
          <p:nvPr/>
        </p:nvSpPr>
        <p:spPr>
          <a:xfrm>
            <a:off x="8685545" y="2786293"/>
            <a:ext cx="1478812" cy="1108147"/>
          </a:xfrm>
          <a:prstGeom prst="rect">
            <a:avLst/>
          </a:prstGeom>
          <a:noFill/>
        </p:spPr>
        <p:txBody>
          <a:bodyPr wrap="square" lIns="179161" tIns="143331" rIns="89606" bIns="143331" rtlCol="0" anchor="t">
            <a:spAutoFit/>
          </a:bodyPr>
          <a:lstStyle/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Nov 2025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3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.NET 10.0</a:t>
            </a:r>
          </a:p>
          <a:p>
            <a:pPr algn="ctr" defTabSz="913950">
              <a:lnSpc>
                <a:spcPct val="90000"/>
              </a:lnSpc>
              <a:spcAft>
                <a:spcPts val="575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LTS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DB25BC-8A23-4DBA-A8B0-AB911E1087DE}"/>
              </a:ext>
            </a:extLst>
          </p:cNvPr>
          <p:cNvCxnSpPr>
            <a:cxnSpLocks/>
            <a:stCxn id="21" idx="4"/>
            <a:endCxn id="22" idx="0"/>
          </p:cNvCxnSpPr>
          <p:nvPr/>
        </p:nvCxnSpPr>
        <p:spPr>
          <a:xfrm flipH="1">
            <a:off x="9424951" y="2114208"/>
            <a:ext cx="684" cy="672085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F7874A-37DB-4972-9EBC-734C473FB586}"/>
              </a:ext>
            </a:extLst>
          </p:cNvPr>
          <p:cNvCxnSpPr>
            <a:cxnSpLocks/>
          </p:cNvCxnSpPr>
          <p:nvPr/>
        </p:nvCxnSpPr>
        <p:spPr>
          <a:xfrm flipH="1" flipV="1">
            <a:off x="3638132" y="2123092"/>
            <a:ext cx="2813" cy="661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432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D6EB8-7F58-4BA8-870E-259F97F92176}"/>
              </a:ext>
            </a:extLst>
          </p:cNvPr>
          <p:cNvGrpSpPr/>
          <p:nvPr/>
        </p:nvGrpSpPr>
        <p:grpSpPr>
          <a:xfrm>
            <a:off x="930477" y="1535129"/>
            <a:ext cx="4694781" cy="4995205"/>
            <a:chOff x="3832495" y="1351388"/>
            <a:chExt cx="4694781" cy="4995205"/>
          </a:xfrm>
        </p:grpSpPr>
        <p:pic>
          <p:nvPicPr>
            <p:cNvPr id="72" name="Graphic 71" descr="Server">
              <a:extLst>
                <a:ext uri="{FF2B5EF4-FFF2-40B4-BE49-F238E27FC236}">
                  <a16:creationId xmlns:a16="http://schemas.microsoft.com/office/drawing/2014/main" id="{327960A4-B7E9-4FED-91D6-D4A4281FA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26668" y="1351388"/>
              <a:ext cx="3738664" cy="3738664"/>
            </a:xfrm>
            <a:prstGeom prst="rect">
              <a:avLst/>
            </a:prstGeom>
          </p:spPr>
        </p:pic>
        <p:pic>
          <p:nvPicPr>
            <p:cNvPr id="7" name="Graphic 6" descr="Cloud">
              <a:extLst>
                <a:ext uri="{FF2B5EF4-FFF2-40B4-BE49-F238E27FC236}">
                  <a16:creationId xmlns:a16="http://schemas.microsoft.com/office/drawing/2014/main" id="{568E931E-F9DC-436E-BA88-89EE6031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3832495" y="1651812"/>
              <a:ext cx="4694781" cy="4694781"/>
            </a:xfrm>
            <a:prstGeom prst="rect">
              <a:avLst/>
            </a:prstGeom>
          </p:spPr>
        </p:pic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A75A024-396C-4F35-A86B-4928892D21AB}"/>
              </a:ext>
            </a:extLst>
          </p:cNvPr>
          <p:cNvGrpSpPr/>
          <p:nvPr/>
        </p:nvGrpSpPr>
        <p:grpSpPr>
          <a:xfrm rot="21106531">
            <a:off x="5305851" y="3005520"/>
            <a:ext cx="2274957" cy="2542359"/>
            <a:chOff x="4860128" y="2197348"/>
            <a:chExt cx="1590712" cy="2542359"/>
          </a:xfrm>
        </p:grpSpPr>
        <p:pic>
          <p:nvPicPr>
            <p:cNvPr id="163" name="Graphic 162" descr="Line Arrow: Clockwise curve">
              <a:extLst>
                <a:ext uri="{FF2B5EF4-FFF2-40B4-BE49-F238E27FC236}">
                  <a16:creationId xmlns:a16="http://schemas.microsoft.com/office/drawing/2014/main" id="{2AA02AA8-333F-4F73-85C5-D360FE073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>
              <a:off x="5052262" y="2197348"/>
              <a:ext cx="1398578" cy="1398578"/>
            </a:xfrm>
            <a:prstGeom prst="rect">
              <a:avLst/>
            </a:prstGeom>
          </p:spPr>
        </p:pic>
        <p:pic>
          <p:nvPicPr>
            <p:cNvPr id="164" name="Graphic 163" descr="Line Arrow: Clockwise curve">
              <a:extLst>
                <a:ext uri="{FF2B5EF4-FFF2-40B4-BE49-F238E27FC236}">
                  <a16:creationId xmlns:a16="http://schemas.microsoft.com/office/drawing/2014/main" id="{3D3A2F2A-5B91-4D3C-9670-167FDC64A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200000" flipH="1" flipV="1">
              <a:off x="4860128" y="3341129"/>
              <a:ext cx="1398578" cy="13985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2A5738-76E0-4932-B1A1-A997E2E2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Choose render mode at runtime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D882805-D24D-45CC-AF83-0B267360905E}"/>
              </a:ext>
            </a:extLst>
          </p:cNvPr>
          <p:cNvGrpSpPr/>
          <p:nvPr/>
        </p:nvGrpSpPr>
        <p:grpSpPr>
          <a:xfrm>
            <a:off x="7613237" y="2733089"/>
            <a:ext cx="2933204" cy="2667000"/>
            <a:chOff x="6763966" y="1195735"/>
            <a:chExt cx="4748599" cy="387842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4F73A403-B6F1-4138-96A1-488580378B94}"/>
                </a:ext>
              </a:extLst>
            </p:cNvPr>
            <p:cNvSpPr/>
            <p:nvPr/>
          </p:nvSpPr>
          <p:spPr>
            <a:xfrm>
              <a:off x="6763966" y="1195735"/>
              <a:ext cx="4748598" cy="3878428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noFill/>
              <a:prstDash val="solid"/>
            </a:ln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41894C6-B2A6-4C14-B2C7-DA80675C6C48}"/>
                </a:ext>
              </a:extLst>
            </p:cNvPr>
            <p:cNvSpPr/>
            <p:nvPr/>
          </p:nvSpPr>
          <p:spPr>
            <a:xfrm>
              <a:off x="6763967" y="1195735"/>
              <a:ext cx="4748598" cy="1004506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B6D6492-F277-4959-9486-5FCF0DE4A3CA}"/>
                </a:ext>
              </a:extLst>
            </p:cNvPr>
            <p:cNvSpPr/>
            <p:nvPr/>
          </p:nvSpPr>
          <p:spPr>
            <a:xfrm>
              <a:off x="7564282" y="1573392"/>
              <a:ext cx="3473186" cy="40950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DE08FD8-09CD-4B1D-877A-A22224DE4BF6}"/>
                </a:ext>
              </a:extLst>
            </p:cNvPr>
            <p:cNvSpPr/>
            <p:nvPr/>
          </p:nvSpPr>
          <p:spPr>
            <a:xfrm>
              <a:off x="11116043" y="1195735"/>
              <a:ext cx="396521" cy="278268"/>
            </a:xfrm>
            <a:prstGeom prst="rect">
              <a:avLst/>
            </a:prstGeom>
            <a:solidFill>
              <a:srgbClr val="C00000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95AE5C3-3659-44FF-BA5C-2AD90D30CC23}"/>
                </a:ext>
              </a:extLst>
            </p:cNvPr>
            <p:cNvSpPr/>
            <p:nvPr/>
          </p:nvSpPr>
          <p:spPr>
            <a:xfrm>
              <a:off x="10659232" y="1195735"/>
              <a:ext cx="396521" cy="27826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6076E65-CF92-4CB4-89FE-F6115DE0CE15}"/>
                </a:ext>
              </a:extLst>
            </p:cNvPr>
            <p:cNvSpPr/>
            <p:nvPr/>
          </p:nvSpPr>
          <p:spPr>
            <a:xfrm>
              <a:off x="10197388" y="1195735"/>
              <a:ext cx="396521" cy="27826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580D19F2-4FB6-488C-A015-FC6513085983}"/>
                </a:ext>
              </a:extLst>
            </p:cNvPr>
            <p:cNvSpPr/>
            <p:nvPr/>
          </p:nvSpPr>
          <p:spPr>
            <a:xfrm rot="16200000">
              <a:off x="6876308" y="1698472"/>
              <a:ext cx="255155" cy="159346"/>
            </a:xfrm>
            <a:prstGeom prst="triangle">
              <a:avLst/>
            </a:prstGeom>
            <a:solidFill>
              <a:srgbClr val="000000">
                <a:lumMod val="75000"/>
                <a:lumOff val="2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DCCF6EB-2072-44EA-B789-25AC1007654C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650567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E45AA89-F0DC-4F7B-A7D7-57F1F8551EC2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910364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BD4683B-76CA-41E8-A79B-439E18DEC46B}"/>
                </a:ext>
              </a:extLst>
            </p:cNvPr>
            <p:cNvCxnSpPr>
              <a:cxnSpLocks/>
            </p:cNvCxnSpPr>
            <p:nvPr/>
          </p:nvCxnSpPr>
          <p:spPr>
            <a:xfrm>
              <a:off x="11135159" y="1780038"/>
              <a:ext cx="278938" cy="0"/>
            </a:xfrm>
            <a:prstGeom prst="line">
              <a:avLst/>
            </a:prstGeom>
            <a:noFill/>
            <a:ln w="412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0ADD9E7-13C3-44EE-A328-54A80565C962}"/>
                </a:ext>
              </a:extLst>
            </p:cNvPr>
            <p:cNvGrpSpPr/>
            <p:nvPr/>
          </p:nvGrpSpPr>
          <p:grpSpPr>
            <a:xfrm>
              <a:off x="11231013" y="1272348"/>
              <a:ext cx="166584" cy="125041"/>
              <a:chOff x="7112262" y="1295498"/>
              <a:chExt cx="96702" cy="54274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2673A819-EA79-441C-AEB2-7BC5DBEDA240}"/>
                  </a:ext>
                </a:extLst>
              </p:cNvPr>
              <p:cNvCxnSpPr/>
              <p:nvPr/>
            </p:nvCxnSpPr>
            <p:spPr>
              <a:xfrm>
                <a:off x="7112262" y="1295498"/>
                <a:ext cx="96702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EFDD6424-E7F3-4350-B738-3451E6CFCB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12262" y="1295498"/>
                <a:ext cx="96702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FA39E65-FCA9-420F-AA29-4169A92DFF32}"/>
                </a:ext>
              </a:extLst>
            </p:cNvPr>
            <p:cNvCxnSpPr>
              <a:cxnSpLocks/>
            </p:cNvCxnSpPr>
            <p:nvPr/>
          </p:nvCxnSpPr>
          <p:spPr>
            <a:xfrm>
              <a:off x="10286853" y="1393086"/>
              <a:ext cx="217560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</p:cxn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6BB4F9A-0D13-456F-AE6D-8732A00A759B}"/>
                </a:ext>
              </a:extLst>
            </p:cNvPr>
            <p:cNvGrpSpPr/>
            <p:nvPr/>
          </p:nvGrpSpPr>
          <p:grpSpPr>
            <a:xfrm>
              <a:off x="10768068" y="1272348"/>
              <a:ext cx="198261" cy="120737"/>
              <a:chOff x="6731064" y="1250524"/>
              <a:chExt cx="126294" cy="56142"/>
            </a:xfrm>
          </p:grpSpPr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E547509-E2BF-4C7D-9422-CA01D2123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064" y="1306666"/>
                <a:ext cx="12629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AAF65FCB-18DD-4988-BBE7-4D1581C316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064" y="1252392"/>
                <a:ext cx="12629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D0FE67D0-1922-4F8F-B5CC-BF3466793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5420" y="1250524"/>
                <a:ext cx="0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498E03F-292C-4A7B-A280-82638502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4036" y="1250524"/>
                <a:ext cx="0" cy="5427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430255-15E1-A2AE-C016-A150356BEC66}"/>
              </a:ext>
            </a:extLst>
          </p:cNvPr>
          <p:cNvGrpSpPr/>
          <p:nvPr/>
        </p:nvGrpSpPr>
        <p:grpSpPr>
          <a:xfrm>
            <a:off x="2469688" y="4020284"/>
            <a:ext cx="1856999" cy="618552"/>
            <a:chOff x="8184945" y="3775108"/>
            <a:chExt cx="1856999" cy="6185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82A595-9224-6B62-3D40-F99C325A1EA0}"/>
                </a:ext>
              </a:extLst>
            </p:cNvPr>
            <p:cNvSpPr txBox="1"/>
            <p:nvPr/>
          </p:nvSpPr>
          <p:spPr>
            <a:xfrm>
              <a:off x="8684998" y="3808885"/>
              <a:ext cx="1356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Blazor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B54F5A9-C6FD-1330-9EA6-9E64E6F9E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84945" y="3775108"/>
              <a:ext cx="584776" cy="58477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CF2B69-EE03-19CB-A70A-A48C326592AE}"/>
              </a:ext>
            </a:extLst>
          </p:cNvPr>
          <p:cNvGrpSpPr/>
          <p:nvPr/>
        </p:nvGrpSpPr>
        <p:grpSpPr>
          <a:xfrm>
            <a:off x="8362635" y="3766793"/>
            <a:ext cx="1384615" cy="274320"/>
            <a:chOff x="8473760" y="3639793"/>
            <a:chExt cx="1384615" cy="27432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C767D82-2505-6A07-555A-10B3FE410357}"/>
                </a:ext>
              </a:extLst>
            </p:cNvPr>
            <p:cNvSpPr/>
            <p:nvPr/>
          </p:nvSpPr>
          <p:spPr>
            <a:xfrm>
              <a:off x="8473760" y="3639793"/>
              <a:ext cx="274320" cy="2743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BE7A08B-B1C8-20F2-738C-240BBEFC8A90}"/>
                </a:ext>
              </a:extLst>
            </p:cNvPr>
            <p:cNvSpPr/>
            <p:nvPr/>
          </p:nvSpPr>
          <p:spPr>
            <a:xfrm>
              <a:off x="8802209" y="3651717"/>
              <a:ext cx="687866" cy="10430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1DF9E2-06DF-DDB3-2C68-4CFCED27E9FE}"/>
                </a:ext>
              </a:extLst>
            </p:cNvPr>
            <p:cNvSpPr/>
            <p:nvPr/>
          </p:nvSpPr>
          <p:spPr>
            <a:xfrm>
              <a:off x="8802209" y="3805452"/>
              <a:ext cx="1056166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D40FE2-2423-8E26-4B89-2C5BD850EB5A}"/>
              </a:ext>
            </a:extLst>
          </p:cNvPr>
          <p:cNvGrpSpPr/>
          <p:nvPr/>
        </p:nvGrpSpPr>
        <p:grpSpPr>
          <a:xfrm>
            <a:off x="7613236" y="3425691"/>
            <a:ext cx="2933202" cy="197933"/>
            <a:chOff x="7613236" y="3425691"/>
            <a:chExt cx="2933202" cy="19793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FE450B-25E8-7B32-158A-2C87740E70DD}"/>
                </a:ext>
              </a:extLst>
            </p:cNvPr>
            <p:cNvSpPr/>
            <p:nvPr/>
          </p:nvSpPr>
          <p:spPr>
            <a:xfrm>
              <a:off x="7613236" y="3425691"/>
              <a:ext cx="2933202" cy="197933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AD4327B-9BEB-603A-8E33-9AD661C278EA}"/>
                </a:ext>
              </a:extLst>
            </p:cNvPr>
            <p:cNvSpPr/>
            <p:nvPr/>
          </p:nvSpPr>
          <p:spPr>
            <a:xfrm>
              <a:off x="8107592" y="3459571"/>
              <a:ext cx="137160" cy="13716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345F3A-15A6-8BDD-ECCE-8CF1FB243B7F}"/>
                </a:ext>
              </a:extLst>
            </p:cNvPr>
            <p:cNvSpPr/>
            <p:nvPr/>
          </p:nvSpPr>
          <p:spPr>
            <a:xfrm>
              <a:off x="8291729" y="3505850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ED07B9E-11FB-B1E5-B890-8C9400014A6E}"/>
                </a:ext>
              </a:extLst>
            </p:cNvPr>
            <p:cNvSpPr/>
            <p:nvPr/>
          </p:nvSpPr>
          <p:spPr>
            <a:xfrm>
              <a:off x="8633341" y="3508928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2B0DBB-420D-0151-370F-2DA596CA3151}"/>
                </a:ext>
              </a:extLst>
            </p:cNvPr>
            <p:cNvSpPr/>
            <p:nvPr/>
          </p:nvSpPr>
          <p:spPr>
            <a:xfrm>
              <a:off x="8974953" y="3510232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07A90EF-9792-BBB5-2908-4B2901CEDC39}"/>
                </a:ext>
              </a:extLst>
            </p:cNvPr>
            <p:cNvSpPr/>
            <p:nvPr/>
          </p:nvSpPr>
          <p:spPr>
            <a:xfrm>
              <a:off x="9296250" y="3513104"/>
              <a:ext cx="274320" cy="4571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37455E-894D-F11B-2680-E8C421D8A033}"/>
                </a:ext>
              </a:extLst>
            </p:cNvPr>
            <p:cNvSpPr/>
            <p:nvPr/>
          </p:nvSpPr>
          <p:spPr>
            <a:xfrm>
              <a:off x="9637862" y="3494605"/>
              <a:ext cx="341127" cy="783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8405F8C-EC34-28D3-B20D-88D914C7BDC1}"/>
                </a:ext>
              </a:extLst>
            </p:cNvPr>
            <p:cNvSpPr/>
            <p:nvPr/>
          </p:nvSpPr>
          <p:spPr>
            <a:xfrm>
              <a:off x="10014922" y="3492182"/>
              <a:ext cx="137160" cy="78357"/>
            </a:xfrm>
            <a:prstGeom prst="rect">
              <a:avLst/>
            </a:prstGeom>
            <a:solidFill>
              <a:srgbClr val="7676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94BBF46-15B5-DB80-3B36-13DE6037470E}"/>
              </a:ext>
            </a:extLst>
          </p:cNvPr>
          <p:cNvSpPr/>
          <p:nvPr/>
        </p:nvSpPr>
        <p:spPr>
          <a:xfrm>
            <a:off x="8311278" y="4176855"/>
            <a:ext cx="1537117" cy="10969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C222B6D-A5DB-BB7E-A250-F3A1E068BD0E}"/>
              </a:ext>
            </a:extLst>
          </p:cNvPr>
          <p:cNvGrpSpPr/>
          <p:nvPr/>
        </p:nvGrpSpPr>
        <p:grpSpPr>
          <a:xfrm>
            <a:off x="8353659" y="4249217"/>
            <a:ext cx="1469500" cy="1024576"/>
            <a:chOff x="8353659" y="4249217"/>
            <a:chExt cx="1469500" cy="10245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9D92A3-9885-9940-9D07-F5E35D61862B}"/>
                </a:ext>
              </a:extLst>
            </p:cNvPr>
            <p:cNvSpPr/>
            <p:nvPr/>
          </p:nvSpPr>
          <p:spPr>
            <a:xfrm>
              <a:off x="8466156" y="4308963"/>
              <a:ext cx="169581" cy="96482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45CCC3-A26F-4CC6-6138-4D1AA8AB68CB}"/>
                </a:ext>
              </a:extLst>
            </p:cNvPr>
            <p:cNvSpPr/>
            <p:nvPr/>
          </p:nvSpPr>
          <p:spPr>
            <a:xfrm>
              <a:off x="8988569" y="4561258"/>
              <a:ext cx="169581" cy="7125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9E1B1AB-D688-CA79-0C61-EAD2C41AB97A}"/>
                </a:ext>
              </a:extLst>
            </p:cNvPr>
            <p:cNvSpPr/>
            <p:nvPr/>
          </p:nvSpPr>
          <p:spPr>
            <a:xfrm>
              <a:off x="8727362" y="4669142"/>
              <a:ext cx="169581" cy="4057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11DC50-5F50-DA54-E317-2F81052BEB3A}"/>
                </a:ext>
              </a:extLst>
            </p:cNvPr>
            <p:cNvSpPr/>
            <p:nvPr/>
          </p:nvSpPr>
          <p:spPr>
            <a:xfrm>
              <a:off x="9249669" y="4308964"/>
              <a:ext cx="169581" cy="96482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8AB10A2-0F9C-D55E-3C51-4270C600DCCB}"/>
                </a:ext>
              </a:extLst>
            </p:cNvPr>
            <p:cNvSpPr/>
            <p:nvPr/>
          </p:nvSpPr>
          <p:spPr>
            <a:xfrm>
              <a:off x="9510876" y="4867077"/>
              <a:ext cx="169581" cy="207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01BB95A-AD25-B2BA-6618-C213B36975BE}"/>
                </a:ext>
              </a:extLst>
            </p:cNvPr>
            <p:cNvSpPr/>
            <p:nvPr/>
          </p:nvSpPr>
          <p:spPr>
            <a:xfrm>
              <a:off x="8354585" y="4998902"/>
              <a:ext cx="1468574" cy="2173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7AF1E97-1074-B166-FA3D-5339E473DF2D}"/>
                </a:ext>
              </a:extLst>
            </p:cNvPr>
            <p:cNvSpPr/>
            <p:nvPr/>
          </p:nvSpPr>
          <p:spPr>
            <a:xfrm rot="16200000">
              <a:off x="7982532" y="4620344"/>
              <a:ext cx="760612" cy="1835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5F8E4C9-C7A7-6109-2A6E-E954B4B01C8B}"/>
              </a:ext>
            </a:extLst>
          </p:cNvPr>
          <p:cNvGrpSpPr/>
          <p:nvPr/>
        </p:nvGrpSpPr>
        <p:grpSpPr>
          <a:xfrm>
            <a:off x="8353660" y="5018369"/>
            <a:ext cx="1468574" cy="255424"/>
            <a:chOff x="8353660" y="5018369"/>
            <a:chExt cx="1468574" cy="25542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17F8502-93E8-5575-2A46-270C7AB524BE}"/>
                </a:ext>
              </a:extLst>
            </p:cNvPr>
            <p:cNvSpPr/>
            <p:nvPr/>
          </p:nvSpPr>
          <p:spPr>
            <a:xfrm>
              <a:off x="8353660" y="5018369"/>
              <a:ext cx="1468574" cy="2554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1130963-4328-621F-283D-4CBEC9B9741C}"/>
                </a:ext>
              </a:extLst>
            </p:cNvPr>
            <p:cNvGrpSpPr/>
            <p:nvPr/>
          </p:nvGrpSpPr>
          <p:grpSpPr>
            <a:xfrm>
              <a:off x="8739203" y="5131824"/>
              <a:ext cx="699340" cy="85085"/>
              <a:chOff x="8689674" y="5167752"/>
              <a:chExt cx="798188" cy="104308"/>
            </a:xfrm>
          </p:grpSpPr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920E4D98-3052-78AE-AF05-97923942766E}"/>
                  </a:ext>
                </a:extLst>
              </p:cNvPr>
              <p:cNvSpPr/>
              <p:nvPr/>
            </p:nvSpPr>
            <p:spPr>
              <a:xfrm rot="16200000">
                <a:off x="8682480" y="5174946"/>
                <a:ext cx="104307" cy="89920"/>
              </a:xfrm>
              <a:prstGeom prst="triangle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3D87C7FC-726D-21EC-79F4-8E09863019AE}"/>
                  </a:ext>
                </a:extLst>
              </p:cNvPr>
              <p:cNvSpPr/>
              <p:nvPr/>
            </p:nvSpPr>
            <p:spPr>
              <a:xfrm rot="16200000" flipH="1" flipV="1">
                <a:off x="9390748" y="5174946"/>
                <a:ext cx="104307" cy="89920"/>
              </a:xfrm>
              <a:prstGeom prst="triangle">
                <a:avLst/>
              </a:prstGeom>
              <a:solidFill>
                <a:schemeClr val="tx2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9E632EA-2455-CBD7-6D8A-D22F492DB76E}"/>
                  </a:ext>
                </a:extLst>
              </p:cNvPr>
              <p:cNvSpPr/>
              <p:nvPr/>
            </p:nvSpPr>
            <p:spPr>
              <a:xfrm>
                <a:off x="8808076" y="5167752"/>
                <a:ext cx="561383" cy="104308"/>
              </a:xfrm>
              <a:prstGeom prst="rect">
                <a:avLst/>
              </a:prstGeom>
              <a:solidFill>
                <a:schemeClr val="tx2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6" name="Graphic 85" descr="Refresh with solid fill">
            <a:extLst>
              <a:ext uri="{FF2B5EF4-FFF2-40B4-BE49-F238E27FC236}">
                <a16:creationId xmlns:a16="http://schemas.microsoft.com/office/drawing/2014/main" id="{C69EAD7A-13EE-A3B1-BEFB-EEA51786E8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44849" y="3030578"/>
            <a:ext cx="209540" cy="209540"/>
          </a:xfrm>
          <a:prstGeom prst="rect">
            <a:avLst/>
          </a:prstGeom>
        </p:spPr>
      </p:pic>
      <p:sp>
        <p:nvSpPr>
          <p:cNvPr id="90" name="Arrow: Left-Right 89">
            <a:extLst>
              <a:ext uri="{FF2B5EF4-FFF2-40B4-BE49-F238E27FC236}">
                <a16:creationId xmlns:a16="http://schemas.microsoft.com/office/drawing/2014/main" id="{E1E837BA-4555-78C7-5D05-E15D43322620}"/>
              </a:ext>
            </a:extLst>
          </p:cNvPr>
          <p:cNvSpPr/>
          <p:nvPr/>
        </p:nvSpPr>
        <p:spPr>
          <a:xfrm>
            <a:off x="4730876" y="4041113"/>
            <a:ext cx="3227570" cy="520145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WebSocket</a:t>
            </a: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637B0BDB-C270-5EEB-5683-2F2B130E351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17101" y="3654519"/>
            <a:ext cx="1000652" cy="1000652"/>
          </a:xfrm>
          <a:prstGeom prst="rect">
            <a:avLst/>
          </a:prstGeom>
        </p:spPr>
      </p:pic>
      <p:pic>
        <p:nvPicPr>
          <p:cNvPr id="95" name="Graphic 94" descr="Cursor with solid fill">
            <a:extLst>
              <a:ext uri="{FF2B5EF4-FFF2-40B4-BE49-F238E27FC236}">
                <a16:creationId xmlns:a16="http://schemas.microsoft.com/office/drawing/2014/main" id="{FB78FE8E-7FE8-8C0A-B0DE-6DD0F5707A3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77941" y="3003685"/>
            <a:ext cx="540998" cy="54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87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42786 0.134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6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90" grpId="0" animBg="1"/>
      <p:bldP spid="9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C1D4-429A-2733-5A4B-AF5FC2E9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Full stack web UI with </a:t>
            </a:r>
            <a:r>
              <a:rPr lang="en-US" err="1"/>
              <a:t>Blazor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B00A93-EA17-78CC-8C1A-07276105E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427776" y="1718910"/>
            <a:ext cx="7897170" cy="3845808"/>
          </a:xfrm>
          <a:prstGeom prst="roundRect">
            <a:avLst>
              <a:gd name="adj" fmla="val 3149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8" name="Group 7" descr="instance">
            <a:extLst>
              <a:ext uri="{FF2B5EF4-FFF2-40B4-BE49-F238E27FC236}">
                <a16:creationId xmlns:a16="http://schemas.microsoft.com/office/drawing/2014/main" id="{5227213F-533B-30DE-A576-22E4B9792C6D}"/>
              </a:ext>
            </a:extLst>
          </p:cNvPr>
          <p:cNvGrpSpPr/>
          <p:nvPr/>
        </p:nvGrpSpPr>
        <p:grpSpPr>
          <a:xfrm>
            <a:off x="1867054" y="3035877"/>
            <a:ext cx="1121442" cy="1121442"/>
            <a:chOff x="957042" y="3544582"/>
            <a:chExt cx="1121442" cy="112144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04D34AF-B8E7-011F-E4C4-80CF4FE6434D}"/>
                </a:ext>
              </a:extLst>
            </p:cNvPr>
            <p:cNvSpPr/>
            <p:nvPr/>
          </p:nvSpPr>
          <p:spPr bwMode="auto">
            <a:xfrm>
              <a:off x="957042" y="3544582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7" name="Graphic 183">
              <a:extLst>
                <a:ext uri="{FF2B5EF4-FFF2-40B4-BE49-F238E27FC236}">
                  <a16:creationId xmlns:a16="http://schemas.microsoft.com/office/drawing/2014/main" id="{C50C93CD-EB63-A630-BD0F-4732A9DCB7DB}"/>
                </a:ext>
              </a:extLst>
            </p:cNvPr>
            <p:cNvSpPr/>
            <p:nvPr/>
          </p:nvSpPr>
          <p:spPr>
            <a:xfrm>
              <a:off x="1197881" y="3785421"/>
              <a:ext cx="639764" cy="639764"/>
            </a:xfrm>
            <a:custGeom>
              <a:avLst/>
              <a:gdLst>
                <a:gd name="connsiteX0" fmla="*/ 252413 w 381000"/>
                <a:gd name="connsiteY0" fmla="*/ 0 h 381000"/>
                <a:gd name="connsiteX1" fmla="*/ 266570 w 381000"/>
                <a:gd name="connsiteY1" fmla="*/ 12349 h 381000"/>
                <a:gd name="connsiteX2" fmla="*/ 266700 w 381000"/>
                <a:gd name="connsiteY2" fmla="*/ 14288 h 381000"/>
                <a:gd name="connsiteX3" fmla="*/ 266710 w 381000"/>
                <a:gd name="connsiteY3" fmla="*/ 58581 h 381000"/>
                <a:gd name="connsiteX4" fmla="*/ 322437 w 381000"/>
                <a:gd name="connsiteY4" fmla="*/ 114379 h 381000"/>
                <a:gd name="connsiteX5" fmla="*/ 366713 w 381000"/>
                <a:gd name="connsiteY5" fmla="*/ 114394 h 381000"/>
                <a:gd name="connsiteX6" fmla="*/ 381000 w 381000"/>
                <a:gd name="connsiteY6" fmla="*/ 128681 h 381000"/>
                <a:gd name="connsiteX7" fmla="*/ 368652 w 381000"/>
                <a:gd name="connsiteY7" fmla="*/ 142838 h 381000"/>
                <a:gd name="connsiteX8" fmla="*/ 366713 w 381000"/>
                <a:gd name="connsiteY8" fmla="*/ 142969 h 381000"/>
                <a:gd name="connsiteX9" fmla="*/ 323850 w 381000"/>
                <a:gd name="connsiteY9" fmla="*/ 142951 h 381000"/>
                <a:gd name="connsiteX10" fmla="*/ 323850 w 381000"/>
                <a:gd name="connsiteY10" fmla="*/ 176289 h 381000"/>
                <a:gd name="connsiteX11" fmla="*/ 366713 w 381000"/>
                <a:gd name="connsiteY11" fmla="*/ 176306 h 381000"/>
                <a:gd name="connsiteX12" fmla="*/ 380870 w 381000"/>
                <a:gd name="connsiteY12" fmla="*/ 188656 h 381000"/>
                <a:gd name="connsiteX13" fmla="*/ 381000 w 381000"/>
                <a:gd name="connsiteY13" fmla="*/ 190593 h 381000"/>
                <a:gd name="connsiteX14" fmla="*/ 368652 w 381000"/>
                <a:gd name="connsiteY14" fmla="*/ 204751 h 381000"/>
                <a:gd name="connsiteX15" fmla="*/ 366713 w 381000"/>
                <a:gd name="connsiteY15" fmla="*/ 204881 h 381000"/>
                <a:gd name="connsiteX16" fmla="*/ 323850 w 381000"/>
                <a:gd name="connsiteY16" fmla="*/ 204864 h 381000"/>
                <a:gd name="connsiteX17" fmla="*/ 323850 w 381000"/>
                <a:gd name="connsiteY17" fmla="*/ 238201 h 381000"/>
                <a:gd name="connsiteX18" fmla="*/ 366713 w 381000"/>
                <a:gd name="connsiteY18" fmla="*/ 238218 h 381000"/>
                <a:gd name="connsiteX19" fmla="*/ 380870 w 381000"/>
                <a:gd name="connsiteY19" fmla="*/ 250568 h 381000"/>
                <a:gd name="connsiteX20" fmla="*/ 381000 w 381000"/>
                <a:gd name="connsiteY20" fmla="*/ 252506 h 381000"/>
                <a:gd name="connsiteX21" fmla="*/ 368652 w 381000"/>
                <a:gd name="connsiteY21" fmla="*/ 266664 h 381000"/>
                <a:gd name="connsiteX22" fmla="*/ 366713 w 381000"/>
                <a:gd name="connsiteY22" fmla="*/ 266793 h 381000"/>
                <a:gd name="connsiteX23" fmla="*/ 322402 w 381000"/>
                <a:gd name="connsiteY23" fmla="*/ 266791 h 381000"/>
                <a:gd name="connsiteX24" fmla="*/ 266710 w 381000"/>
                <a:gd name="connsiteY24" fmla="*/ 322419 h 381000"/>
                <a:gd name="connsiteX25" fmla="*/ 266700 w 381000"/>
                <a:gd name="connsiteY25" fmla="*/ 366713 h 381000"/>
                <a:gd name="connsiteX26" fmla="*/ 252413 w 381000"/>
                <a:gd name="connsiteY26" fmla="*/ 381000 h 381000"/>
                <a:gd name="connsiteX27" fmla="*/ 238255 w 381000"/>
                <a:gd name="connsiteY27" fmla="*/ 368652 h 381000"/>
                <a:gd name="connsiteX28" fmla="*/ 238125 w 381000"/>
                <a:gd name="connsiteY28" fmla="*/ 366713 h 381000"/>
                <a:gd name="connsiteX29" fmla="*/ 238125 w 381000"/>
                <a:gd name="connsiteY29" fmla="*/ 323831 h 381000"/>
                <a:gd name="connsiteX30" fmla="*/ 204768 w 381000"/>
                <a:gd name="connsiteY30" fmla="*/ 323831 h 381000"/>
                <a:gd name="connsiteX31" fmla="*/ 204788 w 381000"/>
                <a:gd name="connsiteY31" fmla="*/ 366713 h 381000"/>
                <a:gd name="connsiteX32" fmla="*/ 192439 w 381000"/>
                <a:gd name="connsiteY32" fmla="*/ 380870 h 381000"/>
                <a:gd name="connsiteX33" fmla="*/ 190500 w 381000"/>
                <a:gd name="connsiteY33" fmla="*/ 381000 h 381000"/>
                <a:gd name="connsiteX34" fmla="*/ 176342 w 381000"/>
                <a:gd name="connsiteY34" fmla="*/ 368652 h 381000"/>
                <a:gd name="connsiteX35" fmla="*/ 176213 w 381000"/>
                <a:gd name="connsiteY35" fmla="*/ 366713 h 381000"/>
                <a:gd name="connsiteX36" fmla="*/ 176193 w 381000"/>
                <a:gd name="connsiteY36" fmla="*/ 323831 h 381000"/>
                <a:gd name="connsiteX37" fmla="*/ 142875 w 381000"/>
                <a:gd name="connsiteY37" fmla="*/ 323831 h 381000"/>
                <a:gd name="connsiteX38" fmla="*/ 142875 w 381000"/>
                <a:gd name="connsiteY38" fmla="*/ 366713 h 381000"/>
                <a:gd name="connsiteX39" fmla="*/ 130526 w 381000"/>
                <a:gd name="connsiteY39" fmla="*/ 380870 h 381000"/>
                <a:gd name="connsiteX40" fmla="*/ 128588 w 381000"/>
                <a:gd name="connsiteY40" fmla="*/ 381000 h 381000"/>
                <a:gd name="connsiteX41" fmla="*/ 114431 w 381000"/>
                <a:gd name="connsiteY41" fmla="*/ 368652 h 381000"/>
                <a:gd name="connsiteX42" fmla="*/ 114300 w 381000"/>
                <a:gd name="connsiteY42" fmla="*/ 366713 h 381000"/>
                <a:gd name="connsiteX43" fmla="*/ 114309 w 381000"/>
                <a:gd name="connsiteY43" fmla="*/ 322423 h 381000"/>
                <a:gd name="connsiteX44" fmla="*/ 58579 w 381000"/>
                <a:gd name="connsiteY44" fmla="*/ 266700 h 381000"/>
                <a:gd name="connsiteX45" fmla="*/ 14288 w 381000"/>
                <a:gd name="connsiteY45" fmla="*/ 266700 h 381000"/>
                <a:gd name="connsiteX46" fmla="*/ 0 w 381000"/>
                <a:gd name="connsiteY46" fmla="*/ 252413 h 381000"/>
                <a:gd name="connsiteX47" fmla="*/ 12349 w 381000"/>
                <a:gd name="connsiteY47" fmla="*/ 238255 h 381000"/>
                <a:gd name="connsiteX48" fmla="*/ 14288 w 381000"/>
                <a:gd name="connsiteY48" fmla="*/ 238125 h 381000"/>
                <a:gd name="connsiteX49" fmla="*/ 57150 w 381000"/>
                <a:gd name="connsiteY49" fmla="*/ 238106 h 381000"/>
                <a:gd name="connsiteX50" fmla="*/ 57150 w 381000"/>
                <a:gd name="connsiteY50" fmla="*/ 204768 h 381000"/>
                <a:gd name="connsiteX51" fmla="*/ 14288 w 381000"/>
                <a:gd name="connsiteY51" fmla="*/ 204788 h 381000"/>
                <a:gd name="connsiteX52" fmla="*/ 130 w 381000"/>
                <a:gd name="connsiteY52" fmla="*/ 192439 h 381000"/>
                <a:gd name="connsiteX53" fmla="*/ 0 w 381000"/>
                <a:gd name="connsiteY53" fmla="*/ 190500 h 381000"/>
                <a:gd name="connsiteX54" fmla="*/ 12349 w 381000"/>
                <a:gd name="connsiteY54" fmla="*/ 176342 h 381000"/>
                <a:gd name="connsiteX55" fmla="*/ 14288 w 381000"/>
                <a:gd name="connsiteY55" fmla="*/ 176213 h 381000"/>
                <a:gd name="connsiteX56" fmla="*/ 57150 w 381000"/>
                <a:gd name="connsiteY56" fmla="*/ 176193 h 381000"/>
                <a:gd name="connsiteX57" fmla="*/ 57150 w 381000"/>
                <a:gd name="connsiteY57" fmla="*/ 142856 h 381000"/>
                <a:gd name="connsiteX58" fmla="*/ 14288 w 381000"/>
                <a:gd name="connsiteY58" fmla="*/ 142875 h 381000"/>
                <a:gd name="connsiteX59" fmla="*/ 130 w 381000"/>
                <a:gd name="connsiteY59" fmla="*/ 130526 h 381000"/>
                <a:gd name="connsiteX60" fmla="*/ 0 w 381000"/>
                <a:gd name="connsiteY60" fmla="*/ 128588 h 381000"/>
                <a:gd name="connsiteX61" fmla="*/ 12349 w 381000"/>
                <a:gd name="connsiteY61" fmla="*/ 114431 h 381000"/>
                <a:gd name="connsiteX62" fmla="*/ 14288 w 381000"/>
                <a:gd name="connsiteY62" fmla="*/ 114300 h 381000"/>
                <a:gd name="connsiteX63" fmla="*/ 58583 w 381000"/>
                <a:gd name="connsiteY63" fmla="*/ 114282 h 381000"/>
                <a:gd name="connsiteX64" fmla="*/ 114309 w 381000"/>
                <a:gd name="connsiteY64" fmla="*/ 58577 h 381000"/>
                <a:gd name="connsiteX65" fmla="*/ 114300 w 381000"/>
                <a:gd name="connsiteY65" fmla="*/ 14288 h 381000"/>
                <a:gd name="connsiteX66" fmla="*/ 128588 w 381000"/>
                <a:gd name="connsiteY66" fmla="*/ 0 h 381000"/>
                <a:gd name="connsiteX67" fmla="*/ 142745 w 381000"/>
                <a:gd name="connsiteY67" fmla="*/ 12349 h 381000"/>
                <a:gd name="connsiteX68" fmla="*/ 142875 w 381000"/>
                <a:gd name="connsiteY68" fmla="*/ 14288 h 381000"/>
                <a:gd name="connsiteX69" fmla="*/ 142875 w 381000"/>
                <a:gd name="connsiteY69" fmla="*/ 57131 h 381000"/>
                <a:gd name="connsiteX70" fmla="*/ 176193 w 381000"/>
                <a:gd name="connsiteY70" fmla="*/ 57131 h 381000"/>
                <a:gd name="connsiteX71" fmla="*/ 176213 w 381000"/>
                <a:gd name="connsiteY71" fmla="*/ 14288 h 381000"/>
                <a:gd name="connsiteX72" fmla="*/ 188561 w 381000"/>
                <a:gd name="connsiteY72" fmla="*/ 130 h 381000"/>
                <a:gd name="connsiteX73" fmla="*/ 190500 w 381000"/>
                <a:gd name="connsiteY73" fmla="*/ 0 h 381000"/>
                <a:gd name="connsiteX74" fmla="*/ 204658 w 381000"/>
                <a:gd name="connsiteY74" fmla="*/ 12349 h 381000"/>
                <a:gd name="connsiteX75" fmla="*/ 204788 w 381000"/>
                <a:gd name="connsiteY75" fmla="*/ 14288 h 381000"/>
                <a:gd name="connsiteX76" fmla="*/ 204768 w 381000"/>
                <a:gd name="connsiteY76" fmla="*/ 57131 h 381000"/>
                <a:gd name="connsiteX77" fmla="*/ 238125 w 381000"/>
                <a:gd name="connsiteY77" fmla="*/ 57131 h 381000"/>
                <a:gd name="connsiteX78" fmla="*/ 238125 w 381000"/>
                <a:gd name="connsiteY78" fmla="*/ 14288 h 381000"/>
                <a:gd name="connsiteX79" fmla="*/ 248614 w 381000"/>
                <a:gd name="connsiteY79" fmla="*/ 510 h 381000"/>
                <a:gd name="connsiteX80" fmla="*/ 250473 w 381000"/>
                <a:gd name="connsiteY80" fmla="*/ 130 h 381000"/>
                <a:gd name="connsiteX81" fmla="*/ 252413 w 381000"/>
                <a:gd name="connsiteY81" fmla="*/ 0 h 381000"/>
                <a:gd name="connsiteX82" fmla="*/ 190593 w 381000"/>
                <a:gd name="connsiteY82" fmla="*/ 133444 h 381000"/>
                <a:gd name="connsiteX83" fmla="*/ 133444 w 381000"/>
                <a:gd name="connsiteY83" fmla="*/ 190593 h 381000"/>
                <a:gd name="connsiteX84" fmla="*/ 190593 w 381000"/>
                <a:gd name="connsiteY84" fmla="*/ 247743 h 381000"/>
                <a:gd name="connsiteX85" fmla="*/ 247743 w 381000"/>
                <a:gd name="connsiteY85" fmla="*/ 190593 h 381000"/>
                <a:gd name="connsiteX86" fmla="*/ 190593 w 381000"/>
                <a:gd name="connsiteY86" fmla="*/ 133444 h 381000"/>
                <a:gd name="connsiteX87" fmla="*/ 190593 w 381000"/>
                <a:gd name="connsiteY87" fmla="*/ 162018 h 381000"/>
                <a:gd name="connsiteX88" fmla="*/ 219168 w 381000"/>
                <a:gd name="connsiteY88" fmla="*/ 190593 h 381000"/>
                <a:gd name="connsiteX89" fmla="*/ 190593 w 381000"/>
                <a:gd name="connsiteY89" fmla="*/ 219168 h 381000"/>
                <a:gd name="connsiteX90" fmla="*/ 162018 w 381000"/>
                <a:gd name="connsiteY90" fmla="*/ 190593 h 381000"/>
                <a:gd name="connsiteX91" fmla="*/ 190593 w 381000"/>
                <a:gd name="connsiteY91" fmla="*/ 162018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81000" h="381000">
                  <a:moveTo>
                    <a:pt x="252413" y="0"/>
                  </a:moveTo>
                  <a:cubicBezTo>
                    <a:pt x="259646" y="0"/>
                    <a:pt x="265624" y="5375"/>
                    <a:pt x="266570" y="12349"/>
                  </a:cubicBezTo>
                  <a:lnTo>
                    <a:pt x="266700" y="14288"/>
                  </a:lnTo>
                  <a:lnTo>
                    <a:pt x="266710" y="58581"/>
                  </a:lnTo>
                  <a:cubicBezTo>
                    <a:pt x="294723" y="64272"/>
                    <a:pt x="316781" y="86354"/>
                    <a:pt x="322437" y="114379"/>
                  </a:cubicBezTo>
                  <a:lnTo>
                    <a:pt x="366713" y="114394"/>
                  </a:lnTo>
                  <a:cubicBezTo>
                    <a:pt x="374603" y="114394"/>
                    <a:pt x="381000" y="120791"/>
                    <a:pt x="381000" y="128681"/>
                  </a:cubicBezTo>
                  <a:cubicBezTo>
                    <a:pt x="381000" y="135915"/>
                    <a:pt x="375624" y="141892"/>
                    <a:pt x="368652" y="142838"/>
                  </a:cubicBezTo>
                  <a:lnTo>
                    <a:pt x="366713" y="142969"/>
                  </a:lnTo>
                  <a:lnTo>
                    <a:pt x="323850" y="142951"/>
                  </a:lnTo>
                  <a:lnTo>
                    <a:pt x="323850" y="176289"/>
                  </a:lnTo>
                  <a:lnTo>
                    <a:pt x="366713" y="176306"/>
                  </a:lnTo>
                  <a:cubicBezTo>
                    <a:pt x="373946" y="176306"/>
                    <a:pt x="379924" y="181682"/>
                    <a:pt x="380870" y="188656"/>
                  </a:cubicBezTo>
                  <a:lnTo>
                    <a:pt x="381000" y="190593"/>
                  </a:lnTo>
                  <a:cubicBezTo>
                    <a:pt x="381000" y="197827"/>
                    <a:pt x="375624" y="203805"/>
                    <a:pt x="368652" y="204751"/>
                  </a:cubicBezTo>
                  <a:lnTo>
                    <a:pt x="366713" y="204881"/>
                  </a:lnTo>
                  <a:lnTo>
                    <a:pt x="323850" y="204864"/>
                  </a:lnTo>
                  <a:lnTo>
                    <a:pt x="323850" y="238201"/>
                  </a:lnTo>
                  <a:lnTo>
                    <a:pt x="366713" y="238218"/>
                  </a:lnTo>
                  <a:cubicBezTo>
                    <a:pt x="373946" y="238218"/>
                    <a:pt x="379924" y="243594"/>
                    <a:pt x="380870" y="250568"/>
                  </a:cubicBezTo>
                  <a:lnTo>
                    <a:pt x="381000" y="252506"/>
                  </a:lnTo>
                  <a:cubicBezTo>
                    <a:pt x="381000" y="259739"/>
                    <a:pt x="375624" y="265717"/>
                    <a:pt x="368652" y="266664"/>
                  </a:cubicBezTo>
                  <a:lnTo>
                    <a:pt x="366713" y="266793"/>
                  </a:lnTo>
                  <a:lnTo>
                    <a:pt x="322402" y="266791"/>
                  </a:lnTo>
                  <a:cubicBezTo>
                    <a:pt x="316691" y="294736"/>
                    <a:pt x="294665" y="316741"/>
                    <a:pt x="266710" y="322419"/>
                  </a:cubicBezTo>
                  <a:lnTo>
                    <a:pt x="266700" y="366713"/>
                  </a:lnTo>
                  <a:cubicBezTo>
                    <a:pt x="266700" y="374603"/>
                    <a:pt x="260303" y="381000"/>
                    <a:pt x="252413" y="381000"/>
                  </a:cubicBezTo>
                  <a:cubicBezTo>
                    <a:pt x="245179" y="381000"/>
                    <a:pt x="239201" y="375624"/>
                    <a:pt x="238255" y="368652"/>
                  </a:cubicBezTo>
                  <a:lnTo>
                    <a:pt x="238125" y="366713"/>
                  </a:lnTo>
                  <a:lnTo>
                    <a:pt x="238125" y="323831"/>
                  </a:lnTo>
                  <a:lnTo>
                    <a:pt x="204768" y="323831"/>
                  </a:lnTo>
                  <a:lnTo>
                    <a:pt x="204788" y="366713"/>
                  </a:lnTo>
                  <a:cubicBezTo>
                    <a:pt x="204788" y="373946"/>
                    <a:pt x="199412" y="379924"/>
                    <a:pt x="192439" y="380870"/>
                  </a:cubicBezTo>
                  <a:lnTo>
                    <a:pt x="190500" y="381000"/>
                  </a:lnTo>
                  <a:cubicBezTo>
                    <a:pt x="183267" y="381000"/>
                    <a:pt x="177289" y="375624"/>
                    <a:pt x="176342" y="368652"/>
                  </a:cubicBezTo>
                  <a:lnTo>
                    <a:pt x="176213" y="366713"/>
                  </a:lnTo>
                  <a:lnTo>
                    <a:pt x="176193" y="323831"/>
                  </a:lnTo>
                  <a:lnTo>
                    <a:pt x="142875" y="323831"/>
                  </a:lnTo>
                  <a:lnTo>
                    <a:pt x="142875" y="366713"/>
                  </a:lnTo>
                  <a:cubicBezTo>
                    <a:pt x="142875" y="373946"/>
                    <a:pt x="137500" y="379924"/>
                    <a:pt x="130526" y="380870"/>
                  </a:cubicBezTo>
                  <a:lnTo>
                    <a:pt x="128588" y="381000"/>
                  </a:lnTo>
                  <a:cubicBezTo>
                    <a:pt x="121354" y="381000"/>
                    <a:pt x="115377" y="375624"/>
                    <a:pt x="114431" y="368652"/>
                  </a:cubicBezTo>
                  <a:lnTo>
                    <a:pt x="114300" y="366713"/>
                  </a:lnTo>
                  <a:lnTo>
                    <a:pt x="114309" y="322423"/>
                  </a:lnTo>
                  <a:cubicBezTo>
                    <a:pt x="86313" y="316744"/>
                    <a:pt x="64261" y="294694"/>
                    <a:pt x="58579" y="266700"/>
                  </a:cubicBezTo>
                  <a:lnTo>
                    <a:pt x="14288" y="266700"/>
                  </a:lnTo>
                  <a:cubicBezTo>
                    <a:pt x="6397" y="266700"/>
                    <a:pt x="0" y="260303"/>
                    <a:pt x="0" y="252413"/>
                  </a:cubicBezTo>
                  <a:cubicBezTo>
                    <a:pt x="0" y="245179"/>
                    <a:pt x="5375" y="239201"/>
                    <a:pt x="12349" y="238255"/>
                  </a:cubicBezTo>
                  <a:lnTo>
                    <a:pt x="14288" y="238125"/>
                  </a:lnTo>
                  <a:lnTo>
                    <a:pt x="57150" y="238106"/>
                  </a:lnTo>
                  <a:lnTo>
                    <a:pt x="57150" y="204768"/>
                  </a:lnTo>
                  <a:lnTo>
                    <a:pt x="14288" y="204788"/>
                  </a:lnTo>
                  <a:cubicBezTo>
                    <a:pt x="7054" y="204788"/>
                    <a:pt x="1077" y="199412"/>
                    <a:pt x="130" y="192439"/>
                  </a:cubicBezTo>
                  <a:lnTo>
                    <a:pt x="0" y="190500"/>
                  </a:lnTo>
                  <a:cubicBezTo>
                    <a:pt x="0" y="183267"/>
                    <a:pt x="5375" y="177289"/>
                    <a:pt x="12349" y="176342"/>
                  </a:cubicBezTo>
                  <a:lnTo>
                    <a:pt x="14288" y="176213"/>
                  </a:lnTo>
                  <a:lnTo>
                    <a:pt x="57150" y="176193"/>
                  </a:lnTo>
                  <a:lnTo>
                    <a:pt x="57150" y="142856"/>
                  </a:lnTo>
                  <a:lnTo>
                    <a:pt x="14288" y="142875"/>
                  </a:lnTo>
                  <a:cubicBezTo>
                    <a:pt x="7054" y="142875"/>
                    <a:pt x="1077" y="137500"/>
                    <a:pt x="130" y="130526"/>
                  </a:cubicBezTo>
                  <a:lnTo>
                    <a:pt x="0" y="128588"/>
                  </a:lnTo>
                  <a:cubicBezTo>
                    <a:pt x="0" y="121354"/>
                    <a:pt x="5375" y="115377"/>
                    <a:pt x="12349" y="114431"/>
                  </a:cubicBezTo>
                  <a:lnTo>
                    <a:pt x="14288" y="114300"/>
                  </a:lnTo>
                  <a:lnTo>
                    <a:pt x="58583" y="114282"/>
                  </a:lnTo>
                  <a:cubicBezTo>
                    <a:pt x="64271" y="86297"/>
                    <a:pt x="86320" y="64255"/>
                    <a:pt x="114309" y="58577"/>
                  </a:cubicBezTo>
                  <a:lnTo>
                    <a:pt x="114300" y="14288"/>
                  </a:lnTo>
                  <a:cubicBezTo>
                    <a:pt x="114300" y="6397"/>
                    <a:pt x="120697" y="0"/>
                    <a:pt x="128588" y="0"/>
                  </a:cubicBezTo>
                  <a:cubicBezTo>
                    <a:pt x="135821" y="0"/>
                    <a:pt x="141798" y="5375"/>
                    <a:pt x="142745" y="12349"/>
                  </a:cubicBezTo>
                  <a:lnTo>
                    <a:pt x="142875" y="14288"/>
                  </a:lnTo>
                  <a:lnTo>
                    <a:pt x="142875" y="57131"/>
                  </a:lnTo>
                  <a:lnTo>
                    <a:pt x="176193" y="57131"/>
                  </a:lnTo>
                  <a:lnTo>
                    <a:pt x="176213" y="14288"/>
                  </a:lnTo>
                  <a:cubicBezTo>
                    <a:pt x="176213" y="7054"/>
                    <a:pt x="181588" y="1077"/>
                    <a:pt x="188561" y="130"/>
                  </a:cubicBezTo>
                  <a:lnTo>
                    <a:pt x="190500" y="0"/>
                  </a:lnTo>
                  <a:cubicBezTo>
                    <a:pt x="197733" y="0"/>
                    <a:pt x="203711" y="5375"/>
                    <a:pt x="204658" y="12349"/>
                  </a:cubicBezTo>
                  <a:lnTo>
                    <a:pt x="204788" y="14288"/>
                  </a:lnTo>
                  <a:lnTo>
                    <a:pt x="204768" y="57131"/>
                  </a:lnTo>
                  <a:lnTo>
                    <a:pt x="238125" y="57131"/>
                  </a:lnTo>
                  <a:lnTo>
                    <a:pt x="238125" y="14288"/>
                  </a:lnTo>
                  <a:cubicBezTo>
                    <a:pt x="238125" y="7712"/>
                    <a:pt x="242567" y="2174"/>
                    <a:pt x="248614" y="510"/>
                  </a:cubicBezTo>
                  <a:lnTo>
                    <a:pt x="250473" y="130"/>
                  </a:lnTo>
                  <a:lnTo>
                    <a:pt x="252413" y="0"/>
                  </a:lnTo>
                  <a:close/>
                  <a:moveTo>
                    <a:pt x="190593" y="133444"/>
                  </a:moveTo>
                  <a:cubicBezTo>
                    <a:pt x="159031" y="133444"/>
                    <a:pt x="133444" y="159031"/>
                    <a:pt x="133444" y="190593"/>
                  </a:cubicBezTo>
                  <a:cubicBezTo>
                    <a:pt x="133444" y="222157"/>
                    <a:pt x="159031" y="247743"/>
                    <a:pt x="190593" y="247743"/>
                  </a:cubicBezTo>
                  <a:cubicBezTo>
                    <a:pt x="222157" y="247743"/>
                    <a:pt x="247743" y="222157"/>
                    <a:pt x="247743" y="190593"/>
                  </a:cubicBezTo>
                  <a:cubicBezTo>
                    <a:pt x="247743" y="159031"/>
                    <a:pt x="222157" y="133444"/>
                    <a:pt x="190593" y="133444"/>
                  </a:cubicBezTo>
                  <a:close/>
                  <a:moveTo>
                    <a:pt x="190593" y="162018"/>
                  </a:moveTo>
                  <a:cubicBezTo>
                    <a:pt x="206376" y="162018"/>
                    <a:pt x="219168" y="174812"/>
                    <a:pt x="219168" y="190593"/>
                  </a:cubicBezTo>
                  <a:cubicBezTo>
                    <a:pt x="219168" y="206376"/>
                    <a:pt x="206376" y="219168"/>
                    <a:pt x="190593" y="219168"/>
                  </a:cubicBezTo>
                  <a:cubicBezTo>
                    <a:pt x="174812" y="219168"/>
                    <a:pt x="162018" y="206376"/>
                    <a:pt x="162018" y="190593"/>
                  </a:cubicBezTo>
                  <a:cubicBezTo>
                    <a:pt x="162018" y="174812"/>
                    <a:pt x="174812" y="162018"/>
                    <a:pt x="190593" y="162018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rot="0" spcFirstLastPara="0" vertOverflow="overflow" horzOverflow="overflow" vert="horz" wrap="square" lIns="0" tIns="18288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Segoe UI Semibold"/>
                <a:cs typeface="Segoe UI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479408-12E1-5D2C-5EE9-C1E439FA653C}"/>
              </a:ext>
            </a:extLst>
          </p:cNvPr>
          <p:cNvSpPr txBox="1"/>
          <p:nvPr/>
        </p:nvSpPr>
        <p:spPr>
          <a:xfrm>
            <a:off x="3308378" y="2134253"/>
            <a:ext cx="6812844" cy="3015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400"/>
              <a:t>Server-side rendering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400"/>
              <a:t>Enhanced navigation &amp; form handling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400"/>
              <a:t>Streaming rendering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400"/>
              <a:t>Add client interactivity per component or page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400"/>
              <a:t>Choose component render mode at runtime</a:t>
            </a:r>
          </a:p>
        </p:txBody>
      </p:sp>
    </p:spTree>
    <p:extLst>
      <p:ext uri="{BB962C8B-B14F-4D97-AF65-F5344CB8AC3E}">
        <p14:creationId xmlns:p14="http://schemas.microsoft.com/office/powerpoint/2010/main" val="2757011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448 3.33333E-6 L 5E-6 3.33333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12" grpId="0" uiExpand="1" build="p"/>
      <p:bldP spid="12" grpId="1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013673-29C3-D4B4-BCC5-F06F0877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173804" y="2034295"/>
            <a:ext cx="9489434" cy="3215038"/>
          </a:xfrm>
          <a:prstGeom prst="roundRect">
            <a:avLst>
              <a:gd name="adj" fmla="val 4905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0084F-169D-0C95-E7AC-0851043F1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Generate static HTML content with components</a:t>
            </a:r>
          </a:p>
        </p:txBody>
      </p:sp>
      <p:grpSp>
        <p:nvGrpSpPr>
          <p:cNvPr id="12" name="Group 11" descr="gear">
            <a:extLst>
              <a:ext uri="{FF2B5EF4-FFF2-40B4-BE49-F238E27FC236}">
                <a16:creationId xmlns:a16="http://schemas.microsoft.com/office/drawing/2014/main" id="{A8C3FFAD-6293-05E8-8818-28BF90E2A6AF}"/>
              </a:ext>
            </a:extLst>
          </p:cNvPr>
          <p:cNvGrpSpPr/>
          <p:nvPr/>
        </p:nvGrpSpPr>
        <p:grpSpPr>
          <a:xfrm>
            <a:off x="613083" y="3035877"/>
            <a:ext cx="1121442" cy="1121442"/>
            <a:chOff x="613083" y="3035877"/>
            <a:chExt cx="1121442" cy="112144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F575B45-7FD4-CC03-C870-D6D9E6A64F20}"/>
                </a:ext>
              </a:extLst>
            </p:cNvPr>
            <p:cNvSpPr/>
            <p:nvPr/>
          </p:nvSpPr>
          <p:spPr bwMode="auto">
            <a:xfrm>
              <a:off x="613083" y="3035877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891CC371-098A-D42F-6855-A4C3B21C32A9}"/>
                </a:ext>
              </a:extLst>
            </p:cNvPr>
            <p:cNvSpPr/>
            <p:nvPr/>
          </p:nvSpPr>
          <p:spPr>
            <a:xfrm>
              <a:off x="902372" y="3313928"/>
              <a:ext cx="542864" cy="565340"/>
            </a:xfrm>
            <a:custGeom>
              <a:avLst/>
              <a:gdLst>
                <a:gd name="connsiteX0" fmla="*/ 89274 w 178348"/>
                <a:gd name="connsiteY0" fmla="*/ 0 h 185732"/>
                <a:gd name="connsiteX1" fmla="*/ 110058 w 178348"/>
                <a:gd name="connsiteY1" fmla="*/ 2410 h 185732"/>
                <a:gd name="connsiteX2" fmla="*/ 115601 w 178348"/>
                <a:gd name="connsiteY2" fmla="*/ 8592 h 185732"/>
                <a:gd name="connsiteX3" fmla="*/ 117220 w 178348"/>
                <a:gd name="connsiteY3" fmla="*/ 23136 h 185732"/>
                <a:gd name="connsiteX4" fmla="*/ 131782 w 178348"/>
                <a:gd name="connsiteY4" fmla="*/ 34777 h 185732"/>
                <a:gd name="connsiteX5" fmla="*/ 135575 w 178348"/>
                <a:gd name="connsiteY5" fmla="*/ 33766 h 185732"/>
                <a:gd name="connsiteX6" fmla="*/ 148920 w 178348"/>
                <a:gd name="connsiteY6" fmla="*/ 27908 h 185732"/>
                <a:gd name="connsiteX7" fmla="*/ 157016 w 178348"/>
                <a:gd name="connsiteY7" fmla="*/ 29566 h 185732"/>
                <a:gd name="connsiteX8" fmla="*/ 178009 w 178348"/>
                <a:gd name="connsiteY8" fmla="*/ 65684 h 185732"/>
                <a:gd name="connsiteX9" fmla="*/ 175428 w 178348"/>
                <a:gd name="connsiteY9" fmla="*/ 73543 h 185732"/>
                <a:gd name="connsiteX10" fmla="*/ 163598 w 178348"/>
                <a:gd name="connsiteY10" fmla="*/ 82267 h 185732"/>
                <a:gd name="connsiteX11" fmla="*/ 160784 w 178348"/>
                <a:gd name="connsiteY11" fmla="*/ 100656 h 185732"/>
                <a:gd name="connsiteX12" fmla="*/ 163598 w 178348"/>
                <a:gd name="connsiteY12" fmla="*/ 103470 h 185732"/>
                <a:gd name="connsiteX13" fmla="*/ 175437 w 178348"/>
                <a:gd name="connsiteY13" fmla="*/ 112185 h 185732"/>
                <a:gd name="connsiteX14" fmla="*/ 178028 w 178348"/>
                <a:gd name="connsiteY14" fmla="*/ 120053 h 185732"/>
                <a:gd name="connsiteX15" fmla="*/ 157035 w 178348"/>
                <a:gd name="connsiteY15" fmla="*/ 156172 h 185732"/>
                <a:gd name="connsiteX16" fmla="*/ 148958 w 178348"/>
                <a:gd name="connsiteY16" fmla="*/ 157839 h 185732"/>
                <a:gd name="connsiteX17" fmla="*/ 135556 w 178348"/>
                <a:gd name="connsiteY17" fmla="*/ 151962 h 185732"/>
                <a:gd name="connsiteX18" fmla="*/ 118240 w 178348"/>
                <a:gd name="connsiteY18" fmla="*/ 158722 h 185732"/>
                <a:gd name="connsiteX19" fmla="*/ 117211 w 178348"/>
                <a:gd name="connsiteY19" fmla="*/ 162573 h 185732"/>
                <a:gd name="connsiteX20" fmla="*/ 115601 w 178348"/>
                <a:gd name="connsiteY20" fmla="*/ 177108 h 185732"/>
                <a:gd name="connsiteX21" fmla="*/ 110153 w 178348"/>
                <a:gd name="connsiteY21" fmla="*/ 183271 h 185732"/>
                <a:gd name="connsiteX22" fmla="*/ 68186 w 178348"/>
                <a:gd name="connsiteY22" fmla="*/ 183271 h 185732"/>
                <a:gd name="connsiteX23" fmla="*/ 62737 w 178348"/>
                <a:gd name="connsiteY23" fmla="*/ 177108 h 185732"/>
                <a:gd name="connsiteX24" fmla="*/ 61137 w 178348"/>
                <a:gd name="connsiteY24" fmla="*/ 162592 h 185732"/>
                <a:gd name="connsiteX25" fmla="*/ 46567 w 178348"/>
                <a:gd name="connsiteY25" fmla="*/ 151005 h 185732"/>
                <a:gd name="connsiteX26" fmla="*/ 42792 w 178348"/>
                <a:gd name="connsiteY26" fmla="*/ 152019 h 185732"/>
                <a:gd name="connsiteX27" fmla="*/ 29400 w 178348"/>
                <a:gd name="connsiteY27" fmla="*/ 157886 h 185732"/>
                <a:gd name="connsiteX28" fmla="*/ 21313 w 178348"/>
                <a:gd name="connsiteY28" fmla="*/ 156220 h 185732"/>
                <a:gd name="connsiteX29" fmla="*/ 320 w 178348"/>
                <a:gd name="connsiteY29" fmla="*/ 120063 h 185732"/>
                <a:gd name="connsiteX30" fmla="*/ 2911 w 178348"/>
                <a:gd name="connsiteY30" fmla="*/ 112195 h 185732"/>
                <a:gd name="connsiteX31" fmla="*/ 14751 w 178348"/>
                <a:gd name="connsiteY31" fmla="*/ 103470 h 185732"/>
                <a:gd name="connsiteX32" fmla="*/ 17581 w 178348"/>
                <a:gd name="connsiteY32" fmla="*/ 85097 h 185732"/>
                <a:gd name="connsiteX33" fmla="*/ 14751 w 178348"/>
                <a:gd name="connsiteY33" fmla="*/ 82267 h 185732"/>
                <a:gd name="connsiteX34" fmla="*/ 2911 w 178348"/>
                <a:gd name="connsiteY34" fmla="*/ 73562 h 185732"/>
                <a:gd name="connsiteX35" fmla="*/ 330 w 178348"/>
                <a:gd name="connsiteY35" fmla="*/ 65694 h 185732"/>
                <a:gd name="connsiteX36" fmla="*/ 21323 w 178348"/>
                <a:gd name="connsiteY36" fmla="*/ 29575 h 185732"/>
                <a:gd name="connsiteX37" fmla="*/ 29419 w 178348"/>
                <a:gd name="connsiteY37" fmla="*/ 27918 h 185732"/>
                <a:gd name="connsiteX38" fmla="*/ 42754 w 178348"/>
                <a:gd name="connsiteY38" fmla="*/ 33776 h 185732"/>
                <a:gd name="connsiteX39" fmla="*/ 60130 w 178348"/>
                <a:gd name="connsiteY39" fmla="*/ 26909 h 185732"/>
                <a:gd name="connsiteX40" fmla="*/ 61137 w 178348"/>
                <a:gd name="connsiteY40" fmla="*/ 23127 h 185732"/>
                <a:gd name="connsiteX41" fmla="*/ 62757 w 178348"/>
                <a:gd name="connsiteY41" fmla="*/ 8592 h 185732"/>
                <a:gd name="connsiteX42" fmla="*/ 68310 w 178348"/>
                <a:gd name="connsiteY42" fmla="*/ 2400 h 185732"/>
                <a:gd name="connsiteX43" fmla="*/ 89274 w 178348"/>
                <a:gd name="connsiteY43" fmla="*/ 0 h 185732"/>
                <a:gd name="connsiteX44" fmla="*/ 89160 w 178348"/>
                <a:gd name="connsiteY44" fmla="*/ 64294 h 185732"/>
                <a:gd name="connsiteX45" fmla="*/ 60585 w 178348"/>
                <a:gd name="connsiteY45" fmla="*/ 92869 h 185732"/>
                <a:gd name="connsiteX46" fmla="*/ 89160 w 178348"/>
                <a:gd name="connsiteY46" fmla="*/ 121444 h 185732"/>
                <a:gd name="connsiteX47" fmla="*/ 117735 w 178348"/>
                <a:gd name="connsiteY47" fmla="*/ 92869 h 185732"/>
                <a:gd name="connsiteX48" fmla="*/ 89160 w 178348"/>
                <a:gd name="connsiteY48" fmla="*/ 64294 h 18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8348" h="185732">
                  <a:moveTo>
                    <a:pt x="89274" y="0"/>
                  </a:moveTo>
                  <a:cubicBezTo>
                    <a:pt x="96265" y="76"/>
                    <a:pt x="103228" y="886"/>
                    <a:pt x="110058" y="2410"/>
                  </a:cubicBezTo>
                  <a:cubicBezTo>
                    <a:pt x="113036" y="3075"/>
                    <a:pt x="115263" y="5558"/>
                    <a:pt x="115601" y="8592"/>
                  </a:cubicBezTo>
                  <a:lnTo>
                    <a:pt x="117220" y="23136"/>
                  </a:lnTo>
                  <a:cubicBezTo>
                    <a:pt x="118027" y="30372"/>
                    <a:pt x="124547" y="35584"/>
                    <a:pt x="131782" y="34777"/>
                  </a:cubicBezTo>
                  <a:cubicBezTo>
                    <a:pt x="133090" y="34631"/>
                    <a:pt x="134368" y="34290"/>
                    <a:pt x="135575" y="33766"/>
                  </a:cubicBezTo>
                  <a:lnTo>
                    <a:pt x="148920" y="27908"/>
                  </a:lnTo>
                  <a:cubicBezTo>
                    <a:pt x="151696" y="26685"/>
                    <a:pt x="154943" y="27350"/>
                    <a:pt x="157016" y="29566"/>
                  </a:cubicBezTo>
                  <a:cubicBezTo>
                    <a:pt x="166654" y="39863"/>
                    <a:pt x="173832" y="52212"/>
                    <a:pt x="178009" y="65684"/>
                  </a:cubicBezTo>
                  <a:cubicBezTo>
                    <a:pt x="178906" y="68586"/>
                    <a:pt x="177871" y="71738"/>
                    <a:pt x="175428" y="73543"/>
                  </a:cubicBezTo>
                  <a:lnTo>
                    <a:pt x="163598" y="82267"/>
                  </a:lnTo>
                  <a:cubicBezTo>
                    <a:pt x="157743" y="86568"/>
                    <a:pt x="156483" y="94801"/>
                    <a:pt x="160784" y="100656"/>
                  </a:cubicBezTo>
                  <a:cubicBezTo>
                    <a:pt x="161574" y="101731"/>
                    <a:pt x="162522" y="102680"/>
                    <a:pt x="163598" y="103470"/>
                  </a:cubicBezTo>
                  <a:lnTo>
                    <a:pt x="175437" y="112185"/>
                  </a:lnTo>
                  <a:cubicBezTo>
                    <a:pt x="177888" y="113989"/>
                    <a:pt x="178928" y="117146"/>
                    <a:pt x="178028" y="120053"/>
                  </a:cubicBezTo>
                  <a:cubicBezTo>
                    <a:pt x="173849" y="133524"/>
                    <a:pt x="166672" y="145873"/>
                    <a:pt x="157035" y="156172"/>
                  </a:cubicBezTo>
                  <a:cubicBezTo>
                    <a:pt x="154967" y="158383"/>
                    <a:pt x="151731" y="159050"/>
                    <a:pt x="148958" y="157839"/>
                  </a:cubicBezTo>
                  <a:lnTo>
                    <a:pt x="135556" y="151962"/>
                  </a:lnTo>
                  <a:cubicBezTo>
                    <a:pt x="128908" y="149046"/>
                    <a:pt x="121154" y="152073"/>
                    <a:pt x="118240" y="158722"/>
                  </a:cubicBezTo>
                  <a:cubicBezTo>
                    <a:pt x="117703" y="159946"/>
                    <a:pt x="117356" y="161244"/>
                    <a:pt x="117211" y="162573"/>
                  </a:cubicBezTo>
                  <a:lnTo>
                    <a:pt x="115601" y="177108"/>
                  </a:lnTo>
                  <a:cubicBezTo>
                    <a:pt x="115269" y="180106"/>
                    <a:pt x="113089" y="182573"/>
                    <a:pt x="110153" y="183271"/>
                  </a:cubicBezTo>
                  <a:cubicBezTo>
                    <a:pt x="96356" y="186553"/>
                    <a:pt x="81983" y="186553"/>
                    <a:pt x="68186" y="183271"/>
                  </a:cubicBezTo>
                  <a:cubicBezTo>
                    <a:pt x="65251" y="182573"/>
                    <a:pt x="63070" y="180106"/>
                    <a:pt x="62737" y="177108"/>
                  </a:cubicBezTo>
                  <a:lnTo>
                    <a:pt x="61137" y="162592"/>
                  </a:lnTo>
                  <a:cubicBezTo>
                    <a:pt x="60314" y="155369"/>
                    <a:pt x="53790" y="150181"/>
                    <a:pt x="46567" y="151005"/>
                  </a:cubicBezTo>
                  <a:cubicBezTo>
                    <a:pt x="45265" y="151153"/>
                    <a:pt x="43993" y="151495"/>
                    <a:pt x="42792" y="152019"/>
                  </a:cubicBezTo>
                  <a:lnTo>
                    <a:pt x="29400" y="157886"/>
                  </a:lnTo>
                  <a:cubicBezTo>
                    <a:pt x="26624" y="159103"/>
                    <a:pt x="23382" y="158434"/>
                    <a:pt x="21313" y="156220"/>
                  </a:cubicBezTo>
                  <a:cubicBezTo>
                    <a:pt x="11671" y="145910"/>
                    <a:pt x="4493" y="133547"/>
                    <a:pt x="320" y="120063"/>
                  </a:cubicBezTo>
                  <a:cubicBezTo>
                    <a:pt x="-580" y="117156"/>
                    <a:pt x="460" y="113998"/>
                    <a:pt x="2911" y="112195"/>
                  </a:cubicBezTo>
                  <a:lnTo>
                    <a:pt x="14751" y="103470"/>
                  </a:lnTo>
                  <a:cubicBezTo>
                    <a:pt x="20605" y="99178"/>
                    <a:pt x="21873" y="90952"/>
                    <a:pt x="17581" y="85097"/>
                  </a:cubicBezTo>
                  <a:cubicBezTo>
                    <a:pt x="16787" y="84015"/>
                    <a:pt x="15833" y="83061"/>
                    <a:pt x="14751" y="82267"/>
                  </a:cubicBezTo>
                  <a:lnTo>
                    <a:pt x="2911" y="73562"/>
                  </a:lnTo>
                  <a:cubicBezTo>
                    <a:pt x="463" y="71756"/>
                    <a:pt x="-573" y="68599"/>
                    <a:pt x="330" y="65694"/>
                  </a:cubicBezTo>
                  <a:cubicBezTo>
                    <a:pt x="4507" y="52222"/>
                    <a:pt x="11684" y="39873"/>
                    <a:pt x="21323" y="29575"/>
                  </a:cubicBezTo>
                  <a:cubicBezTo>
                    <a:pt x="23396" y="27359"/>
                    <a:pt x="26642" y="26695"/>
                    <a:pt x="29419" y="27918"/>
                  </a:cubicBezTo>
                  <a:lnTo>
                    <a:pt x="42754" y="33776"/>
                  </a:lnTo>
                  <a:cubicBezTo>
                    <a:pt x="49448" y="36678"/>
                    <a:pt x="57228" y="33603"/>
                    <a:pt x="60130" y="26909"/>
                  </a:cubicBezTo>
                  <a:cubicBezTo>
                    <a:pt x="60652" y="25705"/>
                    <a:pt x="60991" y="24430"/>
                    <a:pt x="61137" y="23127"/>
                  </a:cubicBezTo>
                  <a:lnTo>
                    <a:pt x="62757" y="8592"/>
                  </a:lnTo>
                  <a:cubicBezTo>
                    <a:pt x="63092" y="5552"/>
                    <a:pt x="65324" y="3063"/>
                    <a:pt x="68310" y="2400"/>
                  </a:cubicBezTo>
                  <a:cubicBezTo>
                    <a:pt x="75139" y="886"/>
                    <a:pt x="82121" y="86"/>
                    <a:pt x="89274" y="0"/>
                  </a:cubicBezTo>
                  <a:close/>
                  <a:moveTo>
                    <a:pt x="89160" y="64294"/>
                  </a:moveTo>
                  <a:cubicBezTo>
                    <a:pt x="73378" y="64294"/>
                    <a:pt x="60585" y="77087"/>
                    <a:pt x="60585" y="92869"/>
                  </a:cubicBezTo>
                  <a:cubicBezTo>
                    <a:pt x="60585" y="108651"/>
                    <a:pt x="73378" y="121444"/>
                    <a:pt x="89160" y="121444"/>
                  </a:cubicBezTo>
                  <a:cubicBezTo>
                    <a:pt x="104942" y="121444"/>
                    <a:pt x="117735" y="108651"/>
                    <a:pt x="117735" y="92869"/>
                  </a:cubicBezTo>
                  <a:cubicBezTo>
                    <a:pt x="117735" y="77087"/>
                    <a:pt x="104942" y="64294"/>
                    <a:pt x="89160" y="64294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wrap="square" lIns="0" tIns="18288" rIns="0" bIns="45720" anchor="ctr" anchorCtr="0"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Segoe UI Semibold"/>
                <a:cs typeface="Segoe UI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6AA651-FC80-BD3B-A0DA-0932593E6200}"/>
              </a:ext>
            </a:extLst>
          </p:cNvPr>
          <p:cNvSpPr txBox="1"/>
          <p:nvPr/>
        </p:nvSpPr>
        <p:spPr>
          <a:xfrm>
            <a:off x="2054407" y="2452803"/>
            <a:ext cx="8115978" cy="2378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400" dirty="0"/>
              <a:t>Use components for templating and static HTML rendering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400" dirty="0"/>
              <a:t>Render a component directly to a string or stream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400" dirty="0"/>
              <a:t>Render outside of the context of ASP.NET Core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sz="2400" dirty="0"/>
              <a:t>Investigating static site generation with </a:t>
            </a:r>
            <a:r>
              <a:rPr lang="en-US" sz="2400" dirty="0" err="1"/>
              <a:t>Blazor</a:t>
            </a:r>
            <a:r>
              <a:rPr lang="en-US" sz="2400" dirty="0"/>
              <a:t> post-.NET 8</a:t>
            </a:r>
          </a:p>
        </p:txBody>
      </p:sp>
    </p:spTree>
    <p:extLst>
      <p:ext uri="{BB962C8B-B14F-4D97-AF65-F5344CB8AC3E}">
        <p14:creationId xmlns:p14="http://schemas.microsoft.com/office/powerpoint/2010/main" val="1899436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448 3.33333E-6 L 5E-6 3.33333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  <p:bldP spid="2" grpId="1"/>
      <p:bldP spid="8" grpId="0" uiExpand="1" build="p"/>
      <p:bldP spid="8" grpId="1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1D1A-20D3-7145-5E80-F860861A2A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162" y="60325"/>
            <a:ext cx="9977437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New Blazor Web App template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16C5B-46CC-234E-236F-BD637581E31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38163" y="1687513"/>
            <a:ext cx="11653837" cy="1900237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Best of Blazor Server &amp; Blazor WebAssembly in one template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Quickly get setup with server-side rendering (SSR) &amp; progressive enhancements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/>
              <a:t>Easily enable Server &amp; WebAssembly interactive render modes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BE213-B04D-B1AE-12B3-9000F25A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593" y="4529854"/>
            <a:ext cx="7140113" cy="15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72BCA67-58DB-7E22-A3BB-9B07BB80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343424" y="1446682"/>
            <a:ext cx="8632426" cy="4073585"/>
          </a:xfrm>
          <a:prstGeom prst="roundRect">
            <a:avLst>
              <a:gd name="adj" fmla="val 4940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1AAB7-AA0B-ED66-B44B-E6E46EEAB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.NET </a:t>
            </a:r>
            <a:r>
              <a:rPr lang="en-US" dirty="0" err="1"/>
              <a:t>WebAssembly</a:t>
            </a:r>
            <a:r>
              <a:rPr lang="en-US" dirty="0"/>
              <a:t> improvements</a:t>
            </a:r>
          </a:p>
        </p:txBody>
      </p:sp>
      <p:grpSp>
        <p:nvGrpSpPr>
          <p:cNvPr id="55" name="Group 54" descr="code">
            <a:extLst>
              <a:ext uri="{FF2B5EF4-FFF2-40B4-BE49-F238E27FC236}">
                <a16:creationId xmlns:a16="http://schemas.microsoft.com/office/drawing/2014/main" id="{538AD409-3A77-640D-D4FE-B4C80DBEFB4F}"/>
              </a:ext>
            </a:extLst>
          </p:cNvPr>
          <p:cNvGrpSpPr/>
          <p:nvPr/>
        </p:nvGrpSpPr>
        <p:grpSpPr>
          <a:xfrm>
            <a:off x="803982" y="3035877"/>
            <a:ext cx="1121442" cy="1121442"/>
            <a:chOff x="613083" y="3035877"/>
            <a:chExt cx="1121442" cy="1121442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2E1DF98-F320-E17C-015D-F07AFD894C30}"/>
                </a:ext>
              </a:extLst>
            </p:cNvPr>
            <p:cNvSpPr/>
            <p:nvPr/>
          </p:nvSpPr>
          <p:spPr bwMode="auto">
            <a:xfrm>
              <a:off x="613083" y="3035877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57" name="Graphic 261">
              <a:extLst>
                <a:ext uri="{FF2B5EF4-FFF2-40B4-BE49-F238E27FC236}">
                  <a16:creationId xmlns:a16="http://schemas.microsoft.com/office/drawing/2014/main" id="{FCF5BEE7-1201-C8ED-1249-9D8B4F252652}"/>
                </a:ext>
              </a:extLst>
            </p:cNvPr>
            <p:cNvSpPr/>
            <p:nvPr/>
          </p:nvSpPr>
          <p:spPr>
            <a:xfrm>
              <a:off x="878618" y="3360375"/>
              <a:ext cx="590373" cy="472446"/>
            </a:xfrm>
            <a:custGeom>
              <a:avLst/>
              <a:gdLst>
                <a:gd name="connsiteX0" fmla="*/ 115929 w 381000"/>
                <a:gd name="connsiteY0" fmla="*/ 278343 h 304895"/>
                <a:gd name="connsiteX1" fmla="*/ 230156 w 381000"/>
                <a:gd name="connsiteY1" fmla="*/ 11557 h 304895"/>
                <a:gd name="connsiteX2" fmla="*/ 255167 w 381000"/>
                <a:gd name="connsiteY2" fmla="*/ 1542 h 304895"/>
                <a:gd name="connsiteX3" fmla="*/ 265938 w 381000"/>
                <a:gd name="connsiteY3" fmla="*/ 24460 h 304895"/>
                <a:gd name="connsiteX4" fmla="*/ 265180 w 381000"/>
                <a:gd name="connsiteY4" fmla="*/ 26553 h 304895"/>
                <a:gd name="connsiteX5" fmla="*/ 150954 w 381000"/>
                <a:gd name="connsiteY5" fmla="*/ 293340 h 304895"/>
                <a:gd name="connsiteX6" fmla="*/ 125944 w 381000"/>
                <a:gd name="connsiteY6" fmla="*/ 303354 h 304895"/>
                <a:gd name="connsiteX7" fmla="*/ 115173 w 381000"/>
                <a:gd name="connsiteY7" fmla="*/ 280435 h 304895"/>
                <a:gd name="connsiteX8" fmla="*/ 115929 w 381000"/>
                <a:gd name="connsiteY8" fmla="*/ 278343 h 304895"/>
                <a:gd name="connsiteX9" fmla="*/ 230156 w 381000"/>
                <a:gd name="connsiteY9" fmla="*/ 11557 h 304895"/>
                <a:gd name="connsiteX10" fmla="*/ 115929 w 381000"/>
                <a:gd name="connsiteY10" fmla="*/ 278343 h 304895"/>
                <a:gd name="connsiteX11" fmla="*/ 5580 w 381000"/>
                <a:gd name="connsiteY11" fmla="*/ 138934 h 304895"/>
                <a:gd name="connsiteX12" fmla="*/ 81780 w 381000"/>
                <a:gd name="connsiteY12" fmla="*/ 62735 h 304895"/>
                <a:gd name="connsiteX13" fmla="*/ 108720 w 381000"/>
                <a:gd name="connsiteY13" fmla="*/ 62735 h 304895"/>
                <a:gd name="connsiteX14" fmla="*/ 110305 w 381000"/>
                <a:gd name="connsiteY14" fmla="*/ 87881 h 304895"/>
                <a:gd name="connsiteX15" fmla="*/ 108720 w 381000"/>
                <a:gd name="connsiteY15" fmla="*/ 89675 h 304895"/>
                <a:gd name="connsiteX16" fmla="*/ 45991 w 381000"/>
                <a:gd name="connsiteY16" fmla="*/ 152406 h 304895"/>
                <a:gd name="connsiteX17" fmla="*/ 108720 w 381000"/>
                <a:gd name="connsiteY17" fmla="*/ 215134 h 304895"/>
                <a:gd name="connsiteX18" fmla="*/ 108720 w 381000"/>
                <a:gd name="connsiteY18" fmla="*/ 242076 h 304895"/>
                <a:gd name="connsiteX19" fmla="*/ 83574 w 381000"/>
                <a:gd name="connsiteY19" fmla="*/ 243661 h 304895"/>
                <a:gd name="connsiteX20" fmla="*/ 81780 w 381000"/>
                <a:gd name="connsiteY20" fmla="*/ 242076 h 304895"/>
                <a:gd name="connsiteX21" fmla="*/ 5580 w 381000"/>
                <a:gd name="connsiteY21" fmla="*/ 165876 h 304895"/>
                <a:gd name="connsiteX22" fmla="*/ 3995 w 381000"/>
                <a:gd name="connsiteY22" fmla="*/ 140730 h 304895"/>
                <a:gd name="connsiteX23" fmla="*/ 5580 w 381000"/>
                <a:gd name="connsiteY23" fmla="*/ 138934 h 304895"/>
                <a:gd name="connsiteX24" fmla="*/ 81780 w 381000"/>
                <a:gd name="connsiteY24" fmla="*/ 62735 h 304895"/>
                <a:gd name="connsiteX25" fmla="*/ 5580 w 381000"/>
                <a:gd name="connsiteY25" fmla="*/ 138934 h 304895"/>
                <a:gd name="connsiteX26" fmla="*/ 272265 w 381000"/>
                <a:gd name="connsiteY26" fmla="*/ 62711 h 304895"/>
                <a:gd name="connsiteX27" fmla="*/ 297411 w 381000"/>
                <a:gd name="connsiteY27" fmla="*/ 61127 h 304895"/>
                <a:gd name="connsiteX28" fmla="*/ 299205 w 381000"/>
                <a:gd name="connsiteY28" fmla="*/ 62712 h 304895"/>
                <a:gd name="connsiteX29" fmla="*/ 375420 w 381000"/>
                <a:gd name="connsiteY29" fmla="*/ 138935 h 304895"/>
                <a:gd name="connsiteX30" fmla="*/ 376998 w 381000"/>
                <a:gd name="connsiteY30" fmla="*/ 164089 h 304895"/>
                <a:gd name="connsiteX31" fmla="*/ 375411 w 381000"/>
                <a:gd name="connsiteY31" fmla="*/ 165884 h 304895"/>
                <a:gd name="connsiteX32" fmla="*/ 299196 w 381000"/>
                <a:gd name="connsiteY32" fmla="*/ 242000 h 304895"/>
                <a:gd name="connsiteX33" fmla="*/ 272255 w 381000"/>
                <a:gd name="connsiteY33" fmla="*/ 241981 h 304895"/>
                <a:gd name="connsiteX34" fmla="*/ 270687 w 381000"/>
                <a:gd name="connsiteY34" fmla="*/ 216835 h 304895"/>
                <a:gd name="connsiteX35" fmla="*/ 272272 w 381000"/>
                <a:gd name="connsiteY35" fmla="*/ 215040 h 304895"/>
                <a:gd name="connsiteX36" fmla="*/ 335002 w 381000"/>
                <a:gd name="connsiteY36" fmla="*/ 152396 h 304895"/>
                <a:gd name="connsiteX37" fmla="*/ 272263 w 381000"/>
                <a:gd name="connsiteY37" fmla="*/ 89652 h 304895"/>
                <a:gd name="connsiteX38" fmla="*/ 272265 w 381000"/>
                <a:gd name="connsiteY38" fmla="*/ 62711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81000" h="304895">
                  <a:moveTo>
                    <a:pt x="115929" y="278343"/>
                  </a:moveTo>
                  <a:lnTo>
                    <a:pt x="230156" y="11557"/>
                  </a:lnTo>
                  <a:cubicBezTo>
                    <a:pt x="234296" y="1885"/>
                    <a:pt x="245494" y="-2598"/>
                    <a:pt x="255167" y="1542"/>
                  </a:cubicBezTo>
                  <a:cubicBezTo>
                    <a:pt x="264147" y="5388"/>
                    <a:pt x="268655" y="15318"/>
                    <a:pt x="265938" y="24460"/>
                  </a:cubicBezTo>
                  <a:lnTo>
                    <a:pt x="265180" y="26553"/>
                  </a:lnTo>
                  <a:lnTo>
                    <a:pt x="150954" y="293340"/>
                  </a:lnTo>
                  <a:cubicBezTo>
                    <a:pt x="146813" y="303011"/>
                    <a:pt x="135615" y="307494"/>
                    <a:pt x="125944" y="303354"/>
                  </a:cubicBezTo>
                  <a:cubicBezTo>
                    <a:pt x="116963" y="299508"/>
                    <a:pt x="112455" y="289579"/>
                    <a:pt x="115173" y="280435"/>
                  </a:cubicBezTo>
                  <a:lnTo>
                    <a:pt x="115929" y="278343"/>
                  </a:lnTo>
                  <a:lnTo>
                    <a:pt x="230156" y="11557"/>
                  </a:lnTo>
                  <a:lnTo>
                    <a:pt x="115929" y="278343"/>
                  </a:lnTo>
                  <a:close/>
                  <a:moveTo>
                    <a:pt x="5580" y="138934"/>
                  </a:moveTo>
                  <a:lnTo>
                    <a:pt x="81780" y="62735"/>
                  </a:lnTo>
                  <a:cubicBezTo>
                    <a:pt x="89219" y="55295"/>
                    <a:pt x="101281" y="55295"/>
                    <a:pt x="108720" y="62735"/>
                  </a:cubicBezTo>
                  <a:cubicBezTo>
                    <a:pt x="115588" y="69602"/>
                    <a:pt x="116116" y="80408"/>
                    <a:pt x="110305" y="87881"/>
                  </a:cubicBezTo>
                  <a:lnTo>
                    <a:pt x="108720" y="89675"/>
                  </a:lnTo>
                  <a:lnTo>
                    <a:pt x="45991" y="152406"/>
                  </a:lnTo>
                  <a:lnTo>
                    <a:pt x="108720" y="215134"/>
                  </a:lnTo>
                  <a:cubicBezTo>
                    <a:pt x="116160" y="222574"/>
                    <a:pt x="116160" y="234635"/>
                    <a:pt x="108720" y="242076"/>
                  </a:cubicBezTo>
                  <a:cubicBezTo>
                    <a:pt x="101853" y="248942"/>
                    <a:pt x="91047" y="249471"/>
                    <a:pt x="83574" y="243661"/>
                  </a:cubicBezTo>
                  <a:lnTo>
                    <a:pt x="81780" y="242076"/>
                  </a:lnTo>
                  <a:lnTo>
                    <a:pt x="5580" y="165876"/>
                  </a:lnTo>
                  <a:cubicBezTo>
                    <a:pt x="-1288" y="159008"/>
                    <a:pt x="-1816" y="148201"/>
                    <a:pt x="3995" y="140730"/>
                  </a:cubicBezTo>
                  <a:lnTo>
                    <a:pt x="5580" y="138934"/>
                  </a:lnTo>
                  <a:lnTo>
                    <a:pt x="81780" y="62735"/>
                  </a:lnTo>
                  <a:lnTo>
                    <a:pt x="5580" y="138934"/>
                  </a:lnTo>
                  <a:close/>
                  <a:moveTo>
                    <a:pt x="272265" y="62711"/>
                  </a:moveTo>
                  <a:cubicBezTo>
                    <a:pt x="279132" y="55844"/>
                    <a:pt x="289937" y="55316"/>
                    <a:pt x="297411" y="61127"/>
                  </a:cubicBezTo>
                  <a:lnTo>
                    <a:pt x="299205" y="62712"/>
                  </a:lnTo>
                  <a:lnTo>
                    <a:pt x="375420" y="138935"/>
                  </a:lnTo>
                  <a:cubicBezTo>
                    <a:pt x="382292" y="145805"/>
                    <a:pt x="382816" y="156618"/>
                    <a:pt x="376998" y="164089"/>
                  </a:cubicBezTo>
                  <a:lnTo>
                    <a:pt x="375411" y="165884"/>
                  </a:lnTo>
                  <a:lnTo>
                    <a:pt x="299196" y="242000"/>
                  </a:lnTo>
                  <a:cubicBezTo>
                    <a:pt x="291751" y="249433"/>
                    <a:pt x="279688" y="249425"/>
                    <a:pt x="272255" y="241981"/>
                  </a:cubicBezTo>
                  <a:cubicBezTo>
                    <a:pt x="265391" y="235109"/>
                    <a:pt x="264871" y="224302"/>
                    <a:pt x="270687" y="216835"/>
                  </a:cubicBezTo>
                  <a:lnTo>
                    <a:pt x="272272" y="215040"/>
                  </a:lnTo>
                  <a:lnTo>
                    <a:pt x="335002" y="152396"/>
                  </a:lnTo>
                  <a:lnTo>
                    <a:pt x="272263" y="89652"/>
                  </a:lnTo>
                  <a:cubicBezTo>
                    <a:pt x="264824" y="82212"/>
                    <a:pt x="264824" y="70150"/>
                    <a:pt x="272265" y="62711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rot="0" spcFirstLastPara="0" vertOverflow="overflow" horzOverflow="overflow" vert="horz" wrap="square" lIns="0" tIns="18288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Segoe UI Semibold"/>
                <a:cs typeface="Segoe UI" pitchFamily="34" charset="0"/>
              </a:endParaRPr>
            </a:p>
          </p:txBody>
        </p:sp>
      </p:grp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76286D9-2AD4-B498-C136-9DAD9B8E7BD9}"/>
              </a:ext>
            </a:extLst>
          </p:cNvPr>
          <p:cNvSpPr txBox="1">
            <a:spLocks/>
          </p:cNvSpPr>
          <p:nvPr/>
        </p:nvSpPr>
        <p:spPr>
          <a:xfrm>
            <a:off x="2274701" y="2021386"/>
            <a:ext cx="303585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SIMD &amp; exception handling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C202767E-5024-AC88-63A4-C07EC4A3BED5}"/>
              </a:ext>
            </a:extLst>
          </p:cNvPr>
          <p:cNvSpPr txBox="1">
            <a:spLocks/>
          </p:cNvSpPr>
          <p:nvPr/>
        </p:nvSpPr>
        <p:spPr>
          <a:xfrm>
            <a:off x="2255776" y="3261805"/>
            <a:ext cx="276186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Multithreading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2270E9E-B07F-80A7-209C-B01ADA6132AC}"/>
              </a:ext>
            </a:extLst>
          </p:cNvPr>
          <p:cNvSpPr txBox="1">
            <a:spLocks/>
          </p:cNvSpPr>
          <p:nvPr/>
        </p:nvSpPr>
        <p:spPr>
          <a:xfrm>
            <a:off x="2255776" y="4138614"/>
            <a:ext cx="2981413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Hot reload improvements</a:t>
            </a:r>
          </a:p>
        </p:txBody>
      </p:sp>
      <p:grpSp>
        <p:nvGrpSpPr>
          <p:cNvPr id="3" name="Group 2" descr="Jiterpreter&#10;&#10;20% faster UI rendering&#10;2x faster JSON deserialization">
            <a:extLst>
              <a:ext uri="{FF2B5EF4-FFF2-40B4-BE49-F238E27FC236}">
                <a16:creationId xmlns:a16="http://schemas.microsoft.com/office/drawing/2014/main" id="{C5EFD013-D32D-732B-651D-8ADA59D3D8B1}"/>
              </a:ext>
            </a:extLst>
          </p:cNvPr>
          <p:cNvGrpSpPr/>
          <p:nvPr/>
        </p:nvGrpSpPr>
        <p:grpSpPr>
          <a:xfrm>
            <a:off x="5930923" y="1820729"/>
            <a:ext cx="5471976" cy="921197"/>
            <a:chOff x="5740024" y="1820729"/>
            <a:chExt cx="5471976" cy="92119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FA79124-D97F-1383-53C2-DD3949D1B390}"/>
                </a:ext>
              </a:extLst>
            </p:cNvPr>
            <p:cNvSpPr/>
            <p:nvPr/>
          </p:nvSpPr>
          <p:spPr bwMode="auto">
            <a:xfrm>
              <a:off x="5740024" y="1820729"/>
              <a:ext cx="5471976" cy="921197"/>
            </a:xfrm>
            <a:prstGeom prst="roundRect">
              <a:avLst>
                <a:gd name="adj" fmla="val 12293"/>
              </a:avLst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AED47E1-6C7D-AA68-508A-5159711CD855}"/>
                </a:ext>
              </a:extLst>
            </p:cNvPr>
            <p:cNvGrpSpPr/>
            <p:nvPr/>
          </p:nvGrpSpPr>
          <p:grpSpPr>
            <a:xfrm>
              <a:off x="7754050" y="1968036"/>
              <a:ext cx="3277328" cy="625920"/>
              <a:chOff x="6927829" y="1968036"/>
              <a:chExt cx="3277328" cy="62592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980B07F-48F5-6715-FFDE-441C4A5C28CE}"/>
                  </a:ext>
                </a:extLst>
              </p:cNvPr>
              <p:cNvSpPr txBox="1"/>
              <p:nvPr/>
            </p:nvSpPr>
            <p:spPr>
              <a:xfrm>
                <a:off x="6927829" y="1968036"/>
                <a:ext cx="3277328" cy="283366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5000">
                    <a:srgbClr val="C5B4E3"/>
                  </a:gs>
                  <a:gs pos="10000">
                    <a:srgbClr val="FFB3BB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63500" dist="127000" dir="2700000" algn="tl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18288" rIns="0" bIns="45720" anchor="ctr" anchorCtr="0">
                <a:noAutofit/>
              </a:bodyPr>
              <a:lstStyle>
                <a:defPPr>
                  <a:defRPr lang="en-US"/>
                </a:defPPr>
                <a:lvl1pPr algn="ctr" fontAlgn="base">
                  <a:spcBef>
                    <a:spcPct val="0"/>
                  </a:spcBef>
                  <a:spcAft>
                    <a:spcPct val="0"/>
                  </a:spcAft>
                  <a:defRPr sz="1600" b="1">
                    <a:ln w="3175">
                      <a:noFill/>
                    </a:ln>
                    <a:gradFill>
                      <a:gsLst>
                        <a:gs pos="77528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latin typeface="+mj-lt"/>
                    <a:cs typeface="Segoe UI" pitchFamily="34" charset="0"/>
                  </a:defRPr>
                </a:lvl1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 w="3175">
                      <a:noFill/>
                    </a:ln>
                    <a:gradFill>
                      <a:gsLst>
                        <a:gs pos="77528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latin typeface="Segoe UI Semibold"/>
                    <a:cs typeface="Segoe UI" pitchFamily="34" charset="0"/>
                  </a:rPr>
                  <a:t>20% faster UI rendering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DD4E060-84A6-2CD5-0E53-7B4B28AE5BEB}"/>
                  </a:ext>
                </a:extLst>
              </p:cNvPr>
              <p:cNvSpPr txBox="1"/>
              <p:nvPr/>
            </p:nvSpPr>
            <p:spPr>
              <a:xfrm>
                <a:off x="6927829" y="2310590"/>
                <a:ext cx="3277328" cy="283366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5000">
                    <a:srgbClr val="C5B4E3"/>
                  </a:gs>
                  <a:gs pos="10000">
                    <a:srgbClr val="FFB3BB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63500" dist="127000" dir="2700000" algn="tl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18288" rIns="0" bIns="45720" anchor="ctr" anchorCtr="0">
                <a:noAutofit/>
              </a:bodyPr>
              <a:lstStyle>
                <a:defPPr>
                  <a:defRPr lang="en-US"/>
                </a:defPPr>
                <a:lvl1pPr algn="ctr" fontAlgn="base">
                  <a:spcBef>
                    <a:spcPct val="0"/>
                  </a:spcBef>
                  <a:spcAft>
                    <a:spcPct val="0"/>
                  </a:spcAft>
                  <a:defRPr sz="1600" b="1">
                    <a:ln w="3175">
                      <a:noFill/>
                    </a:ln>
                    <a:gradFill>
                      <a:gsLst>
                        <a:gs pos="77528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latin typeface="+mj-lt"/>
                    <a:cs typeface="Segoe UI" pitchFamily="34" charset="0"/>
                  </a:defRPr>
                </a:lvl1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 w="3175">
                      <a:noFill/>
                    </a:ln>
                    <a:gradFill>
                      <a:gsLst>
                        <a:gs pos="77528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latin typeface="Segoe UI Semibold"/>
                    <a:cs typeface="Segoe UI" pitchFamily="34" charset="0"/>
                  </a:rPr>
                  <a:t>2x faster JSON deserialization</a:t>
                </a:r>
              </a:p>
            </p:txBody>
          </p:sp>
        </p:grpSp>
      </p:grp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0A2CD84-4FD0-96B7-3DC6-CF6D13A0E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167318" y="2043964"/>
            <a:ext cx="265198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 err="1"/>
              <a:t>Jiterpreter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FCD18778-A3E9-B805-15E6-CA369FFE894B}"/>
              </a:ext>
            </a:extLst>
          </p:cNvPr>
          <p:cNvSpPr txBox="1">
            <a:spLocks/>
          </p:cNvSpPr>
          <p:nvPr/>
        </p:nvSpPr>
        <p:spPr>
          <a:xfrm>
            <a:off x="6167318" y="3261805"/>
            <a:ext cx="365033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CSP compatibility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09A8D6B3-3960-8C04-9E47-A2016C9BE80B}"/>
              </a:ext>
            </a:extLst>
          </p:cNvPr>
          <p:cNvSpPr txBox="1">
            <a:spLocks/>
          </p:cNvSpPr>
          <p:nvPr/>
        </p:nvSpPr>
        <p:spPr>
          <a:xfrm>
            <a:off x="6167318" y="4138614"/>
            <a:ext cx="3061838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Web-friendly packaging (</a:t>
            </a:r>
            <a:r>
              <a:rPr lang="en-US" dirty="0" err="1"/>
              <a:t>Webcil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1163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0.04607 L -2.70833E-6 -3.7037E-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448 4.44444E-6 L 1.04167E-6 4.44444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9167E-6 0.04606 L 2.29167E-6 2.59259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0.04607 L 2.70833E-6 -4.44444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0.04607 L -1.66667E-6 -3.7037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0.04606 L -3.33333E-6 1.85185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148 1.11111E-6 L 2.70833E-6 1.11111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25E-6 0.04607 L 1.25E-6 -4.44444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2.08333E-7 0.04607 L -2.08333E-7 -3.7037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2" grpId="0"/>
      <p:bldP spid="2" grpId="1"/>
      <p:bldP spid="42" grpId="0"/>
      <p:bldP spid="42" grpId="1"/>
      <p:bldP spid="40" grpId="0"/>
      <p:bldP spid="40" grpId="1"/>
      <p:bldP spid="41" grpId="0"/>
      <p:bldP spid="41" grpId="1"/>
      <p:bldP spid="39" grpId="0"/>
      <p:bldP spid="39" grpId="1"/>
      <p:bldP spid="43" grpId="0"/>
      <p:bldP spid="43" grpId="1"/>
      <p:bldP spid="44" grpId="0"/>
      <p:bldP spid="44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F6AC908-A61C-6A05-81FC-513499B73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8263" y="2878668"/>
            <a:ext cx="11018520" cy="2065865"/>
          </a:xfrm>
          <a:prstGeom prst="roundRect">
            <a:avLst>
              <a:gd name="adj" fmla="val 4940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E30ADC-A46A-49BE-A6A5-328D1E7D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Additional </a:t>
            </a:r>
            <a:r>
              <a:rPr lang="en-US" dirty="0" err="1"/>
              <a:t>Blazor</a:t>
            </a:r>
            <a:r>
              <a:rPr lang="en-US" dirty="0"/>
              <a:t> enhancements in .NET 8</a:t>
            </a:r>
          </a:p>
        </p:txBody>
      </p:sp>
      <p:grpSp>
        <p:nvGrpSpPr>
          <p:cNvPr id="34" name="Group 33" descr="four squares">
            <a:extLst>
              <a:ext uri="{FF2B5EF4-FFF2-40B4-BE49-F238E27FC236}">
                <a16:creationId xmlns:a16="http://schemas.microsoft.com/office/drawing/2014/main" id="{F1E982C5-65B5-9EC2-282F-51561735B1DE}"/>
              </a:ext>
            </a:extLst>
          </p:cNvPr>
          <p:cNvGrpSpPr/>
          <p:nvPr/>
        </p:nvGrpSpPr>
        <p:grpSpPr>
          <a:xfrm>
            <a:off x="1209518" y="2301522"/>
            <a:ext cx="1121442" cy="1121442"/>
            <a:chOff x="828518" y="2019300"/>
            <a:chExt cx="1121442" cy="112144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CF70831-5ADD-0402-B7C9-73514EE875FC}"/>
                </a:ext>
              </a:extLst>
            </p:cNvPr>
            <p:cNvSpPr/>
            <p:nvPr/>
          </p:nvSpPr>
          <p:spPr bwMode="auto">
            <a:xfrm>
              <a:off x="828518" y="2019300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32" name="Graphic 30">
              <a:extLst>
                <a:ext uri="{FF2B5EF4-FFF2-40B4-BE49-F238E27FC236}">
                  <a16:creationId xmlns:a16="http://schemas.microsoft.com/office/drawing/2014/main" id="{1BBE7DE5-D643-D0A7-052C-E32966CDF2C9}"/>
                </a:ext>
              </a:extLst>
            </p:cNvPr>
            <p:cNvSpPr/>
            <p:nvPr/>
          </p:nvSpPr>
          <p:spPr>
            <a:xfrm>
              <a:off x="1171284" y="2362066"/>
              <a:ext cx="435910" cy="435910"/>
            </a:xfrm>
            <a:custGeom>
              <a:avLst/>
              <a:gdLst>
                <a:gd name="connsiteX0" fmla="*/ 54769 w 171450"/>
                <a:gd name="connsiteY0" fmla="*/ 95250 h 171450"/>
                <a:gd name="connsiteX1" fmla="*/ 76200 w 171450"/>
                <a:gd name="connsiteY1" fmla="*/ 116681 h 171450"/>
                <a:gd name="connsiteX2" fmla="*/ 76200 w 171450"/>
                <a:gd name="connsiteY2" fmla="*/ 150019 h 171450"/>
                <a:gd name="connsiteX3" fmla="*/ 54769 w 171450"/>
                <a:gd name="connsiteY3" fmla="*/ 171450 h 171450"/>
                <a:gd name="connsiteX4" fmla="*/ 21431 w 171450"/>
                <a:gd name="connsiteY4" fmla="*/ 171450 h 171450"/>
                <a:gd name="connsiteX5" fmla="*/ 0 w 171450"/>
                <a:gd name="connsiteY5" fmla="*/ 150019 h 171450"/>
                <a:gd name="connsiteX6" fmla="*/ 0 w 171450"/>
                <a:gd name="connsiteY6" fmla="*/ 116681 h 171450"/>
                <a:gd name="connsiteX7" fmla="*/ 21431 w 171450"/>
                <a:gd name="connsiteY7" fmla="*/ 95250 h 171450"/>
                <a:gd name="connsiteX8" fmla="*/ 54769 w 171450"/>
                <a:gd name="connsiteY8" fmla="*/ 95250 h 171450"/>
                <a:gd name="connsiteX9" fmla="*/ 150019 w 171450"/>
                <a:gd name="connsiteY9" fmla="*/ 95250 h 171450"/>
                <a:gd name="connsiteX10" fmla="*/ 171450 w 171450"/>
                <a:gd name="connsiteY10" fmla="*/ 116681 h 171450"/>
                <a:gd name="connsiteX11" fmla="*/ 171450 w 171450"/>
                <a:gd name="connsiteY11" fmla="*/ 150019 h 171450"/>
                <a:gd name="connsiteX12" fmla="*/ 150019 w 171450"/>
                <a:gd name="connsiteY12" fmla="*/ 171450 h 171450"/>
                <a:gd name="connsiteX13" fmla="*/ 116681 w 171450"/>
                <a:gd name="connsiteY13" fmla="*/ 171450 h 171450"/>
                <a:gd name="connsiteX14" fmla="*/ 95250 w 171450"/>
                <a:gd name="connsiteY14" fmla="*/ 150019 h 171450"/>
                <a:gd name="connsiteX15" fmla="*/ 95250 w 171450"/>
                <a:gd name="connsiteY15" fmla="*/ 116681 h 171450"/>
                <a:gd name="connsiteX16" fmla="*/ 116681 w 171450"/>
                <a:gd name="connsiteY16" fmla="*/ 95250 h 171450"/>
                <a:gd name="connsiteX17" fmla="*/ 150019 w 171450"/>
                <a:gd name="connsiteY17" fmla="*/ 95250 h 171450"/>
                <a:gd name="connsiteX18" fmla="*/ 54769 w 171450"/>
                <a:gd name="connsiteY18" fmla="*/ 0 h 171450"/>
                <a:gd name="connsiteX19" fmla="*/ 76200 w 171450"/>
                <a:gd name="connsiteY19" fmla="*/ 21431 h 171450"/>
                <a:gd name="connsiteX20" fmla="*/ 76200 w 171450"/>
                <a:gd name="connsiteY20" fmla="*/ 54769 h 171450"/>
                <a:gd name="connsiteX21" fmla="*/ 54769 w 171450"/>
                <a:gd name="connsiteY21" fmla="*/ 76200 h 171450"/>
                <a:gd name="connsiteX22" fmla="*/ 21431 w 171450"/>
                <a:gd name="connsiteY22" fmla="*/ 76200 h 171450"/>
                <a:gd name="connsiteX23" fmla="*/ 0 w 171450"/>
                <a:gd name="connsiteY23" fmla="*/ 54769 h 171450"/>
                <a:gd name="connsiteX24" fmla="*/ 0 w 171450"/>
                <a:gd name="connsiteY24" fmla="*/ 21431 h 171450"/>
                <a:gd name="connsiteX25" fmla="*/ 21431 w 171450"/>
                <a:gd name="connsiteY25" fmla="*/ 0 h 171450"/>
                <a:gd name="connsiteX26" fmla="*/ 54769 w 171450"/>
                <a:gd name="connsiteY26" fmla="*/ 0 h 171450"/>
                <a:gd name="connsiteX27" fmla="*/ 150019 w 171450"/>
                <a:gd name="connsiteY27" fmla="*/ 0 h 171450"/>
                <a:gd name="connsiteX28" fmla="*/ 171450 w 171450"/>
                <a:gd name="connsiteY28" fmla="*/ 21431 h 171450"/>
                <a:gd name="connsiteX29" fmla="*/ 171450 w 171450"/>
                <a:gd name="connsiteY29" fmla="*/ 54769 h 171450"/>
                <a:gd name="connsiteX30" fmla="*/ 150019 w 171450"/>
                <a:gd name="connsiteY30" fmla="*/ 76200 h 171450"/>
                <a:gd name="connsiteX31" fmla="*/ 116681 w 171450"/>
                <a:gd name="connsiteY31" fmla="*/ 76200 h 171450"/>
                <a:gd name="connsiteX32" fmla="*/ 95250 w 171450"/>
                <a:gd name="connsiteY32" fmla="*/ 54769 h 171450"/>
                <a:gd name="connsiteX33" fmla="*/ 95250 w 171450"/>
                <a:gd name="connsiteY33" fmla="*/ 21431 h 171450"/>
                <a:gd name="connsiteX34" fmla="*/ 116681 w 171450"/>
                <a:gd name="connsiteY34" fmla="*/ 0 h 171450"/>
                <a:gd name="connsiteX35" fmla="*/ 150019 w 171450"/>
                <a:gd name="connsiteY35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1450" h="171450">
                  <a:moveTo>
                    <a:pt x="54769" y="95250"/>
                  </a:moveTo>
                  <a:cubicBezTo>
                    <a:pt x="66605" y="95250"/>
                    <a:pt x="76200" y="104845"/>
                    <a:pt x="76200" y="116681"/>
                  </a:cubicBezTo>
                  <a:lnTo>
                    <a:pt x="76200" y="150019"/>
                  </a:lnTo>
                  <a:cubicBezTo>
                    <a:pt x="76200" y="161855"/>
                    <a:pt x="66605" y="171450"/>
                    <a:pt x="54769" y="171450"/>
                  </a:cubicBezTo>
                  <a:lnTo>
                    <a:pt x="21431" y="171450"/>
                  </a:lnTo>
                  <a:cubicBezTo>
                    <a:pt x="9595" y="171450"/>
                    <a:pt x="0" y="161855"/>
                    <a:pt x="0" y="150019"/>
                  </a:cubicBezTo>
                  <a:lnTo>
                    <a:pt x="0" y="116681"/>
                  </a:lnTo>
                  <a:cubicBezTo>
                    <a:pt x="0" y="104845"/>
                    <a:pt x="9595" y="95250"/>
                    <a:pt x="21431" y="95250"/>
                  </a:cubicBezTo>
                  <a:lnTo>
                    <a:pt x="54769" y="95250"/>
                  </a:lnTo>
                  <a:close/>
                  <a:moveTo>
                    <a:pt x="150019" y="95250"/>
                  </a:moveTo>
                  <a:cubicBezTo>
                    <a:pt x="161855" y="95250"/>
                    <a:pt x="171450" y="104845"/>
                    <a:pt x="171450" y="116681"/>
                  </a:cubicBezTo>
                  <a:lnTo>
                    <a:pt x="171450" y="150019"/>
                  </a:lnTo>
                  <a:cubicBezTo>
                    <a:pt x="171450" y="161855"/>
                    <a:pt x="161855" y="171450"/>
                    <a:pt x="150019" y="171450"/>
                  </a:cubicBezTo>
                  <a:lnTo>
                    <a:pt x="116681" y="171450"/>
                  </a:lnTo>
                  <a:cubicBezTo>
                    <a:pt x="104845" y="171450"/>
                    <a:pt x="95250" y="161855"/>
                    <a:pt x="95250" y="150019"/>
                  </a:cubicBezTo>
                  <a:lnTo>
                    <a:pt x="95250" y="116681"/>
                  </a:lnTo>
                  <a:cubicBezTo>
                    <a:pt x="95250" y="104845"/>
                    <a:pt x="104845" y="95250"/>
                    <a:pt x="116681" y="95250"/>
                  </a:cubicBezTo>
                  <a:lnTo>
                    <a:pt x="150019" y="95250"/>
                  </a:lnTo>
                  <a:close/>
                  <a:moveTo>
                    <a:pt x="54769" y="0"/>
                  </a:moveTo>
                  <a:cubicBezTo>
                    <a:pt x="66605" y="0"/>
                    <a:pt x="76200" y="9595"/>
                    <a:pt x="76200" y="21431"/>
                  </a:cubicBezTo>
                  <a:lnTo>
                    <a:pt x="76200" y="54769"/>
                  </a:lnTo>
                  <a:cubicBezTo>
                    <a:pt x="76200" y="66605"/>
                    <a:pt x="66605" y="76200"/>
                    <a:pt x="54769" y="76200"/>
                  </a:cubicBezTo>
                  <a:lnTo>
                    <a:pt x="21431" y="76200"/>
                  </a:lnTo>
                  <a:cubicBezTo>
                    <a:pt x="9595" y="76200"/>
                    <a:pt x="0" y="66605"/>
                    <a:pt x="0" y="54769"/>
                  </a:cubicBezTo>
                  <a:lnTo>
                    <a:pt x="0" y="21431"/>
                  </a:lnTo>
                  <a:cubicBezTo>
                    <a:pt x="0" y="9595"/>
                    <a:pt x="9595" y="0"/>
                    <a:pt x="21431" y="0"/>
                  </a:cubicBezTo>
                  <a:lnTo>
                    <a:pt x="54769" y="0"/>
                  </a:lnTo>
                  <a:close/>
                  <a:moveTo>
                    <a:pt x="150019" y="0"/>
                  </a:moveTo>
                  <a:cubicBezTo>
                    <a:pt x="161855" y="0"/>
                    <a:pt x="171450" y="9595"/>
                    <a:pt x="171450" y="21431"/>
                  </a:cubicBezTo>
                  <a:lnTo>
                    <a:pt x="171450" y="54769"/>
                  </a:lnTo>
                  <a:cubicBezTo>
                    <a:pt x="171450" y="66605"/>
                    <a:pt x="161855" y="76200"/>
                    <a:pt x="150019" y="76200"/>
                  </a:cubicBezTo>
                  <a:lnTo>
                    <a:pt x="116681" y="76200"/>
                  </a:lnTo>
                  <a:cubicBezTo>
                    <a:pt x="104845" y="76200"/>
                    <a:pt x="95250" y="66605"/>
                    <a:pt x="95250" y="54769"/>
                  </a:cubicBezTo>
                  <a:lnTo>
                    <a:pt x="95250" y="21431"/>
                  </a:lnTo>
                  <a:cubicBezTo>
                    <a:pt x="95250" y="9595"/>
                    <a:pt x="104845" y="0"/>
                    <a:pt x="116681" y="0"/>
                  </a:cubicBezTo>
                  <a:lnTo>
                    <a:pt x="150019" y="0"/>
                  </a:ln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rot="0" spcFirstLastPara="0" vertOverflow="overflow" horzOverflow="overflow" vert="horz" wrap="square" lIns="0" tIns="18288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Segoe UI Semibold"/>
                <a:cs typeface="Segoe UI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5666FE5-6425-781F-C052-8A19DF39943B}"/>
              </a:ext>
            </a:extLst>
          </p:cNvPr>
          <p:cNvSpPr txBox="1"/>
          <p:nvPr/>
        </p:nvSpPr>
        <p:spPr>
          <a:xfrm>
            <a:off x="1189951" y="3661965"/>
            <a:ext cx="116057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 err="1">
                <a:latin typeface="+mj-lt"/>
              </a:rPr>
              <a:t>QuickGrid</a:t>
            </a:r>
            <a:endParaRPr lang="en-US" sz="2000" dirty="0">
              <a:latin typeface="+mj-lt"/>
            </a:endParaRPr>
          </a:p>
        </p:txBody>
      </p:sp>
      <p:grpSp>
        <p:nvGrpSpPr>
          <p:cNvPr id="35" name="Group 34" descr="grid">
            <a:extLst>
              <a:ext uri="{FF2B5EF4-FFF2-40B4-BE49-F238E27FC236}">
                <a16:creationId xmlns:a16="http://schemas.microsoft.com/office/drawing/2014/main" id="{FD72670B-C073-5CE3-E489-455EF4B21ECA}"/>
              </a:ext>
            </a:extLst>
          </p:cNvPr>
          <p:cNvGrpSpPr/>
          <p:nvPr/>
        </p:nvGrpSpPr>
        <p:grpSpPr>
          <a:xfrm>
            <a:off x="3378175" y="2301522"/>
            <a:ext cx="1121442" cy="1121442"/>
            <a:chOff x="3187675" y="2019300"/>
            <a:chExt cx="1121442" cy="112144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A770DE-41AF-5FCD-ADD9-D0BAB90DCF7B}"/>
                </a:ext>
              </a:extLst>
            </p:cNvPr>
            <p:cNvSpPr/>
            <p:nvPr/>
          </p:nvSpPr>
          <p:spPr bwMode="auto">
            <a:xfrm>
              <a:off x="3187675" y="2019300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25" name="Graphic 102">
              <a:extLst>
                <a:ext uri="{FF2B5EF4-FFF2-40B4-BE49-F238E27FC236}">
                  <a16:creationId xmlns:a16="http://schemas.microsoft.com/office/drawing/2014/main" id="{A8C7D3B2-E4C5-6332-89B1-9A82B926F0E5}"/>
                </a:ext>
              </a:extLst>
            </p:cNvPr>
            <p:cNvSpPr/>
            <p:nvPr/>
          </p:nvSpPr>
          <p:spPr>
            <a:xfrm>
              <a:off x="3534034" y="2365659"/>
              <a:ext cx="428724" cy="428724"/>
            </a:xfrm>
            <a:custGeom>
              <a:avLst/>
              <a:gdLst>
                <a:gd name="connsiteX0" fmla="*/ 0 w 342900"/>
                <a:gd name="connsiteY0" fmla="*/ 61913 h 342900"/>
                <a:gd name="connsiteX1" fmla="*/ 61913 w 342900"/>
                <a:gd name="connsiteY1" fmla="*/ 0 h 342900"/>
                <a:gd name="connsiteX2" fmla="*/ 114300 w 342900"/>
                <a:gd name="connsiteY2" fmla="*/ 0 h 342900"/>
                <a:gd name="connsiteX3" fmla="*/ 114300 w 342900"/>
                <a:gd name="connsiteY3" fmla="*/ 342900 h 342900"/>
                <a:gd name="connsiteX4" fmla="*/ 61913 w 342900"/>
                <a:gd name="connsiteY4" fmla="*/ 342900 h 342900"/>
                <a:gd name="connsiteX5" fmla="*/ 0 w 342900"/>
                <a:gd name="connsiteY5" fmla="*/ 280988 h 342900"/>
                <a:gd name="connsiteX6" fmla="*/ 0 w 342900"/>
                <a:gd name="connsiteY6" fmla="*/ 61913 h 342900"/>
                <a:gd name="connsiteX7" fmla="*/ 142875 w 342900"/>
                <a:gd name="connsiteY7" fmla="*/ 342900 h 342900"/>
                <a:gd name="connsiteX8" fmla="*/ 280988 w 342900"/>
                <a:gd name="connsiteY8" fmla="*/ 342900 h 342900"/>
                <a:gd name="connsiteX9" fmla="*/ 342900 w 342900"/>
                <a:gd name="connsiteY9" fmla="*/ 280988 h 342900"/>
                <a:gd name="connsiteX10" fmla="*/ 342900 w 342900"/>
                <a:gd name="connsiteY10" fmla="*/ 238125 h 342900"/>
                <a:gd name="connsiteX11" fmla="*/ 142875 w 342900"/>
                <a:gd name="connsiteY11" fmla="*/ 238125 h 342900"/>
                <a:gd name="connsiteX12" fmla="*/ 142875 w 342900"/>
                <a:gd name="connsiteY12" fmla="*/ 342900 h 342900"/>
                <a:gd name="connsiteX13" fmla="*/ 342900 w 342900"/>
                <a:gd name="connsiteY13" fmla="*/ 209550 h 342900"/>
                <a:gd name="connsiteX14" fmla="*/ 342900 w 342900"/>
                <a:gd name="connsiteY14" fmla="*/ 61913 h 342900"/>
                <a:gd name="connsiteX15" fmla="*/ 280988 w 342900"/>
                <a:gd name="connsiteY15" fmla="*/ 0 h 342900"/>
                <a:gd name="connsiteX16" fmla="*/ 142875 w 342900"/>
                <a:gd name="connsiteY16" fmla="*/ 0 h 342900"/>
                <a:gd name="connsiteX17" fmla="*/ 142875 w 342900"/>
                <a:gd name="connsiteY17" fmla="*/ 209550 h 342900"/>
                <a:gd name="connsiteX18" fmla="*/ 342900 w 342900"/>
                <a:gd name="connsiteY18" fmla="*/ 2095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42900">
                  <a:moveTo>
                    <a:pt x="0" y="61913"/>
                  </a:moveTo>
                  <a:cubicBezTo>
                    <a:pt x="0" y="27719"/>
                    <a:pt x="27719" y="0"/>
                    <a:pt x="61913" y="0"/>
                  </a:cubicBezTo>
                  <a:lnTo>
                    <a:pt x="114300" y="0"/>
                  </a:lnTo>
                  <a:lnTo>
                    <a:pt x="114300" y="342900"/>
                  </a:lnTo>
                  <a:lnTo>
                    <a:pt x="61913" y="342900"/>
                  </a:lnTo>
                  <a:cubicBezTo>
                    <a:pt x="27719" y="342900"/>
                    <a:pt x="0" y="315180"/>
                    <a:pt x="0" y="280988"/>
                  </a:cubicBezTo>
                  <a:lnTo>
                    <a:pt x="0" y="61913"/>
                  </a:lnTo>
                  <a:close/>
                  <a:moveTo>
                    <a:pt x="142875" y="342900"/>
                  </a:moveTo>
                  <a:lnTo>
                    <a:pt x="280988" y="342900"/>
                  </a:lnTo>
                  <a:cubicBezTo>
                    <a:pt x="315180" y="342900"/>
                    <a:pt x="342900" y="315180"/>
                    <a:pt x="342900" y="280988"/>
                  </a:cubicBezTo>
                  <a:lnTo>
                    <a:pt x="342900" y="238125"/>
                  </a:lnTo>
                  <a:lnTo>
                    <a:pt x="142875" y="238125"/>
                  </a:lnTo>
                  <a:lnTo>
                    <a:pt x="142875" y="342900"/>
                  </a:lnTo>
                  <a:close/>
                  <a:moveTo>
                    <a:pt x="342900" y="209550"/>
                  </a:moveTo>
                  <a:lnTo>
                    <a:pt x="342900" y="61913"/>
                  </a:lnTo>
                  <a:cubicBezTo>
                    <a:pt x="342900" y="27719"/>
                    <a:pt x="315180" y="0"/>
                    <a:pt x="280988" y="0"/>
                  </a:cubicBezTo>
                  <a:lnTo>
                    <a:pt x="142875" y="0"/>
                  </a:lnTo>
                  <a:lnTo>
                    <a:pt x="142875" y="209550"/>
                  </a:lnTo>
                  <a:lnTo>
                    <a:pt x="342900" y="209550"/>
                  </a:ln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rot="0" spcFirstLastPara="0" vertOverflow="overflow" horzOverflow="overflow" vert="horz" wrap="square" lIns="0" tIns="18288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Segoe UI Semibold"/>
                <a:cs typeface="Segoe UI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09F0B60-ED5B-BF4D-76C0-CA3AD6CCA739}"/>
              </a:ext>
            </a:extLst>
          </p:cNvPr>
          <p:cNvSpPr txBox="1"/>
          <p:nvPr/>
        </p:nvSpPr>
        <p:spPr>
          <a:xfrm>
            <a:off x="3453988" y="3661965"/>
            <a:ext cx="96981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Sections</a:t>
            </a:r>
          </a:p>
        </p:txBody>
      </p:sp>
      <p:grpSp>
        <p:nvGrpSpPr>
          <p:cNvPr id="36" name="Group 35" descr="up arrow">
            <a:extLst>
              <a:ext uri="{FF2B5EF4-FFF2-40B4-BE49-F238E27FC236}">
                <a16:creationId xmlns:a16="http://schemas.microsoft.com/office/drawing/2014/main" id="{82313BF3-2861-576C-CF60-0DCF7378AEA7}"/>
              </a:ext>
            </a:extLst>
          </p:cNvPr>
          <p:cNvGrpSpPr/>
          <p:nvPr/>
        </p:nvGrpSpPr>
        <p:grpSpPr>
          <a:xfrm>
            <a:off x="5546832" y="2301522"/>
            <a:ext cx="1121442" cy="1121442"/>
            <a:chOff x="5546832" y="2019300"/>
            <a:chExt cx="1121442" cy="112144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B77A99-8905-A2AE-B8A2-74403AED4FC5}"/>
                </a:ext>
              </a:extLst>
            </p:cNvPr>
            <p:cNvSpPr/>
            <p:nvPr/>
          </p:nvSpPr>
          <p:spPr bwMode="auto">
            <a:xfrm>
              <a:off x="5546832" y="2019300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26" name="Graphic 215">
              <a:extLst>
                <a:ext uri="{FF2B5EF4-FFF2-40B4-BE49-F238E27FC236}">
                  <a16:creationId xmlns:a16="http://schemas.microsoft.com/office/drawing/2014/main" id="{DBB3317F-AF15-2759-733B-041E56768A3F}"/>
                </a:ext>
              </a:extLst>
            </p:cNvPr>
            <p:cNvSpPr/>
            <p:nvPr/>
          </p:nvSpPr>
          <p:spPr>
            <a:xfrm>
              <a:off x="5917009" y="2307974"/>
              <a:ext cx="381088" cy="476360"/>
            </a:xfrm>
            <a:custGeom>
              <a:avLst/>
              <a:gdLst>
                <a:gd name="connsiteX0" fmla="*/ 304800 w 304799"/>
                <a:gd name="connsiteY0" fmla="*/ 361950 h 381000"/>
                <a:gd name="connsiteX1" fmla="*/ 287971 w 304799"/>
                <a:gd name="connsiteY1" fmla="*/ 380872 h 381000"/>
                <a:gd name="connsiteX2" fmla="*/ 285750 w 304799"/>
                <a:gd name="connsiteY2" fmla="*/ 381000 h 381000"/>
                <a:gd name="connsiteX3" fmla="*/ 161925 w 304799"/>
                <a:gd name="connsiteY3" fmla="*/ 381000 h 381000"/>
                <a:gd name="connsiteX4" fmla="*/ 95349 w 304799"/>
                <a:gd name="connsiteY4" fmla="*/ 317983 h 381000"/>
                <a:gd name="connsiteX5" fmla="*/ 95250 w 304799"/>
                <a:gd name="connsiteY5" fmla="*/ 314325 h 381000"/>
                <a:gd name="connsiteX6" fmla="*/ 95250 w 304799"/>
                <a:gd name="connsiteY6" fmla="*/ 65056 h 381000"/>
                <a:gd name="connsiteX7" fmla="*/ 32520 w 304799"/>
                <a:gd name="connsiteY7" fmla="*/ 127770 h 381000"/>
                <a:gd name="connsiteX8" fmla="*/ 7374 w 304799"/>
                <a:gd name="connsiteY8" fmla="*/ 129355 h 381000"/>
                <a:gd name="connsiteX9" fmla="*/ 5580 w 304799"/>
                <a:gd name="connsiteY9" fmla="*/ 127770 h 381000"/>
                <a:gd name="connsiteX10" fmla="*/ 3995 w 304799"/>
                <a:gd name="connsiteY10" fmla="*/ 102624 h 381000"/>
                <a:gd name="connsiteX11" fmla="*/ 5580 w 304799"/>
                <a:gd name="connsiteY11" fmla="*/ 100830 h 381000"/>
                <a:gd name="connsiteX12" fmla="*/ 100830 w 304799"/>
                <a:gd name="connsiteY12" fmla="*/ 5580 h 381000"/>
                <a:gd name="connsiteX13" fmla="*/ 102959 w 304799"/>
                <a:gd name="connsiteY13" fmla="*/ 3740 h 381000"/>
                <a:gd name="connsiteX14" fmla="*/ 105079 w 304799"/>
                <a:gd name="connsiteY14" fmla="*/ 2375 h 381000"/>
                <a:gd name="connsiteX15" fmla="*/ 107226 w 304799"/>
                <a:gd name="connsiteY15" fmla="*/ 1357 h 381000"/>
                <a:gd name="connsiteX16" fmla="*/ 109233 w 304799"/>
                <a:gd name="connsiteY16" fmla="*/ 683 h 381000"/>
                <a:gd name="connsiteX17" fmla="*/ 111472 w 304799"/>
                <a:gd name="connsiteY17" fmla="*/ 210 h 381000"/>
                <a:gd name="connsiteX18" fmla="*/ 112589 w 304799"/>
                <a:gd name="connsiteY18" fmla="*/ 76 h 381000"/>
                <a:gd name="connsiteX19" fmla="*/ 114300 w 304799"/>
                <a:gd name="connsiteY19" fmla="*/ 0 h 381000"/>
                <a:gd name="connsiteX20" fmla="*/ 115733 w 304799"/>
                <a:gd name="connsiteY20" fmla="*/ 53 h 381000"/>
                <a:gd name="connsiteX21" fmla="*/ 118123 w 304799"/>
                <a:gd name="connsiteY21" fmla="*/ 386 h 381000"/>
                <a:gd name="connsiteX22" fmla="*/ 120245 w 304799"/>
                <a:gd name="connsiteY22" fmla="*/ 948 h 381000"/>
                <a:gd name="connsiteX23" fmla="*/ 122362 w 304799"/>
                <a:gd name="connsiteY23" fmla="*/ 1784 h 381000"/>
                <a:gd name="connsiteX24" fmla="*/ 124219 w 304799"/>
                <a:gd name="connsiteY24" fmla="*/ 2781 h 381000"/>
                <a:gd name="connsiteX25" fmla="*/ 125976 w 304799"/>
                <a:gd name="connsiteY25" fmla="*/ 3995 h 381000"/>
                <a:gd name="connsiteX26" fmla="*/ 127770 w 304799"/>
                <a:gd name="connsiteY26" fmla="*/ 5580 h 381000"/>
                <a:gd name="connsiteX27" fmla="*/ 223020 w 304799"/>
                <a:gd name="connsiteY27" fmla="*/ 100830 h 381000"/>
                <a:gd name="connsiteX28" fmla="*/ 223020 w 304799"/>
                <a:gd name="connsiteY28" fmla="*/ 127770 h 381000"/>
                <a:gd name="connsiteX29" fmla="*/ 197874 w 304799"/>
                <a:gd name="connsiteY29" fmla="*/ 129355 h 381000"/>
                <a:gd name="connsiteX30" fmla="*/ 196080 w 304799"/>
                <a:gd name="connsiteY30" fmla="*/ 127770 h 381000"/>
                <a:gd name="connsiteX31" fmla="*/ 133350 w 304799"/>
                <a:gd name="connsiteY31" fmla="*/ 65056 h 381000"/>
                <a:gd name="connsiteX32" fmla="*/ 133350 w 304799"/>
                <a:gd name="connsiteY32" fmla="*/ 314325 h 381000"/>
                <a:gd name="connsiteX33" fmla="*/ 159172 w 304799"/>
                <a:gd name="connsiteY33" fmla="*/ 342769 h 381000"/>
                <a:gd name="connsiteX34" fmla="*/ 161925 w 304799"/>
                <a:gd name="connsiteY34" fmla="*/ 342900 h 381000"/>
                <a:gd name="connsiteX35" fmla="*/ 285750 w 304799"/>
                <a:gd name="connsiteY35" fmla="*/ 342900 h 381000"/>
                <a:gd name="connsiteX36" fmla="*/ 304800 w 304799"/>
                <a:gd name="connsiteY36" fmla="*/ 36195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04799" h="381000">
                  <a:moveTo>
                    <a:pt x="304800" y="361950"/>
                  </a:moveTo>
                  <a:cubicBezTo>
                    <a:pt x="304800" y="371719"/>
                    <a:pt x="297447" y="379771"/>
                    <a:pt x="287971" y="380872"/>
                  </a:cubicBezTo>
                  <a:lnTo>
                    <a:pt x="285750" y="381000"/>
                  </a:lnTo>
                  <a:lnTo>
                    <a:pt x="161925" y="381000"/>
                  </a:lnTo>
                  <a:cubicBezTo>
                    <a:pt x="126328" y="381000"/>
                    <a:pt x="97248" y="353105"/>
                    <a:pt x="95349" y="317983"/>
                  </a:cubicBezTo>
                  <a:lnTo>
                    <a:pt x="95250" y="314325"/>
                  </a:lnTo>
                  <a:lnTo>
                    <a:pt x="95250" y="65056"/>
                  </a:lnTo>
                  <a:lnTo>
                    <a:pt x="32520" y="127770"/>
                  </a:lnTo>
                  <a:cubicBezTo>
                    <a:pt x="25653" y="134638"/>
                    <a:pt x="14847" y="135166"/>
                    <a:pt x="7374" y="129355"/>
                  </a:cubicBezTo>
                  <a:lnTo>
                    <a:pt x="5580" y="127770"/>
                  </a:lnTo>
                  <a:cubicBezTo>
                    <a:pt x="-1288" y="120903"/>
                    <a:pt x="-1816" y="110097"/>
                    <a:pt x="3995" y="102624"/>
                  </a:cubicBezTo>
                  <a:lnTo>
                    <a:pt x="5580" y="100830"/>
                  </a:lnTo>
                  <a:lnTo>
                    <a:pt x="100830" y="5580"/>
                  </a:lnTo>
                  <a:cubicBezTo>
                    <a:pt x="101504" y="4905"/>
                    <a:pt x="102216" y="4292"/>
                    <a:pt x="102959" y="3740"/>
                  </a:cubicBezTo>
                  <a:lnTo>
                    <a:pt x="105079" y="2375"/>
                  </a:lnTo>
                  <a:lnTo>
                    <a:pt x="107226" y="1357"/>
                  </a:lnTo>
                  <a:lnTo>
                    <a:pt x="109233" y="683"/>
                  </a:lnTo>
                  <a:lnTo>
                    <a:pt x="111472" y="210"/>
                  </a:lnTo>
                  <a:lnTo>
                    <a:pt x="112589" y="76"/>
                  </a:lnTo>
                  <a:lnTo>
                    <a:pt x="114300" y="0"/>
                  </a:lnTo>
                  <a:lnTo>
                    <a:pt x="115733" y="53"/>
                  </a:lnTo>
                  <a:lnTo>
                    <a:pt x="118123" y="386"/>
                  </a:lnTo>
                  <a:lnTo>
                    <a:pt x="120245" y="948"/>
                  </a:lnTo>
                  <a:lnTo>
                    <a:pt x="122362" y="1784"/>
                  </a:lnTo>
                  <a:lnTo>
                    <a:pt x="124219" y="2781"/>
                  </a:lnTo>
                  <a:lnTo>
                    <a:pt x="125976" y="3995"/>
                  </a:lnTo>
                  <a:lnTo>
                    <a:pt x="127770" y="5580"/>
                  </a:lnTo>
                  <a:lnTo>
                    <a:pt x="223020" y="100830"/>
                  </a:lnTo>
                  <a:cubicBezTo>
                    <a:pt x="230459" y="108269"/>
                    <a:pt x="230459" y="120331"/>
                    <a:pt x="223020" y="127770"/>
                  </a:cubicBezTo>
                  <a:cubicBezTo>
                    <a:pt x="216153" y="134638"/>
                    <a:pt x="205348" y="135166"/>
                    <a:pt x="197874" y="129355"/>
                  </a:cubicBezTo>
                  <a:lnTo>
                    <a:pt x="196080" y="127770"/>
                  </a:lnTo>
                  <a:lnTo>
                    <a:pt x="133350" y="65056"/>
                  </a:lnTo>
                  <a:lnTo>
                    <a:pt x="133350" y="314325"/>
                  </a:lnTo>
                  <a:cubicBezTo>
                    <a:pt x="133350" y="329178"/>
                    <a:pt x="144683" y="341384"/>
                    <a:pt x="159172" y="342769"/>
                  </a:cubicBezTo>
                  <a:lnTo>
                    <a:pt x="161925" y="342900"/>
                  </a:lnTo>
                  <a:lnTo>
                    <a:pt x="285750" y="342900"/>
                  </a:lnTo>
                  <a:cubicBezTo>
                    <a:pt x="296271" y="342900"/>
                    <a:pt x="304800" y="351429"/>
                    <a:pt x="304800" y="361950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rot="0" spcFirstLastPara="0" vertOverflow="overflow" horzOverflow="overflow" vert="horz" wrap="square" lIns="0" tIns="18288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Segoe UI Semibold"/>
                <a:cs typeface="Segoe UI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0441B88-06DD-CFA4-4F49-97E29A9F7160}"/>
              </a:ext>
            </a:extLst>
          </p:cNvPr>
          <p:cNvSpPr txBox="1"/>
          <p:nvPr/>
        </p:nvSpPr>
        <p:spPr>
          <a:xfrm>
            <a:off x="5317594" y="3661965"/>
            <a:ext cx="157991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Route to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named element</a:t>
            </a:r>
          </a:p>
        </p:txBody>
      </p:sp>
      <p:grpSp>
        <p:nvGrpSpPr>
          <p:cNvPr id="37" name="Group 36" descr="magnifying glass and instance">
            <a:extLst>
              <a:ext uri="{FF2B5EF4-FFF2-40B4-BE49-F238E27FC236}">
                <a16:creationId xmlns:a16="http://schemas.microsoft.com/office/drawing/2014/main" id="{D2A26A52-15AC-501B-0C50-45A8E9AD78FB}"/>
              </a:ext>
            </a:extLst>
          </p:cNvPr>
          <p:cNvGrpSpPr/>
          <p:nvPr/>
        </p:nvGrpSpPr>
        <p:grpSpPr>
          <a:xfrm>
            <a:off x="7715489" y="2301522"/>
            <a:ext cx="1121442" cy="1121442"/>
            <a:chOff x="7905989" y="2019300"/>
            <a:chExt cx="1121442" cy="112144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BB71BE2-8242-B1E1-ADA2-9DC93036EC48}"/>
                </a:ext>
              </a:extLst>
            </p:cNvPr>
            <p:cNvSpPr/>
            <p:nvPr/>
          </p:nvSpPr>
          <p:spPr bwMode="auto">
            <a:xfrm>
              <a:off x="7905989" y="2019300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27" name="Graphic 177">
              <a:extLst>
                <a:ext uri="{FF2B5EF4-FFF2-40B4-BE49-F238E27FC236}">
                  <a16:creationId xmlns:a16="http://schemas.microsoft.com/office/drawing/2014/main" id="{FC8F862A-567D-8E4B-3798-668B5EC7A861}"/>
                </a:ext>
              </a:extLst>
            </p:cNvPr>
            <p:cNvSpPr/>
            <p:nvPr/>
          </p:nvSpPr>
          <p:spPr>
            <a:xfrm>
              <a:off x="8204712" y="2318023"/>
              <a:ext cx="523996" cy="523996"/>
            </a:xfrm>
            <a:custGeom>
              <a:avLst/>
              <a:gdLst>
                <a:gd name="connsiteX0" fmla="*/ 304670 w 419100"/>
                <a:gd name="connsiteY0" fmla="*/ 12349 h 419099"/>
                <a:gd name="connsiteX1" fmla="*/ 290513 w 419100"/>
                <a:gd name="connsiteY1" fmla="*/ 0 h 419099"/>
                <a:gd name="connsiteX2" fmla="*/ 288573 w 419100"/>
                <a:gd name="connsiteY2" fmla="*/ 130 h 419099"/>
                <a:gd name="connsiteX3" fmla="*/ 286714 w 419100"/>
                <a:gd name="connsiteY3" fmla="*/ 510 h 419099"/>
                <a:gd name="connsiteX4" fmla="*/ 276225 w 419100"/>
                <a:gd name="connsiteY4" fmla="*/ 14288 h 419099"/>
                <a:gd name="connsiteX5" fmla="*/ 276225 w 419100"/>
                <a:gd name="connsiteY5" fmla="*/ 57131 h 419099"/>
                <a:gd name="connsiteX6" fmla="*/ 242868 w 419100"/>
                <a:gd name="connsiteY6" fmla="*/ 57131 h 419099"/>
                <a:gd name="connsiteX7" fmla="*/ 242888 w 419100"/>
                <a:gd name="connsiteY7" fmla="*/ 14288 h 419099"/>
                <a:gd name="connsiteX8" fmla="*/ 242758 w 419100"/>
                <a:gd name="connsiteY8" fmla="*/ 12349 h 419099"/>
                <a:gd name="connsiteX9" fmla="*/ 228600 w 419100"/>
                <a:gd name="connsiteY9" fmla="*/ 0 h 419099"/>
                <a:gd name="connsiteX10" fmla="*/ 226661 w 419100"/>
                <a:gd name="connsiteY10" fmla="*/ 130 h 419099"/>
                <a:gd name="connsiteX11" fmla="*/ 214313 w 419100"/>
                <a:gd name="connsiteY11" fmla="*/ 14288 h 419099"/>
                <a:gd name="connsiteX12" fmla="*/ 214293 w 419100"/>
                <a:gd name="connsiteY12" fmla="*/ 57131 h 419099"/>
                <a:gd name="connsiteX13" fmla="*/ 180975 w 419100"/>
                <a:gd name="connsiteY13" fmla="*/ 57131 h 419099"/>
                <a:gd name="connsiteX14" fmla="*/ 180975 w 419100"/>
                <a:gd name="connsiteY14" fmla="*/ 14288 h 419099"/>
                <a:gd name="connsiteX15" fmla="*/ 180845 w 419100"/>
                <a:gd name="connsiteY15" fmla="*/ 12349 h 419099"/>
                <a:gd name="connsiteX16" fmla="*/ 166688 w 419100"/>
                <a:gd name="connsiteY16" fmla="*/ 0 h 419099"/>
                <a:gd name="connsiteX17" fmla="*/ 152400 w 419100"/>
                <a:gd name="connsiteY17" fmla="*/ 14288 h 419099"/>
                <a:gd name="connsiteX18" fmla="*/ 152409 w 419100"/>
                <a:gd name="connsiteY18" fmla="*/ 58577 h 419099"/>
                <a:gd name="connsiteX19" fmla="*/ 96683 w 419100"/>
                <a:gd name="connsiteY19" fmla="*/ 114282 h 419099"/>
                <a:gd name="connsiteX20" fmla="*/ 52388 w 419100"/>
                <a:gd name="connsiteY20" fmla="*/ 114300 h 419099"/>
                <a:gd name="connsiteX21" fmla="*/ 50449 w 419100"/>
                <a:gd name="connsiteY21" fmla="*/ 114430 h 419099"/>
                <a:gd name="connsiteX22" fmla="*/ 38100 w 419100"/>
                <a:gd name="connsiteY22" fmla="*/ 128588 h 419099"/>
                <a:gd name="connsiteX23" fmla="*/ 38230 w 419100"/>
                <a:gd name="connsiteY23" fmla="*/ 130526 h 419099"/>
                <a:gd name="connsiteX24" fmla="*/ 52388 w 419100"/>
                <a:gd name="connsiteY24" fmla="*/ 142875 h 419099"/>
                <a:gd name="connsiteX25" fmla="*/ 95250 w 419100"/>
                <a:gd name="connsiteY25" fmla="*/ 142856 h 419099"/>
                <a:gd name="connsiteX26" fmla="*/ 95250 w 419100"/>
                <a:gd name="connsiteY26" fmla="*/ 176193 h 419099"/>
                <a:gd name="connsiteX27" fmla="*/ 52388 w 419100"/>
                <a:gd name="connsiteY27" fmla="*/ 176213 h 419099"/>
                <a:gd name="connsiteX28" fmla="*/ 50449 w 419100"/>
                <a:gd name="connsiteY28" fmla="*/ 176342 h 419099"/>
                <a:gd name="connsiteX29" fmla="*/ 38100 w 419100"/>
                <a:gd name="connsiteY29" fmla="*/ 190500 h 419099"/>
                <a:gd name="connsiteX30" fmla="*/ 38230 w 419100"/>
                <a:gd name="connsiteY30" fmla="*/ 192439 h 419099"/>
                <a:gd name="connsiteX31" fmla="*/ 41820 w 419100"/>
                <a:gd name="connsiteY31" fmla="*/ 200115 h 419099"/>
                <a:gd name="connsiteX32" fmla="*/ 85725 w 419100"/>
                <a:gd name="connsiteY32" fmla="*/ 190500 h 419099"/>
                <a:gd name="connsiteX33" fmla="*/ 190500 w 419100"/>
                <a:gd name="connsiteY33" fmla="*/ 295275 h 419099"/>
                <a:gd name="connsiteX34" fmla="*/ 186562 w 419100"/>
                <a:gd name="connsiteY34" fmla="*/ 323831 h 419099"/>
                <a:gd name="connsiteX35" fmla="*/ 214293 w 419100"/>
                <a:gd name="connsiteY35" fmla="*/ 323831 h 419099"/>
                <a:gd name="connsiteX36" fmla="*/ 214313 w 419100"/>
                <a:gd name="connsiteY36" fmla="*/ 366713 h 419099"/>
                <a:gd name="connsiteX37" fmla="*/ 214442 w 419100"/>
                <a:gd name="connsiteY37" fmla="*/ 368652 h 419099"/>
                <a:gd name="connsiteX38" fmla="*/ 228600 w 419100"/>
                <a:gd name="connsiteY38" fmla="*/ 381000 h 419099"/>
                <a:gd name="connsiteX39" fmla="*/ 230539 w 419100"/>
                <a:gd name="connsiteY39" fmla="*/ 380870 h 419099"/>
                <a:gd name="connsiteX40" fmla="*/ 242888 w 419100"/>
                <a:gd name="connsiteY40" fmla="*/ 366713 h 419099"/>
                <a:gd name="connsiteX41" fmla="*/ 242868 w 419100"/>
                <a:gd name="connsiteY41" fmla="*/ 323831 h 419099"/>
                <a:gd name="connsiteX42" fmla="*/ 276225 w 419100"/>
                <a:gd name="connsiteY42" fmla="*/ 323831 h 419099"/>
                <a:gd name="connsiteX43" fmla="*/ 276225 w 419100"/>
                <a:gd name="connsiteY43" fmla="*/ 366713 h 419099"/>
                <a:gd name="connsiteX44" fmla="*/ 276355 w 419100"/>
                <a:gd name="connsiteY44" fmla="*/ 368652 h 419099"/>
                <a:gd name="connsiteX45" fmla="*/ 290513 w 419100"/>
                <a:gd name="connsiteY45" fmla="*/ 381000 h 419099"/>
                <a:gd name="connsiteX46" fmla="*/ 304800 w 419100"/>
                <a:gd name="connsiteY46" fmla="*/ 366713 h 419099"/>
                <a:gd name="connsiteX47" fmla="*/ 304810 w 419100"/>
                <a:gd name="connsiteY47" fmla="*/ 322419 h 419099"/>
                <a:gd name="connsiteX48" fmla="*/ 360502 w 419100"/>
                <a:gd name="connsiteY48" fmla="*/ 266791 h 419099"/>
                <a:gd name="connsiteX49" fmla="*/ 404813 w 419100"/>
                <a:gd name="connsiteY49" fmla="*/ 266793 h 419099"/>
                <a:gd name="connsiteX50" fmla="*/ 406752 w 419100"/>
                <a:gd name="connsiteY50" fmla="*/ 266664 h 419099"/>
                <a:gd name="connsiteX51" fmla="*/ 419100 w 419100"/>
                <a:gd name="connsiteY51" fmla="*/ 252506 h 419099"/>
                <a:gd name="connsiteX52" fmla="*/ 418970 w 419100"/>
                <a:gd name="connsiteY52" fmla="*/ 250568 h 419099"/>
                <a:gd name="connsiteX53" fmla="*/ 404813 w 419100"/>
                <a:gd name="connsiteY53" fmla="*/ 238218 h 419099"/>
                <a:gd name="connsiteX54" fmla="*/ 361950 w 419100"/>
                <a:gd name="connsiteY54" fmla="*/ 238201 h 419099"/>
                <a:gd name="connsiteX55" fmla="*/ 361950 w 419100"/>
                <a:gd name="connsiteY55" fmla="*/ 204864 h 419099"/>
                <a:gd name="connsiteX56" fmla="*/ 404813 w 419100"/>
                <a:gd name="connsiteY56" fmla="*/ 204881 h 419099"/>
                <a:gd name="connsiteX57" fmla="*/ 406752 w 419100"/>
                <a:gd name="connsiteY57" fmla="*/ 204751 h 419099"/>
                <a:gd name="connsiteX58" fmla="*/ 419100 w 419100"/>
                <a:gd name="connsiteY58" fmla="*/ 190593 h 419099"/>
                <a:gd name="connsiteX59" fmla="*/ 418970 w 419100"/>
                <a:gd name="connsiteY59" fmla="*/ 188656 h 419099"/>
                <a:gd name="connsiteX60" fmla="*/ 404813 w 419100"/>
                <a:gd name="connsiteY60" fmla="*/ 176306 h 419099"/>
                <a:gd name="connsiteX61" fmla="*/ 361950 w 419100"/>
                <a:gd name="connsiteY61" fmla="*/ 176289 h 419099"/>
                <a:gd name="connsiteX62" fmla="*/ 361950 w 419100"/>
                <a:gd name="connsiteY62" fmla="*/ 142951 h 419099"/>
                <a:gd name="connsiteX63" fmla="*/ 404813 w 419100"/>
                <a:gd name="connsiteY63" fmla="*/ 142969 h 419099"/>
                <a:gd name="connsiteX64" fmla="*/ 406752 w 419100"/>
                <a:gd name="connsiteY64" fmla="*/ 142838 h 419099"/>
                <a:gd name="connsiteX65" fmla="*/ 419100 w 419100"/>
                <a:gd name="connsiteY65" fmla="*/ 128681 h 419099"/>
                <a:gd name="connsiteX66" fmla="*/ 404813 w 419100"/>
                <a:gd name="connsiteY66" fmla="*/ 114394 h 419099"/>
                <a:gd name="connsiteX67" fmla="*/ 360537 w 419100"/>
                <a:gd name="connsiteY67" fmla="*/ 114379 h 419099"/>
                <a:gd name="connsiteX68" fmla="*/ 304810 w 419100"/>
                <a:gd name="connsiteY68" fmla="*/ 58581 h 419099"/>
                <a:gd name="connsiteX69" fmla="*/ 304800 w 419100"/>
                <a:gd name="connsiteY69" fmla="*/ 14288 h 419099"/>
                <a:gd name="connsiteX70" fmla="*/ 304670 w 419100"/>
                <a:gd name="connsiteY70" fmla="*/ 12349 h 419099"/>
                <a:gd name="connsiteX71" fmla="*/ 171543 w 419100"/>
                <a:gd name="connsiteY71" fmla="*/ 190593 h 419099"/>
                <a:gd name="connsiteX72" fmla="*/ 228693 w 419100"/>
                <a:gd name="connsiteY72" fmla="*/ 133444 h 419099"/>
                <a:gd name="connsiteX73" fmla="*/ 285843 w 419100"/>
                <a:gd name="connsiteY73" fmla="*/ 190593 h 419099"/>
                <a:gd name="connsiteX74" fmla="*/ 228693 w 419100"/>
                <a:gd name="connsiteY74" fmla="*/ 247743 h 419099"/>
                <a:gd name="connsiteX75" fmla="*/ 171543 w 419100"/>
                <a:gd name="connsiteY75" fmla="*/ 190593 h 419099"/>
                <a:gd name="connsiteX76" fmla="*/ 257268 w 419100"/>
                <a:gd name="connsiteY76" fmla="*/ 190593 h 419099"/>
                <a:gd name="connsiteX77" fmla="*/ 228693 w 419100"/>
                <a:gd name="connsiteY77" fmla="*/ 162019 h 419099"/>
                <a:gd name="connsiteX78" fmla="*/ 200118 w 419100"/>
                <a:gd name="connsiteY78" fmla="*/ 190593 h 419099"/>
                <a:gd name="connsiteX79" fmla="*/ 228693 w 419100"/>
                <a:gd name="connsiteY79" fmla="*/ 219168 h 419099"/>
                <a:gd name="connsiteX80" fmla="*/ 257268 w 419100"/>
                <a:gd name="connsiteY80" fmla="*/ 190593 h 419099"/>
                <a:gd name="connsiteX81" fmla="*/ 85725 w 419100"/>
                <a:gd name="connsiteY81" fmla="*/ 381000 h 419099"/>
                <a:gd name="connsiteX82" fmla="*/ 135396 w 419100"/>
                <a:gd name="connsiteY82" fmla="*/ 365152 h 419099"/>
                <a:gd name="connsiteX83" fmla="*/ 185160 w 419100"/>
                <a:gd name="connsiteY83" fmla="*/ 414915 h 419099"/>
                <a:gd name="connsiteX84" fmla="*/ 205365 w 419100"/>
                <a:gd name="connsiteY84" fmla="*/ 414915 h 419099"/>
                <a:gd name="connsiteX85" fmla="*/ 205365 w 419100"/>
                <a:gd name="connsiteY85" fmla="*/ 394710 h 419099"/>
                <a:gd name="connsiteX86" fmla="*/ 155602 w 419100"/>
                <a:gd name="connsiteY86" fmla="*/ 344946 h 419099"/>
                <a:gd name="connsiteX87" fmla="*/ 171450 w 419100"/>
                <a:gd name="connsiteY87" fmla="*/ 295275 h 419099"/>
                <a:gd name="connsiteX88" fmla="*/ 85725 w 419100"/>
                <a:gd name="connsiteY88" fmla="*/ 209550 h 419099"/>
                <a:gd name="connsiteX89" fmla="*/ 0 w 419100"/>
                <a:gd name="connsiteY89" fmla="*/ 295275 h 419099"/>
                <a:gd name="connsiteX90" fmla="*/ 85725 w 419100"/>
                <a:gd name="connsiteY90" fmla="*/ 381000 h 419099"/>
                <a:gd name="connsiteX91" fmla="*/ 85725 w 419100"/>
                <a:gd name="connsiteY91" fmla="*/ 352425 h 419099"/>
                <a:gd name="connsiteX92" fmla="*/ 28575 w 419100"/>
                <a:gd name="connsiteY92" fmla="*/ 295275 h 419099"/>
                <a:gd name="connsiteX93" fmla="*/ 85725 w 419100"/>
                <a:gd name="connsiteY93" fmla="*/ 238125 h 419099"/>
                <a:gd name="connsiteX94" fmla="*/ 142875 w 419100"/>
                <a:gd name="connsiteY94" fmla="*/ 295275 h 419099"/>
                <a:gd name="connsiteX95" fmla="*/ 85725 w 419100"/>
                <a:gd name="connsiteY95" fmla="*/ 352425 h 41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19100" h="419099">
                  <a:moveTo>
                    <a:pt x="304670" y="12349"/>
                  </a:moveTo>
                  <a:cubicBezTo>
                    <a:pt x="303724" y="5375"/>
                    <a:pt x="297746" y="0"/>
                    <a:pt x="290513" y="0"/>
                  </a:cubicBezTo>
                  <a:lnTo>
                    <a:pt x="288573" y="130"/>
                  </a:lnTo>
                  <a:lnTo>
                    <a:pt x="286714" y="510"/>
                  </a:lnTo>
                  <a:cubicBezTo>
                    <a:pt x="280667" y="2174"/>
                    <a:pt x="276225" y="7712"/>
                    <a:pt x="276225" y="14288"/>
                  </a:cubicBezTo>
                  <a:lnTo>
                    <a:pt x="276225" y="57131"/>
                  </a:lnTo>
                  <a:lnTo>
                    <a:pt x="242868" y="57131"/>
                  </a:lnTo>
                  <a:lnTo>
                    <a:pt x="242888" y="14288"/>
                  </a:lnTo>
                  <a:lnTo>
                    <a:pt x="242758" y="12349"/>
                  </a:lnTo>
                  <a:cubicBezTo>
                    <a:pt x="241811" y="5375"/>
                    <a:pt x="235833" y="0"/>
                    <a:pt x="228600" y="0"/>
                  </a:cubicBezTo>
                  <a:lnTo>
                    <a:pt x="226661" y="130"/>
                  </a:lnTo>
                  <a:cubicBezTo>
                    <a:pt x="219688" y="1077"/>
                    <a:pt x="214313" y="7054"/>
                    <a:pt x="214313" y="14288"/>
                  </a:cubicBezTo>
                  <a:lnTo>
                    <a:pt x="214293" y="57131"/>
                  </a:lnTo>
                  <a:lnTo>
                    <a:pt x="180975" y="57131"/>
                  </a:lnTo>
                  <a:lnTo>
                    <a:pt x="180975" y="14288"/>
                  </a:lnTo>
                  <a:lnTo>
                    <a:pt x="180845" y="12349"/>
                  </a:lnTo>
                  <a:cubicBezTo>
                    <a:pt x="179899" y="5375"/>
                    <a:pt x="173921" y="0"/>
                    <a:pt x="166688" y="0"/>
                  </a:cubicBezTo>
                  <a:cubicBezTo>
                    <a:pt x="158797" y="0"/>
                    <a:pt x="152400" y="6397"/>
                    <a:pt x="152400" y="14288"/>
                  </a:cubicBezTo>
                  <a:lnTo>
                    <a:pt x="152409" y="58577"/>
                  </a:lnTo>
                  <a:cubicBezTo>
                    <a:pt x="124420" y="64255"/>
                    <a:pt x="102371" y="86297"/>
                    <a:pt x="96683" y="114282"/>
                  </a:cubicBezTo>
                  <a:lnTo>
                    <a:pt x="52388" y="114300"/>
                  </a:lnTo>
                  <a:lnTo>
                    <a:pt x="50449" y="114430"/>
                  </a:lnTo>
                  <a:cubicBezTo>
                    <a:pt x="43475" y="115377"/>
                    <a:pt x="38100" y="121354"/>
                    <a:pt x="38100" y="128588"/>
                  </a:cubicBezTo>
                  <a:lnTo>
                    <a:pt x="38230" y="130526"/>
                  </a:lnTo>
                  <a:cubicBezTo>
                    <a:pt x="39177" y="137500"/>
                    <a:pt x="45154" y="142875"/>
                    <a:pt x="52388" y="142875"/>
                  </a:cubicBezTo>
                  <a:lnTo>
                    <a:pt x="95250" y="142856"/>
                  </a:lnTo>
                  <a:lnTo>
                    <a:pt x="95250" y="176193"/>
                  </a:lnTo>
                  <a:lnTo>
                    <a:pt x="52388" y="176213"/>
                  </a:lnTo>
                  <a:lnTo>
                    <a:pt x="50449" y="176342"/>
                  </a:lnTo>
                  <a:cubicBezTo>
                    <a:pt x="43475" y="177289"/>
                    <a:pt x="38100" y="183267"/>
                    <a:pt x="38100" y="190500"/>
                  </a:cubicBezTo>
                  <a:lnTo>
                    <a:pt x="38230" y="192439"/>
                  </a:lnTo>
                  <a:cubicBezTo>
                    <a:pt x="38629" y="195375"/>
                    <a:pt x="39919" y="198029"/>
                    <a:pt x="41820" y="200115"/>
                  </a:cubicBezTo>
                  <a:cubicBezTo>
                    <a:pt x="55174" y="193944"/>
                    <a:pt x="70047" y="190500"/>
                    <a:pt x="85725" y="190500"/>
                  </a:cubicBezTo>
                  <a:cubicBezTo>
                    <a:pt x="143591" y="190500"/>
                    <a:pt x="190500" y="237409"/>
                    <a:pt x="190500" y="295275"/>
                  </a:cubicBezTo>
                  <a:cubicBezTo>
                    <a:pt x="190500" y="305173"/>
                    <a:pt x="189127" y="314754"/>
                    <a:pt x="186562" y="323831"/>
                  </a:cubicBezTo>
                  <a:lnTo>
                    <a:pt x="214293" y="323831"/>
                  </a:lnTo>
                  <a:lnTo>
                    <a:pt x="214313" y="366713"/>
                  </a:lnTo>
                  <a:lnTo>
                    <a:pt x="214442" y="368652"/>
                  </a:lnTo>
                  <a:cubicBezTo>
                    <a:pt x="215389" y="375624"/>
                    <a:pt x="221367" y="381000"/>
                    <a:pt x="228600" y="381000"/>
                  </a:cubicBezTo>
                  <a:lnTo>
                    <a:pt x="230539" y="380870"/>
                  </a:lnTo>
                  <a:cubicBezTo>
                    <a:pt x="237512" y="379924"/>
                    <a:pt x="242888" y="373946"/>
                    <a:pt x="242888" y="366713"/>
                  </a:cubicBezTo>
                  <a:lnTo>
                    <a:pt x="242868" y="323831"/>
                  </a:lnTo>
                  <a:lnTo>
                    <a:pt x="276225" y="323831"/>
                  </a:lnTo>
                  <a:lnTo>
                    <a:pt x="276225" y="366713"/>
                  </a:lnTo>
                  <a:lnTo>
                    <a:pt x="276355" y="368652"/>
                  </a:lnTo>
                  <a:cubicBezTo>
                    <a:pt x="277301" y="375624"/>
                    <a:pt x="283279" y="381000"/>
                    <a:pt x="290513" y="381000"/>
                  </a:cubicBezTo>
                  <a:cubicBezTo>
                    <a:pt x="298403" y="381000"/>
                    <a:pt x="304800" y="374603"/>
                    <a:pt x="304800" y="366713"/>
                  </a:cubicBezTo>
                  <a:lnTo>
                    <a:pt x="304810" y="322419"/>
                  </a:lnTo>
                  <a:cubicBezTo>
                    <a:pt x="332765" y="316741"/>
                    <a:pt x="354791" y="294736"/>
                    <a:pt x="360502" y="266791"/>
                  </a:cubicBezTo>
                  <a:lnTo>
                    <a:pt x="404813" y="266793"/>
                  </a:lnTo>
                  <a:lnTo>
                    <a:pt x="406752" y="266664"/>
                  </a:lnTo>
                  <a:cubicBezTo>
                    <a:pt x="413724" y="265717"/>
                    <a:pt x="419100" y="259739"/>
                    <a:pt x="419100" y="252506"/>
                  </a:cubicBezTo>
                  <a:lnTo>
                    <a:pt x="418970" y="250568"/>
                  </a:lnTo>
                  <a:cubicBezTo>
                    <a:pt x="418024" y="243594"/>
                    <a:pt x="412046" y="238218"/>
                    <a:pt x="404813" y="238218"/>
                  </a:cubicBezTo>
                  <a:lnTo>
                    <a:pt x="361950" y="238201"/>
                  </a:lnTo>
                  <a:lnTo>
                    <a:pt x="361950" y="204864"/>
                  </a:lnTo>
                  <a:lnTo>
                    <a:pt x="404813" y="204881"/>
                  </a:lnTo>
                  <a:lnTo>
                    <a:pt x="406752" y="204751"/>
                  </a:lnTo>
                  <a:cubicBezTo>
                    <a:pt x="413724" y="203805"/>
                    <a:pt x="419100" y="197827"/>
                    <a:pt x="419100" y="190593"/>
                  </a:cubicBezTo>
                  <a:lnTo>
                    <a:pt x="418970" y="188656"/>
                  </a:lnTo>
                  <a:cubicBezTo>
                    <a:pt x="418024" y="181682"/>
                    <a:pt x="412046" y="176306"/>
                    <a:pt x="404813" y="176306"/>
                  </a:cubicBezTo>
                  <a:lnTo>
                    <a:pt x="361950" y="176289"/>
                  </a:lnTo>
                  <a:lnTo>
                    <a:pt x="361950" y="142951"/>
                  </a:lnTo>
                  <a:lnTo>
                    <a:pt x="404813" y="142969"/>
                  </a:lnTo>
                  <a:lnTo>
                    <a:pt x="406752" y="142838"/>
                  </a:lnTo>
                  <a:cubicBezTo>
                    <a:pt x="413724" y="141892"/>
                    <a:pt x="419100" y="135915"/>
                    <a:pt x="419100" y="128681"/>
                  </a:cubicBezTo>
                  <a:cubicBezTo>
                    <a:pt x="419100" y="120791"/>
                    <a:pt x="412703" y="114394"/>
                    <a:pt x="404813" y="114394"/>
                  </a:cubicBezTo>
                  <a:lnTo>
                    <a:pt x="360537" y="114379"/>
                  </a:lnTo>
                  <a:cubicBezTo>
                    <a:pt x="354881" y="86354"/>
                    <a:pt x="332823" y="64272"/>
                    <a:pt x="304810" y="58581"/>
                  </a:cubicBezTo>
                  <a:lnTo>
                    <a:pt x="304800" y="14288"/>
                  </a:lnTo>
                  <a:lnTo>
                    <a:pt x="304670" y="12349"/>
                  </a:lnTo>
                  <a:close/>
                  <a:moveTo>
                    <a:pt x="171543" y="190593"/>
                  </a:moveTo>
                  <a:cubicBezTo>
                    <a:pt x="171543" y="159031"/>
                    <a:pt x="197131" y="133444"/>
                    <a:pt x="228693" y="133444"/>
                  </a:cubicBezTo>
                  <a:cubicBezTo>
                    <a:pt x="260257" y="133444"/>
                    <a:pt x="285843" y="159031"/>
                    <a:pt x="285843" y="190593"/>
                  </a:cubicBezTo>
                  <a:cubicBezTo>
                    <a:pt x="285843" y="222157"/>
                    <a:pt x="260257" y="247743"/>
                    <a:pt x="228693" y="247743"/>
                  </a:cubicBezTo>
                  <a:cubicBezTo>
                    <a:pt x="197131" y="247743"/>
                    <a:pt x="171543" y="222157"/>
                    <a:pt x="171543" y="190593"/>
                  </a:cubicBezTo>
                  <a:close/>
                  <a:moveTo>
                    <a:pt x="257268" y="190593"/>
                  </a:moveTo>
                  <a:cubicBezTo>
                    <a:pt x="257268" y="174812"/>
                    <a:pt x="244476" y="162019"/>
                    <a:pt x="228693" y="162019"/>
                  </a:cubicBezTo>
                  <a:cubicBezTo>
                    <a:pt x="212912" y="162019"/>
                    <a:pt x="200118" y="174812"/>
                    <a:pt x="200118" y="190593"/>
                  </a:cubicBezTo>
                  <a:cubicBezTo>
                    <a:pt x="200118" y="206376"/>
                    <a:pt x="212912" y="219168"/>
                    <a:pt x="228693" y="219168"/>
                  </a:cubicBezTo>
                  <a:cubicBezTo>
                    <a:pt x="244476" y="219168"/>
                    <a:pt x="257268" y="206376"/>
                    <a:pt x="257268" y="190593"/>
                  </a:cubicBezTo>
                  <a:close/>
                  <a:moveTo>
                    <a:pt x="85725" y="381000"/>
                  </a:moveTo>
                  <a:cubicBezTo>
                    <a:pt x="104239" y="381000"/>
                    <a:pt x="121383" y="375131"/>
                    <a:pt x="135396" y="365152"/>
                  </a:cubicBezTo>
                  <a:lnTo>
                    <a:pt x="185160" y="414915"/>
                  </a:lnTo>
                  <a:cubicBezTo>
                    <a:pt x="190740" y="420494"/>
                    <a:pt x="199785" y="420494"/>
                    <a:pt x="205365" y="414915"/>
                  </a:cubicBezTo>
                  <a:cubicBezTo>
                    <a:pt x="210944" y="409335"/>
                    <a:pt x="210944" y="400290"/>
                    <a:pt x="205365" y="394710"/>
                  </a:cubicBezTo>
                  <a:lnTo>
                    <a:pt x="155602" y="344946"/>
                  </a:lnTo>
                  <a:cubicBezTo>
                    <a:pt x="165581" y="330933"/>
                    <a:pt x="171450" y="313790"/>
                    <a:pt x="171450" y="295275"/>
                  </a:cubicBezTo>
                  <a:cubicBezTo>
                    <a:pt x="171450" y="247930"/>
                    <a:pt x="133070" y="209550"/>
                    <a:pt x="85725" y="209550"/>
                  </a:cubicBezTo>
                  <a:cubicBezTo>
                    <a:pt x="38380" y="209550"/>
                    <a:pt x="0" y="247930"/>
                    <a:pt x="0" y="295275"/>
                  </a:cubicBezTo>
                  <a:cubicBezTo>
                    <a:pt x="0" y="342620"/>
                    <a:pt x="38380" y="381000"/>
                    <a:pt x="85725" y="381000"/>
                  </a:cubicBezTo>
                  <a:close/>
                  <a:moveTo>
                    <a:pt x="85725" y="352425"/>
                  </a:moveTo>
                  <a:cubicBezTo>
                    <a:pt x="54162" y="352425"/>
                    <a:pt x="28575" y="326839"/>
                    <a:pt x="28575" y="295275"/>
                  </a:cubicBezTo>
                  <a:cubicBezTo>
                    <a:pt x="28575" y="263711"/>
                    <a:pt x="54162" y="238125"/>
                    <a:pt x="85725" y="238125"/>
                  </a:cubicBezTo>
                  <a:cubicBezTo>
                    <a:pt x="117288" y="238125"/>
                    <a:pt x="142875" y="263711"/>
                    <a:pt x="142875" y="295275"/>
                  </a:cubicBezTo>
                  <a:cubicBezTo>
                    <a:pt x="142875" y="326839"/>
                    <a:pt x="117288" y="352425"/>
                    <a:pt x="85725" y="352425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rot="0" spcFirstLastPara="0" vertOverflow="overflow" horzOverflow="overflow" vert="horz" wrap="square" lIns="0" tIns="18288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Segoe UI Semibold"/>
                <a:cs typeface="Segoe UI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783E07-48F5-B405-A083-5304B5D31F15}"/>
              </a:ext>
            </a:extLst>
          </p:cNvPr>
          <p:cNvSpPr txBox="1"/>
          <p:nvPr/>
        </p:nvSpPr>
        <p:spPr>
          <a:xfrm>
            <a:off x="7565053" y="3661965"/>
            <a:ext cx="142231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Monitor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circuit activity</a:t>
            </a:r>
          </a:p>
        </p:txBody>
      </p:sp>
      <p:grpSp>
        <p:nvGrpSpPr>
          <p:cNvPr id="38" name="Group 37" descr="checkmark and person">
            <a:extLst>
              <a:ext uri="{FF2B5EF4-FFF2-40B4-BE49-F238E27FC236}">
                <a16:creationId xmlns:a16="http://schemas.microsoft.com/office/drawing/2014/main" id="{203C3C69-3678-51C8-4AC1-AFEA398B6953}"/>
              </a:ext>
            </a:extLst>
          </p:cNvPr>
          <p:cNvGrpSpPr/>
          <p:nvPr/>
        </p:nvGrpSpPr>
        <p:grpSpPr>
          <a:xfrm>
            <a:off x="9884147" y="2301522"/>
            <a:ext cx="1121442" cy="1121442"/>
            <a:chOff x="10265147" y="2019300"/>
            <a:chExt cx="1121442" cy="112144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B44D113-CD99-8714-2BAB-1619206B8127}"/>
                </a:ext>
              </a:extLst>
            </p:cNvPr>
            <p:cNvSpPr/>
            <p:nvPr/>
          </p:nvSpPr>
          <p:spPr bwMode="auto">
            <a:xfrm>
              <a:off x="10265147" y="2019300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33" name="Graphic 28">
              <a:extLst>
                <a:ext uri="{FF2B5EF4-FFF2-40B4-BE49-F238E27FC236}">
                  <a16:creationId xmlns:a16="http://schemas.microsoft.com/office/drawing/2014/main" id="{9E442FA5-6E47-7B11-8F90-B3FB1D17E2FD}"/>
                </a:ext>
              </a:extLst>
            </p:cNvPr>
            <p:cNvSpPr/>
            <p:nvPr/>
          </p:nvSpPr>
          <p:spPr>
            <a:xfrm>
              <a:off x="10571587" y="2325936"/>
              <a:ext cx="508562" cy="508170"/>
            </a:xfrm>
            <a:custGeom>
              <a:avLst/>
              <a:gdLst>
                <a:gd name="connsiteX0" fmla="*/ 142875 w 200025"/>
                <a:gd name="connsiteY0" fmla="*/ 0 h 199872"/>
                <a:gd name="connsiteX1" fmla="*/ 171450 w 200025"/>
                <a:gd name="connsiteY1" fmla="*/ 28575 h 199872"/>
                <a:gd name="connsiteX2" fmla="*/ 171450 w 200025"/>
                <a:gd name="connsiteY2" fmla="*/ 96717 h 199872"/>
                <a:gd name="connsiteX3" fmla="*/ 134972 w 200025"/>
                <a:gd name="connsiteY3" fmla="*/ 114108 h 199872"/>
                <a:gd name="connsiteX4" fmla="*/ 140627 w 200025"/>
                <a:gd name="connsiteY4" fmla="*/ 142723 h 199872"/>
                <a:gd name="connsiteX5" fmla="*/ 138113 w 200025"/>
                <a:gd name="connsiteY5" fmla="*/ 142723 h 199872"/>
                <a:gd name="connsiteX6" fmla="*/ 114300 w 200025"/>
                <a:gd name="connsiteY6" fmla="*/ 166535 h 199872"/>
                <a:gd name="connsiteX7" fmla="*/ 114557 w 200025"/>
                <a:gd name="connsiteY7" fmla="*/ 171450 h 199872"/>
                <a:gd name="connsiteX8" fmla="*/ 28575 w 200025"/>
                <a:gd name="connsiteY8" fmla="*/ 171450 h 199872"/>
                <a:gd name="connsiteX9" fmla="*/ 0 w 200025"/>
                <a:gd name="connsiteY9" fmla="*/ 142875 h 199872"/>
                <a:gd name="connsiteX10" fmla="*/ 0 w 200025"/>
                <a:gd name="connsiteY10" fmla="*/ 28575 h 199872"/>
                <a:gd name="connsiteX11" fmla="*/ 28575 w 200025"/>
                <a:gd name="connsiteY11" fmla="*/ 0 h 199872"/>
                <a:gd name="connsiteX12" fmla="*/ 142875 w 200025"/>
                <a:gd name="connsiteY12" fmla="*/ 0 h 199872"/>
                <a:gd name="connsiteX13" fmla="*/ 128302 w 200025"/>
                <a:gd name="connsiteY13" fmla="*/ 47339 h 199872"/>
                <a:gd name="connsiteX14" fmla="*/ 66675 w 200025"/>
                <a:gd name="connsiteY14" fmla="*/ 108966 h 199872"/>
                <a:gd name="connsiteX15" fmla="*/ 43148 w 200025"/>
                <a:gd name="connsiteY15" fmla="*/ 85439 h 199872"/>
                <a:gd name="connsiteX16" fmla="*/ 33052 w 200025"/>
                <a:gd name="connsiteY16" fmla="*/ 85795 h 199872"/>
                <a:gd name="connsiteX17" fmla="*/ 33052 w 200025"/>
                <a:gd name="connsiteY17" fmla="*/ 95536 h 199872"/>
                <a:gd name="connsiteX18" fmla="*/ 61627 w 200025"/>
                <a:gd name="connsiteY18" fmla="*/ 124111 h 199872"/>
                <a:gd name="connsiteX19" fmla="*/ 71723 w 200025"/>
                <a:gd name="connsiteY19" fmla="*/ 124111 h 199872"/>
                <a:gd name="connsiteX20" fmla="*/ 138398 w 200025"/>
                <a:gd name="connsiteY20" fmla="*/ 57436 h 199872"/>
                <a:gd name="connsiteX21" fmla="*/ 138042 w 200025"/>
                <a:gd name="connsiteY21" fmla="*/ 47339 h 199872"/>
                <a:gd name="connsiteX22" fmla="*/ 128302 w 200025"/>
                <a:gd name="connsiteY22" fmla="*/ 47339 h 199872"/>
                <a:gd name="connsiteX23" fmla="*/ 161925 w 200025"/>
                <a:gd name="connsiteY23" fmla="*/ 104623 h 199872"/>
                <a:gd name="connsiteX24" fmla="*/ 181577 w 200025"/>
                <a:gd name="connsiteY24" fmla="*/ 123051 h 199872"/>
                <a:gd name="connsiteX25" fmla="*/ 163149 w 200025"/>
                <a:gd name="connsiteY25" fmla="*/ 142703 h 199872"/>
                <a:gd name="connsiteX26" fmla="*/ 161944 w 200025"/>
                <a:gd name="connsiteY26" fmla="*/ 142704 h 199872"/>
                <a:gd name="connsiteX27" fmla="*/ 143496 w 200025"/>
                <a:gd name="connsiteY27" fmla="*/ 123070 h 199872"/>
                <a:gd name="connsiteX28" fmla="*/ 161925 w 200025"/>
                <a:gd name="connsiteY28" fmla="*/ 104623 h 199872"/>
                <a:gd name="connsiteX29" fmla="*/ 138113 w 200025"/>
                <a:gd name="connsiteY29" fmla="*/ 152248 h 199872"/>
                <a:gd name="connsiteX30" fmla="*/ 185738 w 200025"/>
                <a:gd name="connsiteY30" fmla="*/ 152248 h 199872"/>
                <a:gd name="connsiteX31" fmla="*/ 200025 w 200025"/>
                <a:gd name="connsiteY31" fmla="*/ 166535 h 199872"/>
                <a:gd name="connsiteX32" fmla="*/ 188481 w 200025"/>
                <a:gd name="connsiteY32" fmla="*/ 191433 h 199872"/>
                <a:gd name="connsiteX33" fmla="*/ 161925 w 200025"/>
                <a:gd name="connsiteY33" fmla="*/ 199873 h 199872"/>
                <a:gd name="connsiteX34" fmla="*/ 135369 w 200025"/>
                <a:gd name="connsiteY34" fmla="*/ 191433 h 199872"/>
                <a:gd name="connsiteX35" fmla="*/ 124149 w 200025"/>
                <a:gd name="connsiteY35" fmla="*/ 171450 h 199872"/>
                <a:gd name="connsiteX36" fmla="*/ 123825 w 200025"/>
                <a:gd name="connsiteY36" fmla="*/ 166535 h 199872"/>
                <a:gd name="connsiteX37" fmla="*/ 138113 w 200025"/>
                <a:gd name="connsiteY37" fmla="*/ 152248 h 19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0025" h="199872">
                  <a:moveTo>
                    <a:pt x="142875" y="0"/>
                  </a:moveTo>
                  <a:cubicBezTo>
                    <a:pt x="158657" y="0"/>
                    <a:pt x="171450" y="12794"/>
                    <a:pt x="171450" y="28575"/>
                  </a:cubicBezTo>
                  <a:lnTo>
                    <a:pt x="171450" y="96717"/>
                  </a:lnTo>
                  <a:cubicBezTo>
                    <a:pt x="156575" y="91446"/>
                    <a:pt x="140243" y="99232"/>
                    <a:pt x="134972" y="114108"/>
                  </a:cubicBezTo>
                  <a:cubicBezTo>
                    <a:pt x="131480" y="123962"/>
                    <a:pt x="133649" y="134937"/>
                    <a:pt x="140627" y="142723"/>
                  </a:cubicBezTo>
                  <a:lnTo>
                    <a:pt x="138113" y="142723"/>
                  </a:lnTo>
                  <a:cubicBezTo>
                    <a:pt x="124961" y="142723"/>
                    <a:pt x="114300" y="153384"/>
                    <a:pt x="114300" y="166535"/>
                  </a:cubicBezTo>
                  <a:cubicBezTo>
                    <a:pt x="114300" y="168202"/>
                    <a:pt x="114395" y="169850"/>
                    <a:pt x="114557" y="171450"/>
                  </a:cubicBezTo>
                  <a:lnTo>
                    <a:pt x="28575" y="171450"/>
                  </a:lnTo>
                  <a:cubicBezTo>
                    <a:pt x="12794" y="171450"/>
                    <a:pt x="0" y="158657"/>
                    <a:pt x="0" y="142875"/>
                  </a:cubicBezTo>
                  <a:lnTo>
                    <a:pt x="0" y="28575"/>
                  </a:lnTo>
                  <a:cubicBezTo>
                    <a:pt x="0" y="12794"/>
                    <a:pt x="12794" y="0"/>
                    <a:pt x="28575" y="0"/>
                  </a:cubicBezTo>
                  <a:lnTo>
                    <a:pt x="142875" y="0"/>
                  </a:lnTo>
                  <a:close/>
                  <a:moveTo>
                    <a:pt x="128302" y="47339"/>
                  </a:moveTo>
                  <a:lnTo>
                    <a:pt x="66675" y="108966"/>
                  </a:lnTo>
                  <a:lnTo>
                    <a:pt x="43148" y="85439"/>
                  </a:lnTo>
                  <a:cubicBezTo>
                    <a:pt x="40262" y="82749"/>
                    <a:pt x="35741" y="82909"/>
                    <a:pt x="33052" y="85795"/>
                  </a:cubicBezTo>
                  <a:cubicBezTo>
                    <a:pt x="30495" y="88539"/>
                    <a:pt x="30495" y="92793"/>
                    <a:pt x="33052" y="95536"/>
                  </a:cubicBezTo>
                  <a:lnTo>
                    <a:pt x="61627" y="124111"/>
                  </a:lnTo>
                  <a:cubicBezTo>
                    <a:pt x="64416" y="126897"/>
                    <a:pt x="68934" y="126897"/>
                    <a:pt x="71723" y="124111"/>
                  </a:cubicBezTo>
                  <a:lnTo>
                    <a:pt x="138398" y="57436"/>
                  </a:lnTo>
                  <a:cubicBezTo>
                    <a:pt x="141088" y="54549"/>
                    <a:pt x="140928" y="50029"/>
                    <a:pt x="138042" y="47339"/>
                  </a:cubicBezTo>
                  <a:cubicBezTo>
                    <a:pt x="135299" y="44783"/>
                    <a:pt x="131045" y="44783"/>
                    <a:pt x="128302" y="47339"/>
                  </a:cubicBezTo>
                  <a:close/>
                  <a:moveTo>
                    <a:pt x="161925" y="104623"/>
                  </a:moveTo>
                  <a:cubicBezTo>
                    <a:pt x="172441" y="104284"/>
                    <a:pt x="181239" y="112535"/>
                    <a:pt x="181577" y="123051"/>
                  </a:cubicBezTo>
                  <a:cubicBezTo>
                    <a:pt x="181915" y="133566"/>
                    <a:pt x="173665" y="142365"/>
                    <a:pt x="163149" y="142703"/>
                  </a:cubicBezTo>
                  <a:cubicBezTo>
                    <a:pt x="162747" y="142716"/>
                    <a:pt x="162345" y="142716"/>
                    <a:pt x="161944" y="142704"/>
                  </a:cubicBezTo>
                  <a:cubicBezTo>
                    <a:pt x="151428" y="142376"/>
                    <a:pt x="143168" y="133586"/>
                    <a:pt x="143496" y="123070"/>
                  </a:cubicBezTo>
                  <a:cubicBezTo>
                    <a:pt x="143808" y="113022"/>
                    <a:pt x="151877" y="104946"/>
                    <a:pt x="161925" y="104623"/>
                  </a:cubicBezTo>
                  <a:close/>
                  <a:moveTo>
                    <a:pt x="138113" y="152248"/>
                  </a:moveTo>
                  <a:lnTo>
                    <a:pt x="185738" y="152248"/>
                  </a:lnTo>
                  <a:cubicBezTo>
                    <a:pt x="193628" y="152248"/>
                    <a:pt x="200025" y="158645"/>
                    <a:pt x="200025" y="166535"/>
                  </a:cubicBezTo>
                  <a:cubicBezTo>
                    <a:pt x="200025" y="177165"/>
                    <a:pt x="195653" y="185680"/>
                    <a:pt x="188481" y="191433"/>
                  </a:cubicBezTo>
                  <a:cubicBezTo>
                    <a:pt x="181423" y="197101"/>
                    <a:pt x="171955" y="199873"/>
                    <a:pt x="161925" y="199873"/>
                  </a:cubicBezTo>
                  <a:cubicBezTo>
                    <a:pt x="151895" y="199873"/>
                    <a:pt x="142427" y="197110"/>
                    <a:pt x="135369" y="191433"/>
                  </a:cubicBezTo>
                  <a:cubicBezTo>
                    <a:pt x="129162" y="186495"/>
                    <a:pt x="125135" y="179321"/>
                    <a:pt x="124149" y="171450"/>
                  </a:cubicBezTo>
                  <a:cubicBezTo>
                    <a:pt x="123931" y="169821"/>
                    <a:pt x="123822" y="168179"/>
                    <a:pt x="123825" y="166535"/>
                  </a:cubicBezTo>
                  <a:cubicBezTo>
                    <a:pt x="123825" y="158645"/>
                    <a:pt x="130222" y="152248"/>
                    <a:pt x="138113" y="152248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rot="0" spcFirstLastPara="0" vertOverflow="overflow" horzOverflow="overflow" vert="horz" wrap="square" lIns="0" tIns="18288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0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Segoe UI Semibold"/>
                <a:cs typeface="Segoe UI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45E77FB-5517-2050-2091-AC8F1D44B15E}"/>
              </a:ext>
            </a:extLst>
          </p:cNvPr>
          <p:cNvSpPr txBox="1"/>
          <p:nvPr/>
        </p:nvSpPr>
        <p:spPr>
          <a:xfrm>
            <a:off x="9600085" y="3661965"/>
            <a:ext cx="168956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Improved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authentication</a:t>
            </a:r>
          </a:p>
        </p:txBody>
      </p:sp>
    </p:spTree>
    <p:extLst>
      <p:ext uri="{BB962C8B-B14F-4D97-AF65-F5344CB8AC3E}">
        <p14:creationId xmlns:p14="http://schemas.microsoft.com/office/powerpoint/2010/main" val="1106769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0.04491 L 1.875E-6 3.33333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0.04491 L 1.875E-6 3.33333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875E-6 -0.04491 L 1.875E-6 3.33333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875E-6 -0.04491 L 1.875E-6 3.33333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875E-6 -0.04491 L 1.875E-6 3.33333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2" grpId="0"/>
      <p:bldP spid="2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6D8FD4B-3A81-2EC8-28E3-331703B74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628646" y="2594859"/>
            <a:ext cx="8937754" cy="2065865"/>
          </a:xfrm>
          <a:prstGeom prst="roundRect">
            <a:avLst>
              <a:gd name="adj" fmla="val 5486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349B9-4C62-733F-6ECE-7F577ADC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APIs</a:t>
            </a:r>
          </a:p>
        </p:txBody>
      </p:sp>
      <p:grpSp>
        <p:nvGrpSpPr>
          <p:cNvPr id="30" name="Group 29" descr="document">
            <a:extLst>
              <a:ext uri="{FF2B5EF4-FFF2-40B4-BE49-F238E27FC236}">
                <a16:creationId xmlns:a16="http://schemas.microsoft.com/office/drawing/2014/main" id="{8021E615-8663-DDB5-425D-C31BE036C339}"/>
              </a:ext>
            </a:extLst>
          </p:cNvPr>
          <p:cNvGrpSpPr/>
          <p:nvPr/>
        </p:nvGrpSpPr>
        <p:grpSpPr>
          <a:xfrm>
            <a:off x="2216859" y="2017713"/>
            <a:ext cx="1121442" cy="1121442"/>
            <a:chOff x="2216859" y="2301522"/>
            <a:chExt cx="1121442" cy="112144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A705D0C-3317-F6FD-1E77-CD33E477CDC6}"/>
                </a:ext>
              </a:extLst>
            </p:cNvPr>
            <p:cNvSpPr/>
            <p:nvPr/>
          </p:nvSpPr>
          <p:spPr bwMode="auto">
            <a:xfrm>
              <a:off x="2216859" y="2301522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12" name="Graphic 10">
              <a:extLst>
                <a:ext uri="{FF2B5EF4-FFF2-40B4-BE49-F238E27FC236}">
                  <a16:creationId xmlns:a16="http://schemas.microsoft.com/office/drawing/2014/main" id="{476600A8-688B-347B-8169-E7997C3B7B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4700" y="2633643"/>
              <a:ext cx="365760" cy="457200"/>
            </a:xfrm>
            <a:custGeom>
              <a:avLst/>
              <a:gdLst>
                <a:gd name="connsiteX0" fmla="*/ 205781 w 411561"/>
                <a:gd name="connsiteY0" fmla="*/ 154336 h 514451"/>
                <a:gd name="connsiteX1" fmla="*/ 205781 w 411561"/>
                <a:gd name="connsiteY1" fmla="*/ 0 h 514451"/>
                <a:gd name="connsiteX2" fmla="*/ 51445 w 411561"/>
                <a:gd name="connsiteY2" fmla="*/ 0 h 514451"/>
                <a:gd name="connsiteX3" fmla="*/ 0 w 411561"/>
                <a:gd name="connsiteY3" fmla="*/ 51445 h 514451"/>
                <a:gd name="connsiteX4" fmla="*/ 0 w 411561"/>
                <a:gd name="connsiteY4" fmla="*/ 463007 h 514451"/>
                <a:gd name="connsiteX5" fmla="*/ 51445 w 411561"/>
                <a:gd name="connsiteY5" fmla="*/ 514452 h 514451"/>
                <a:gd name="connsiteX6" fmla="*/ 360116 w 411561"/>
                <a:gd name="connsiteY6" fmla="*/ 514452 h 514451"/>
                <a:gd name="connsiteX7" fmla="*/ 411561 w 411561"/>
                <a:gd name="connsiteY7" fmla="*/ 463007 h 514451"/>
                <a:gd name="connsiteX8" fmla="*/ 411561 w 411561"/>
                <a:gd name="connsiteY8" fmla="*/ 205781 h 514451"/>
                <a:gd name="connsiteX9" fmla="*/ 257226 w 411561"/>
                <a:gd name="connsiteY9" fmla="*/ 205781 h 514451"/>
                <a:gd name="connsiteX10" fmla="*/ 205781 w 411561"/>
                <a:gd name="connsiteY10" fmla="*/ 154336 h 514451"/>
                <a:gd name="connsiteX11" fmla="*/ 77168 w 411561"/>
                <a:gd name="connsiteY11" fmla="*/ 263656 h 514451"/>
                <a:gd name="connsiteX12" fmla="*/ 96460 w 411561"/>
                <a:gd name="connsiteY12" fmla="*/ 244365 h 514451"/>
                <a:gd name="connsiteX13" fmla="*/ 115752 w 411561"/>
                <a:gd name="connsiteY13" fmla="*/ 263656 h 514451"/>
                <a:gd name="connsiteX14" fmla="*/ 96460 w 411561"/>
                <a:gd name="connsiteY14" fmla="*/ 282948 h 514451"/>
                <a:gd name="connsiteX15" fmla="*/ 77168 w 411561"/>
                <a:gd name="connsiteY15" fmla="*/ 263656 h 514451"/>
                <a:gd name="connsiteX16" fmla="*/ 77168 w 411561"/>
                <a:gd name="connsiteY16" fmla="*/ 340824 h 514451"/>
                <a:gd name="connsiteX17" fmla="*/ 96460 w 411561"/>
                <a:gd name="connsiteY17" fmla="*/ 321532 h 514451"/>
                <a:gd name="connsiteX18" fmla="*/ 115752 w 411561"/>
                <a:gd name="connsiteY18" fmla="*/ 340824 h 514451"/>
                <a:gd name="connsiteX19" fmla="*/ 96460 w 411561"/>
                <a:gd name="connsiteY19" fmla="*/ 360116 h 514451"/>
                <a:gd name="connsiteX20" fmla="*/ 77168 w 411561"/>
                <a:gd name="connsiteY20" fmla="*/ 340824 h 514451"/>
                <a:gd name="connsiteX21" fmla="*/ 77168 w 411561"/>
                <a:gd name="connsiteY21" fmla="*/ 417992 h 514451"/>
                <a:gd name="connsiteX22" fmla="*/ 96460 w 411561"/>
                <a:gd name="connsiteY22" fmla="*/ 398700 h 514451"/>
                <a:gd name="connsiteX23" fmla="*/ 115752 w 411561"/>
                <a:gd name="connsiteY23" fmla="*/ 417992 h 514451"/>
                <a:gd name="connsiteX24" fmla="*/ 96460 w 411561"/>
                <a:gd name="connsiteY24" fmla="*/ 437284 h 514451"/>
                <a:gd name="connsiteX25" fmla="*/ 77168 w 411561"/>
                <a:gd name="connsiteY25" fmla="*/ 417992 h 514451"/>
                <a:gd name="connsiteX26" fmla="*/ 154336 w 411561"/>
                <a:gd name="connsiteY26" fmla="*/ 263656 h 514451"/>
                <a:gd name="connsiteX27" fmla="*/ 173627 w 411561"/>
                <a:gd name="connsiteY27" fmla="*/ 244365 h 514451"/>
                <a:gd name="connsiteX28" fmla="*/ 315102 w 411561"/>
                <a:gd name="connsiteY28" fmla="*/ 244365 h 514451"/>
                <a:gd name="connsiteX29" fmla="*/ 334394 w 411561"/>
                <a:gd name="connsiteY29" fmla="*/ 263656 h 514451"/>
                <a:gd name="connsiteX30" fmla="*/ 315102 w 411561"/>
                <a:gd name="connsiteY30" fmla="*/ 282948 h 514451"/>
                <a:gd name="connsiteX31" fmla="*/ 173627 w 411561"/>
                <a:gd name="connsiteY31" fmla="*/ 282948 h 514451"/>
                <a:gd name="connsiteX32" fmla="*/ 154336 w 411561"/>
                <a:gd name="connsiteY32" fmla="*/ 263656 h 514451"/>
                <a:gd name="connsiteX33" fmla="*/ 154336 w 411561"/>
                <a:gd name="connsiteY33" fmla="*/ 340824 h 514451"/>
                <a:gd name="connsiteX34" fmla="*/ 173627 w 411561"/>
                <a:gd name="connsiteY34" fmla="*/ 321532 h 514451"/>
                <a:gd name="connsiteX35" fmla="*/ 315102 w 411561"/>
                <a:gd name="connsiteY35" fmla="*/ 321532 h 514451"/>
                <a:gd name="connsiteX36" fmla="*/ 334394 w 411561"/>
                <a:gd name="connsiteY36" fmla="*/ 340824 h 514451"/>
                <a:gd name="connsiteX37" fmla="*/ 315102 w 411561"/>
                <a:gd name="connsiteY37" fmla="*/ 360116 h 514451"/>
                <a:gd name="connsiteX38" fmla="*/ 173627 w 411561"/>
                <a:gd name="connsiteY38" fmla="*/ 360116 h 514451"/>
                <a:gd name="connsiteX39" fmla="*/ 154336 w 411561"/>
                <a:gd name="connsiteY39" fmla="*/ 340824 h 514451"/>
                <a:gd name="connsiteX40" fmla="*/ 154336 w 411561"/>
                <a:gd name="connsiteY40" fmla="*/ 417992 h 514451"/>
                <a:gd name="connsiteX41" fmla="*/ 173627 w 411561"/>
                <a:gd name="connsiteY41" fmla="*/ 398700 h 514451"/>
                <a:gd name="connsiteX42" fmla="*/ 315102 w 411561"/>
                <a:gd name="connsiteY42" fmla="*/ 398700 h 514451"/>
                <a:gd name="connsiteX43" fmla="*/ 334394 w 411561"/>
                <a:gd name="connsiteY43" fmla="*/ 417992 h 514451"/>
                <a:gd name="connsiteX44" fmla="*/ 315102 w 411561"/>
                <a:gd name="connsiteY44" fmla="*/ 437284 h 514451"/>
                <a:gd name="connsiteX45" fmla="*/ 173627 w 411561"/>
                <a:gd name="connsiteY45" fmla="*/ 437284 h 514451"/>
                <a:gd name="connsiteX46" fmla="*/ 154336 w 411561"/>
                <a:gd name="connsiteY46" fmla="*/ 417992 h 514451"/>
                <a:gd name="connsiteX47" fmla="*/ 244365 w 411561"/>
                <a:gd name="connsiteY47" fmla="*/ 154336 h 514451"/>
                <a:gd name="connsiteX48" fmla="*/ 244365 w 411561"/>
                <a:gd name="connsiteY48" fmla="*/ 12861 h 514451"/>
                <a:gd name="connsiteX49" fmla="*/ 398700 w 411561"/>
                <a:gd name="connsiteY49" fmla="*/ 167197 h 514451"/>
                <a:gd name="connsiteX50" fmla="*/ 257226 w 411561"/>
                <a:gd name="connsiteY50" fmla="*/ 167197 h 514451"/>
                <a:gd name="connsiteX51" fmla="*/ 244365 w 411561"/>
                <a:gd name="connsiteY51" fmla="*/ 154336 h 51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1561" h="514451">
                  <a:moveTo>
                    <a:pt x="205781" y="154336"/>
                  </a:moveTo>
                  <a:lnTo>
                    <a:pt x="205781" y="0"/>
                  </a:lnTo>
                  <a:lnTo>
                    <a:pt x="51445" y="0"/>
                  </a:lnTo>
                  <a:cubicBezTo>
                    <a:pt x="23033" y="0"/>
                    <a:pt x="0" y="23033"/>
                    <a:pt x="0" y="51445"/>
                  </a:cubicBezTo>
                  <a:lnTo>
                    <a:pt x="0" y="463007"/>
                  </a:lnTo>
                  <a:cubicBezTo>
                    <a:pt x="0" y="491420"/>
                    <a:pt x="23033" y="514452"/>
                    <a:pt x="51445" y="514452"/>
                  </a:cubicBezTo>
                  <a:lnTo>
                    <a:pt x="360116" y="514452"/>
                  </a:lnTo>
                  <a:cubicBezTo>
                    <a:pt x="388529" y="514452"/>
                    <a:pt x="411561" y="491420"/>
                    <a:pt x="411561" y="463007"/>
                  </a:cubicBezTo>
                  <a:lnTo>
                    <a:pt x="411561" y="205781"/>
                  </a:lnTo>
                  <a:lnTo>
                    <a:pt x="257226" y="205781"/>
                  </a:lnTo>
                  <a:cubicBezTo>
                    <a:pt x="228813" y="205781"/>
                    <a:pt x="205781" y="182748"/>
                    <a:pt x="205781" y="154336"/>
                  </a:cubicBezTo>
                  <a:close/>
                  <a:moveTo>
                    <a:pt x="77168" y="263656"/>
                  </a:moveTo>
                  <a:cubicBezTo>
                    <a:pt x="77168" y="253002"/>
                    <a:pt x="85805" y="244365"/>
                    <a:pt x="96460" y="244365"/>
                  </a:cubicBezTo>
                  <a:cubicBezTo>
                    <a:pt x="107114" y="244365"/>
                    <a:pt x="115752" y="253002"/>
                    <a:pt x="115752" y="263656"/>
                  </a:cubicBezTo>
                  <a:cubicBezTo>
                    <a:pt x="115752" y="274311"/>
                    <a:pt x="107114" y="282948"/>
                    <a:pt x="96460" y="282948"/>
                  </a:cubicBezTo>
                  <a:cubicBezTo>
                    <a:pt x="85805" y="282948"/>
                    <a:pt x="77168" y="274311"/>
                    <a:pt x="77168" y="263656"/>
                  </a:cubicBezTo>
                  <a:close/>
                  <a:moveTo>
                    <a:pt x="77168" y="340824"/>
                  </a:moveTo>
                  <a:cubicBezTo>
                    <a:pt x="77168" y="330170"/>
                    <a:pt x="85805" y="321532"/>
                    <a:pt x="96460" y="321532"/>
                  </a:cubicBezTo>
                  <a:cubicBezTo>
                    <a:pt x="107114" y="321532"/>
                    <a:pt x="115752" y="330170"/>
                    <a:pt x="115752" y="340824"/>
                  </a:cubicBezTo>
                  <a:cubicBezTo>
                    <a:pt x="115752" y="351479"/>
                    <a:pt x="107114" y="360116"/>
                    <a:pt x="96460" y="360116"/>
                  </a:cubicBezTo>
                  <a:cubicBezTo>
                    <a:pt x="85805" y="360116"/>
                    <a:pt x="77168" y="351479"/>
                    <a:pt x="77168" y="340824"/>
                  </a:cubicBezTo>
                  <a:close/>
                  <a:moveTo>
                    <a:pt x="77168" y="417992"/>
                  </a:moveTo>
                  <a:cubicBezTo>
                    <a:pt x="77168" y="407338"/>
                    <a:pt x="85805" y="398700"/>
                    <a:pt x="96460" y="398700"/>
                  </a:cubicBezTo>
                  <a:cubicBezTo>
                    <a:pt x="107114" y="398700"/>
                    <a:pt x="115752" y="407338"/>
                    <a:pt x="115752" y="417992"/>
                  </a:cubicBezTo>
                  <a:cubicBezTo>
                    <a:pt x="115752" y="428646"/>
                    <a:pt x="107114" y="437284"/>
                    <a:pt x="96460" y="437284"/>
                  </a:cubicBezTo>
                  <a:cubicBezTo>
                    <a:pt x="85805" y="437284"/>
                    <a:pt x="77168" y="428646"/>
                    <a:pt x="77168" y="417992"/>
                  </a:cubicBezTo>
                  <a:close/>
                  <a:moveTo>
                    <a:pt x="154336" y="263656"/>
                  </a:moveTo>
                  <a:cubicBezTo>
                    <a:pt x="154336" y="253002"/>
                    <a:pt x="162973" y="244365"/>
                    <a:pt x="173627" y="244365"/>
                  </a:cubicBezTo>
                  <a:lnTo>
                    <a:pt x="315102" y="244365"/>
                  </a:lnTo>
                  <a:cubicBezTo>
                    <a:pt x="325756" y="244365"/>
                    <a:pt x="334394" y="253002"/>
                    <a:pt x="334394" y="263656"/>
                  </a:cubicBezTo>
                  <a:cubicBezTo>
                    <a:pt x="334394" y="274311"/>
                    <a:pt x="325756" y="282948"/>
                    <a:pt x="315102" y="282948"/>
                  </a:cubicBezTo>
                  <a:lnTo>
                    <a:pt x="173627" y="282948"/>
                  </a:lnTo>
                  <a:cubicBezTo>
                    <a:pt x="162973" y="282948"/>
                    <a:pt x="154336" y="274311"/>
                    <a:pt x="154336" y="263656"/>
                  </a:cubicBezTo>
                  <a:close/>
                  <a:moveTo>
                    <a:pt x="154336" y="340824"/>
                  </a:moveTo>
                  <a:cubicBezTo>
                    <a:pt x="154336" y="330170"/>
                    <a:pt x="162973" y="321532"/>
                    <a:pt x="173627" y="321532"/>
                  </a:cubicBezTo>
                  <a:lnTo>
                    <a:pt x="315102" y="321532"/>
                  </a:lnTo>
                  <a:cubicBezTo>
                    <a:pt x="325756" y="321532"/>
                    <a:pt x="334394" y="330170"/>
                    <a:pt x="334394" y="340824"/>
                  </a:cubicBezTo>
                  <a:cubicBezTo>
                    <a:pt x="334394" y="351479"/>
                    <a:pt x="325756" y="360116"/>
                    <a:pt x="315102" y="360116"/>
                  </a:cubicBezTo>
                  <a:lnTo>
                    <a:pt x="173627" y="360116"/>
                  </a:lnTo>
                  <a:cubicBezTo>
                    <a:pt x="162973" y="360116"/>
                    <a:pt x="154336" y="351479"/>
                    <a:pt x="154336" y="340824"/>
                  </a:cubicBezTo>
                  <a:close/>
                  <a:moveTo>
                    <a:pt x="154336" y="417992"/>
                  </a:moveTo>
                  <a:cubicBezTo>
                    <a:pt x="154336" y="407338"/>
                    <a:pt x="162973" y="398700"/>
                    <a:pt x="173627" y="398700"/>
                  </a:cubicBezTo>
                  <a:lnTo>
                    <a:pt x="315102" y="398700"/>
                  </a:lnTo>
                  <a:cubicBezTo>
                    <a:pt x="325756" y="398700"/>
                    <a:pt x="334394" y="407338"/>
                    <a:pt x="334394" y="417992"/>
                  </a:cubicBezTo>
                  <a:cubicBezTo>
                    <a:pt x="334394" y="428646"/>
                    <a:pt x="325756" y="437284"/>
                    <a:pt x="315102" y="437284"/>
                  </a:cubicBezTo>
                  <a:lnTo>
                    <a:pt x="173627" y="437284"/>
                  </a:lnTo>
                  <a:cubicBezTo>
                    <a:pt x="162973" y="437284"/>
                    <a:pt x="154336" y="428646"/>
                    <a:pt x="154336" y="417992"/>
                  </a:cubicBezTo>
                  <a:close/>
                  <a:moveTo>
                    <a:pt x="244365" y="154336"/>
                  </a:moveTo>
                  <a:lnTo>
                    <a:pt x="244365" y="12861"/>
                  </a:lnTo>
                  <a:lnTo>
                    <a:pt x="398700" y="167197"/>
                  </a:lnTo>
                  <a:lnTo>
                    <a:pt x="257226" y="167197"/>
                  </a:lnTo>
                  <a:cubicBezTo>
                    <a:pt x="250124" y="167197"/>
                    <a:pt x="244365" y="161439"/>
                    <a:pt x="244365" y="154336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54BD82-A3F5-3CE4-94FC-AA2F9281B636}"/>
              </a:ext>
            </a:extLst>
          </p:cNvPr>
          <p:cNvSpPr txBox="1"/>
          <p:nvPr/>
        </p:nvSpPr>
        <p:spPr>
          <a:xfrm>
            <a:off x="2100759" y="3378156"/>
            <a:ext cx="135364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Form handling</a:t>
            </a:r>
          </a:p>
        </p:txBody>
      </p:sp>
      <p:grpSp>
        <p:nvGrpSpPr>
          <p:cNvPr id="31" name="Group 30" descr="itemized list">
            <a:extLst>
              <a:ext uri="{FF2B5EF4-FFF2-40B4-BE49-F238E27FC236}">
                <a16:creationId xmlns:a16="http://schemas.microsoft.com/office/drawing/2014/main" id="{E30CC391-E9D6-4DA6-4BB7-561E296B805E}"/>
              </a:ext>
            </a:extLst>
          </p:cNvPr>
          <p:cNvGrpSpPr/>
          <p:nvPr/>
        </p:nvGrpSpPr>
        <p:grpSpPr>
          <a:xfrm>
            <a:off x="4385516" y="2017713"/>
            <a:ext cx="1121442" cy="1121442"/>
            <a:chOff x="4385516" y="2301522"/>
            <a:chExt cx="1121442" cy="112144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E12BA77-ED24-4BA1-DD2D-8D453B593D4D}"/>
                </a:ext>
              </a:extLst>
            </p:cNvPr>
            <p:cNvSpPr/>
            <p:nvPr/>
          </p:nvSpPr>
          <p:spPr bwMode="auto">
            <a:xfrm>
              <a:off x="4385516" y="2301522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18741C68-DC63-1AB2-4EC1-D0948CC966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7637" y="2679363"/>
              <a:ext cx="457200" cy="365760"/>
            </a:xfrm>
            <a:custGeom>
              <a:avLst/>
              <a:gdLst>
                <a:gd name="connsiteX0" fmla="*/ 42863 w 381000"/>
                <a:gd name="connsiteY0" fmla="*/ 0 h 304800"/>
                <a:gd name="connsiteX1" fmla="*/ 0 w 381000"/>
                <a:gd name="connsiteY1" fmla="*/ 42863 h 304800"/>
                <a:gd name="connsiteX2" fmla="*/ 0 w 381000"/>
                <a:gd name="connsiteY2" fmla="*/ 90488 h 304800"/>
                <a:gd name="connsiteX3" fmla="*/ 42863 w 381000"/>
                <a:gd name="connsiteY3" fmla="*/ 133350 h 304800"/>
                <a:gd name="connsiteX4" fmla="*/ 90488 w 381000"/>
                <a:gd name="connsiteY4" fmla="*/ 133350 h 304800"/>
                <a:gd name="connsiteX5" fmla="*/ 133350 w 381000"/>
                <a:gd name="connsiteY5" fmla="*/ 90488 h 304800"/>
                <a:gd name="connsiteX6" fmla="*/ 133350 w 381000"/>
                <a:gd name="connsiteY6" fmla="*/ 42863 h 304800"/>
                <a:gd name="connsiteX7" fmla="*/ 90488 w 381000"/>
                <a:gd name="connsiteY7" fmla="*/ 0 h 304800"/>
                <a:gd name="connsiteX8" fmla="*/ 42863 w 381000"/>
                <a:gd name="connsiteY8" fmla="*/ 0 h 304800"/>
                <a:gd name="connsiteX9" fmla="*/ 176213 w 381000"/>
                <a:gd name="connsiteY9" fmla="*/ 19050 h 304800"/>
                <a:gd name="connsiteX10" fmla="*/ 161925 w 381000"/>
                <a:gd name="connsiteY10" fmla="*/ 33338 h 304800"/>
                <a:gd name="connsiteX11" fmla="*/ 176213 w 381000"/>
                <a:gd name="connsiteY11" fmla="*/ 47625 h 304800"/>
                <a:gd name="connsiteX12" fmla="*/ 366713 w 381000"/>
                <a:gd name="connsiteY12" fmla="*/ 47625 h 304800"/>
                <a:gd name="connsiteX13" fmla="*/ 381000 w 381000"/>
                <a:gd name="connsiteY13" fmla="*/ 33338 h 304800"/>
                <a:gd name="connsiteX14" fmla="*/ 366713 w 381000"/>
                <a:gd name="connsiteY14" fmla="*/ 19050 h 304800"/>
                <a:gd name="connsiteX15" fmla="*/ 176213 w 381000"/>
                <a:gd name="connsiteY15" fmla="*/ 19050 h 304800"/>
                <a:gd name="connsiteX16" fmla="*/ 176213 w 381000"/>
                <a:gd name="connsiteY16" fmla="*/ 76200 h 304800"/>
                <a:gd name="connsiteX17" fmla="*/ 161925 w 381000"/>
                <a:gd name="connsiteY17" fmla="*/ 90488 h 304800"/>
                <a:gd name="connsiteX18" fmla="*/ 176213 w 381000"/>
                <a:gd name="connsiteY18" fmla="*/ 104775 h 304800"/>
                <a:gd name="connsiteX19" fmla="*/ 309563 w 381000"/>
                <a:gd name="connsiteY19" fmla="*/ 104775 h 304800"/>
                <a:gd name="connsiteX20" fmla="*/ 323850 w 381000"/>
                <a:gd name="connsiteY20" fmla="*/ 90488 h 304800"/>
                <a:gd name="connsiteX21" fmla="*/ 309563 w 381000"/>
                <a:gd name="connsiteY21" fmla="*/ 76200 h 304800"/>
                <a:gd name="connsiteX22" fmla="*/ 176213 w 381000"/>
                <a:gd name="connsiteY22" fmla="*/ 76200 h 304800"/>
                <a:gd name="connsiteX23" fmla="*/ 42863 w 381000"/>
                <a:gd name="connsiteY23" fmla="*/ 171450 h 304800"/>
                <a:gd name="connsiteX24" fmla="*/ 0 w 381000"/>
                <a:gd name="connsiteY24" fmla="*/ 214313 h 304800"/>
                <a:gd name="connsiteX25" fmla="*/ 0 w 381000"/>
                <a:gd name="connsiteY25" fmla="*/ 261938 h 304800"/>
                <a:gd name="connsiteX26" fmla="*/ 42863 w 381000"/>
                <a:gd name="connsiteY26" fmla="*/ 304800 h 304800"/>
                <a:gd name="connsiteX27" fmla="*/ 90488 w 381000"/>
                <a:gd name="connsiteY27" fmla="*/ 304800 h 304800"/>
                <a:gd name="connsiteX28" fmla="*/ 133350 w 381000"/>
                <a:gd name="connsiteY28" fmla="*/ 261938 h 304800"/>
                <a:gd name="connsiteX29" fmla="*/ 133350 w 381000"/>
                <a:gd name="connsiteY29" fmla="*/ 214313 h 304800"/>
                <a:gd name="connsiteX30" fmla="*/ 90488 w 381000"/>
                <a:gd name="connsiteY30" fmla="*/ 171450 h 304800"/>
                <a:gd name="connsiteX31" fmla="*/ 42863 w 381000"/>
                <a:gd name="connsiteY31" fmla="*/ 171450 h 304800"/>
                <a:gd name="connsiteX32" fmla="*/ 176213 w 381000"/>
                <a:gd name="connsiteY32" fmla="*/ 190500 h 304800"/>
                <a:gd name="connsiteX33" fmla="*/ 161925 w 381000"/>
                <a:gd name="connsiteY33" fmla="*/ 204788 h 304800"/>
                <a:gd name="connsiteX34" fmla="*/ 176213 w 381000"/>
                <a:gd name="connsiteY34" fmla="*/ 219075 h 304800"/>
                <a:gd name="connsiteX35" fmla="*/ 366713 w 381000"/>
                <a:gd name="connsiteY35" fmla="*/ 219075 h 304800"/>
                <a:gd name="connsiteX36" fmla="*/ 381000 w 381000"/>
                <a:gd name="connsiteY36" fmla="*/ 204788 h 304800"/>
                <a:gd name="connsiteX37" fmla="*/ 366713 w 381000"/>
                <a:gd name="connsiteY37" fmla="*/ 190500 h 304800"/>
                <a:gd name="connsiteX38" fmla="*/ 176213 w 381000"/>
                <a:gd name="connsiteY38" fmla="*/ 190500 h 304800"/>
                <a:gd name="connsiteX39" fmla="*/ 176213 w 381000"/>
                <a:gd name="connsiteY39" fmla="*/ 247650 h 304800"/>
                <a:gd name="connsiteX40" fmla="*/ 161925 w 381000"/>
                <a:gd name="connsiteY40" fmla="*/ 261938 h 304800"/>
                <a:gd name="connsiteX41" fmla="*/ 176213 w 381000"/>
                <a:gd name="connsiteY41" fmla="*/ 276225 h 304800"/>
                <a:gd name="connsiteX42" fmla="*/ 309563 w 381000"/>
                <a:gd name="connsiteY42" fmla="*/ 276225 h 304800"/>
                <a:gd name="connsiteX43" fmla="*/ 323850 w 381000"/>
                <a:gd name="connsiteY43" fmla="*/ 261938 h 304800"/>
                <a:gd name="connsiteX44" fmla="*/ 309563 w 381000"/>
                <a:gd name="connsiteY44" fmla="*/ 247650 h 304800"/>
                <a:gd name="connsiteX45" fmla="*/ 176213 w 381000"/>
                <a:gd name="connsiteY45" fmla="*/ 24765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81000" h="304800">
                  <a:moveTo>
                    <a:pt x="42863" y="0"/>
                  </a:moveTo>
                  <a:cubicBezTo>
                    <a:pt x="19190" y="0"/>
                    <a:pt x="0" y="19190"/>
                    <a:pt x="0" y="42863"/>
                  </a:cubicBezTo>
                  <a:lnTo>
                    <a:pt x="0" y="90488"/>
                  </a:lnTo>
                  <a:cubicBezTo>
                    <a:pt x="0" y="114160"/>
                    <a:pt x="19190" y="133350"/>
                    <a:pt x="42863" y="133350"/>
                  </a:cubicBezTo>
                  <a:lnTo>
                    <a:pt x="90488" y="133350"/>
                  </a:lnTo>
                  <a:cubicBezTo>
                    <a:pt x="114160" y="133350"/>
                    <a:pt x="133350" y="114160"/>
                    <a:pt x="133350" y="90488"/>
                  </a:cubicBezTo>
                  <a:lnTo>
                    <a:pt x="133350" y="42863"/>
                  </a:lnTo>
                  <a:cubicBezTo>
                    <a:pt x="133350" y="19190"/>
                    <a:pt x="114160" y="0"/>
                    <a:pt x="90488" y="0"/>
                  </a:cubicBezTo>
                  <a:lnTo>
                    <a:pt x="42863" y="0"/>
                  </a:lnTo>
                  <a:close/>
                  <a:moveTo>
                    <a:pt x="176213" y="19050"/>
                  </a:moveTo>
                  <a:cubicBezTo>
                    <a:pt x="168322" y="19050"/>
                    <a:pt x="161925" y="25447"/>
                    <a:pt x="161925" y="33338"/>
                  </a:cubicBezTo>
                  <a:cubicBezTo>
                    <a:pt x="161925" y="41228"/>
                    <a:pt x="168322" y="47625"/>
                    <a:pt x="176213" y="47625"/>
                  </a:cubicBezTo>
                  <a:lnTo>
                    <a:pt x="366713" y="47625"/>
                  </a:lnTo>
                  <a:cubicBezTo>
                    <a:pt x="374603" y="47625"/>
                    <a:pt x="381000" y="41228"/>
                    <a:pt x="381000" y="33338"/>
                  </a:cubicBezTo>
                  <a:cubicBezTo>
                    <a:pt x="381000" y="25447"/>
                    <a:pt x="374603" y="19050"/>
                    <a:pt x="366713" y="19050"/>
                  </a:cubicBezTo>
                  <a:lnTo>
                    <a:pt x="176213" y="19050"/>
                  </a:lnTo>
                  <a:close/>
                  <a:moveTo>
                    <a:pt x="176213" y="76200"/>
                  </a:moveTo>
                  <a:cubicBezTo>
                    <a:pt x="168322" y="76200"/>
                    <a:pt x="161925" y="82597"/>
                    <a:pt x="161925" y="90488"/>
                  </a:cubicBezTo>
                  <a:cubicBezTo>
                    <a:pt x="161925" y="98378"/>
                    <a:pt x="168322" y="104775"/>
                    <a:pt x="176213" y="104775"/>
                  </a:cubicBezTo>
                  <a:lnTo>
                    <a:pt x="309563" y="104775"/>
                  </a:lnTo>
                  <a:cubicBezTo>
                    <a:pt x="317453" y="104775"/>
                    <a:pt x="323850" y="98378"/>
                    <a:pt x="323850" y="90488"/>
                  </a:cubicBezTo>
                  <a:cubicBezTo>
                    <a:pt x="323850" y="82597"/>
                    <a:pt x="317453" y="76200"/>
                    <a:pt x="309563" y="76200"/>
                  </a:cubicBezTo>
                  <a:lnTo>
                    <a:pt x="176213" y="76200"/>
                  </a:lnTo>
                  <a:close/>
                  <a:moveTo>
                    <a:pt x="42863" y="171450"/>
                  </a:moveTo>
                  <a:cubicBezTo>
                    <a:pt x="19190" y="171450"/>
                    <a:pt x="0" y="190641"/>
                    <a:pt x="0" y="214313"/>
                  </a:cubicBezTo>
                  <a:lnTo>
                    <a:pt x="0" y="261938"/>
                  </a:lnTo>
                  <a:cubicBezTo>
                    <a:pt x="0" y="285609"/>
                    <a:pt x="19190" y="304800"/>
                    <a:pt x="42863" y="304800"/>
                  </a:cubicBezTo>
                  <a:lnTo>
                    <a:pt x="90488" y="304800"/>
                  </a:lnTo>
                  <a:cubicBezTo>
                    <a:pt x="114160" y="304800"/>
                    <a:pt x="133350" y="285609"/>
                    <a:pt x="133350" y="261938"/>
                  </a:cubicBezTo>
                  <a:lnTo>
                    <a:pt x="133350" y="214313"/>
                  </a:lnTo>
                  <a:cubicBezTo>
                    <a:pt x="133350" y="190641"/>
                    <a:pt x="114160" y="171450"/>
                    <a:pt x="90488" y="171450"/>
                  </a:cubicBezTo>
                  <a:lnTo>
                    <a:pt x="42863" y="171450"/>
                  </a:lnTo>
                  <a:close/>
                  <a:moveTo>
                    <a:pt x="176213" y="190500"/>
                  </a:moveTo>
                  <a:cubicBezTo>
                    <a:pt x="168322" y="190500"/>
                    <a:pt x="161925" y="196897"/>
                    <a:pt x="161925" y="204788"/>
                  </a:cubicBezTo>
                  <a:cubicBezTo>
                    <a:pt x="161925" y="212678"/>
                    <a:pt x="168322" y="219075"/>
                    <a:pt x="176213" y="219075"/>
                  </a:cubicBezTo>
                  <a:lnTo>
                    <a:pt x="366713" y="219075"/>
                  </a:lnTo>
                  <a:cubicBezTo>
                    <a:pt x="374603" y="219075"/>
                    <a:pt x="381000" y="212678"/>
                    <a:pt x="381000" y="204788"/>
                  </a:cubicBezTo>
                  <a:cubicBezTo>
                    <a:pt x="381000" y="196897"/>
                    <a:pt x="374603" y="190500"/>
                    <a:pt x="366713" y="190500"/>
                  </a:cubicBezTo>
                  <a:lnTo>
                    <a:pt x="176213" y="190500"/>
                  </a:lnTo>
                  <a:close/>
                  <a:moveTo>
                    <a:pt x="176213" y="247650"/>
                  </a:moveTo>
                  <a:cubicBezTo>
                    <a:pt x="168322" y="247650"/>
                    <a:pt x="161925" y="254047"/>
                    <a:pt x="161925" y="261938"/>
                  </a:cubicBezTo>
                  <a:cubicBezTo>
                    <a:pt x="161925" y="269828"/>
                    <a:pt x="168322" y="276225"/>
                    <a:pt x="176213" y="276225"/>
                  </a:cubicBezTo>
                  <a:lnTo>
                    <a:pt x="309563" y="276225"/>
                  </a:lnTo>
                  <a:cubicBezTo>
                    <a:pt x="317453" y="276225"/>
                    <a:pt x="323850" y="269828"/>
                    <a:pt x="323850" y="261938"/>
                  </a:cubicBezTo>
                  <a:cubicBezTo>
                    <a:pt x="323850" y="254047"/>
                    <a:pt x="317453" y="247650"/>
                    <a:pt x="309563" y="247650"/>
                  </a:cubicBezTo>
                  <a:lnTo>
                    <a:pt x="176213" y="247650"/>
                  </a:ln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2000" kern="0">
                <a:gradFill flip="none" rotWithShape="1">
                  <a:gsLst>
                    <a:gs pos="1629">
                      <a:srgbClr val="2F2F2F"/>
                    </a:gs>
                    <a:gs pos="39000">
                      <a:srgbClr val="2F2F2F"/>
                    </a:gs>
                  </a:gsLst>
                  <a:lin ang="2700000" scaled="1"/>
                  <a:tileRect/>
                </a:gradFill>
                <a:latin typeface="Segoe UI Semibold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2F3C96-543E-0B61-58F7-52E2B13CEF9B}"/>
              </a:ext>
            </a:extLst>
          </p:cNvPr>
          <p:cNvSpPr txBox="1"/>
          <p:nvPr/>
        </p:nvSpPr>
        <p:spPr>
          <a:xfrm>
            <a:off x="4248030" y="3378156"/>
            <a:ext cx="13964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Problem details</a:t>
            </a:r>
          </a:p>
        </p:txBody>
      </p:sp>
      <p:grpSp>
        <p:nvGrpSpPr>
          <p:cNvPr id="32" name="Group 31" descr="briefcase">
            <a:extLst>
              <a:ext uri="{FF2B5EF4-FFF2-40B4-BE49-F238E27FC236}">
                <a16:creationId xmlns:a16="http://schemas.microsoft.com/office/drawing/2014/main" id="{1E742E39-560F-7DD5-A248-28B8A1EF0D5D}"/>
              </a:ext>
            </a:extLst>
          </p:cNvPr>
          <p:cNvGrpSpPr/>
          <p:nvPr/>
        </p:nvGrpSpPr>
        <p:grpSpPr>
          <a:xfrm>
            <a:off x="6554173" y="2017713"/>
            <a:ext cx="1121442" cy="1121442"/>
            <a:chOff x="6554173" y="2301522"/>
            <a:chExt cx="1121442" cy="11214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C89BCA7-96D0-4FC2-6DE6-10F463E13988}"/>
                </a:ext>
              </a:extLst>
            </p:cNvPr>
            <p:cNvSpPr/>
            <p:nvPr/>
          </p:nvSpPr>
          <p:spPr bwMode="auto">
            <a:xfrm>
              <a:off x="6554173" y="2301522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6" name="Graphic 4">
              <a:extLst>
                <a:ext uri="{FF2B5EF4-FFF2-40B4-BE49-F238E27FC236}">
                  <a16:creationId xmlns:a16="http://schemas.microsoft.com/office/drawing/2014/main" id="{7C0CB663-8464-2383-9F94-3830D18271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0905" y="2633643"/>
              <a:ext cx="467978" cy="457200"/>
            </a:xfrm>
            <a:custGeom>
              <a:avLst/>
              <a:gdLst>
                <a:gd name="connsiteX0" fmla="*/ 387294 w 501204"/>
                <a:gd name="connsiteY0" fmla="*/ 364512 h 489661"/>
                <a:gd name="connsiteX1" fmla="*/ 353273 w 501204"/>
                <a:gd name="connsiteY1" fmla="*/ 398533 h 489661"/>
                <a:gd name="connsiteX2" fmla="*/ 318948 w 501204"/>
                <a:gd name="connsiteY2" fmla="*/ 364512 h 489661"/>
                <a:gd name="connsiteX3" fmla="*/ 318948 w 501204"/>
                <a:gd name="connsiteY3" fmla="*/ 330187 h 489661"/>
                <a:gd name="connsiteX4" fmla="*/ 182256 w 501204"/>
                <a:gd name="connsiteY4" fmla="*/ 330187 h 489661"/>
                <a:gd name="connsiteX5" fmla="*/ 182256 w 501204"/>
                <a:gd name="connsiteY5" fmla="*/ 364512 h 489661"/>
                <a:gd name="connsiteX6" fmla="*/ 148235 w 501204"/>
                <a:gd name="connsiteY6" fmla="*/ 398533 h 489661"/>
                <a:gd name="connsiteX7" fmla="*/ 113910 w 501204"/>
                <a:gd name="connsiteY7" fmla="*/ 364512 h 489661"/>
                <a:gd name="connsiteX8" fmla="*/ 113910 w 501204"/>
                <a:gd name="connsiteY8" fmla="*/ 330187 h 489661"/>
                <a:gd name="connsiteX9" fmla="*/ 0 w 501204"/>
                <a:gd name="connsiteY9" fmla="*/ 330187 h 489661"/>
                <a:gd name="connsiteX10" fmla="*/ 0 w 501204"/>
                <a:gd name="connsiteY10" fmla="*/ 421315 h 489661"/>
                <a:gd name="connsiteX11" fmla="*/ 68346 w 501204"/>
                <a:gd name="connsiteY11" fmla="*/ 489661 h 489661"/>
                <a:gd name="connsiteX12" fmla="*/ 432858 w 501204"/>
                <a:gd name="connsiteY12" fmla="*/ 489661 h 489661"/>
                <a:gd name="connsiteX13" fmla="*/ 501204 w 501204"/>
                <a:gd name="connsiteY13" fmla="*/ 421315 h 489661"/>
                <a:gd name="connsiteX14" fmla="*/ 501204 w 501204"/>
                <a:gd name="connsiteY14" fmla="*/ 330187 h 489661"/>
                <a:gd name="connsiteX15" fmla="*/ 387294 w 501204"/>
                <a:gd name="connsiteY15" fmla="*/ 330187 h 489661"/>
                <a:gd name="connsiteX16" fmla="*/ 387294 w 501204"/>
                <a:gd name="connsiteY16" fmla="*/ 364512 h 489661"/>
                <a:gd name="connsiteX17" fmla="*/ 432858 w 501204"/>
                <a:gd name="connsiteY17" fmla="*/ 125149 h 489661"/>
                <a:gd name="connsiteX18" fmla="*/ 410076 w 501204"/>
                <a:gd name="connsiteY18" fmla="*/ 125149 h 489661"/>
                <a:gd name="connsiteX19" fmla="*/ 410076 w 501204"/>
                <a:gd name="connsiteY19" fmla="*/ 79585 h 489661"/>
                <a:gd name="connsiteX20" fmla="*/ 330491 w 501204"/>
                <a:gd name="connsiteY20" fmla="*/ 0 h 489661"/>
                <a:gd name="connsiteX21" fmla="*/ 171017 w 501204"/>
                <a:gd name="connsiteY21" fmla="*/ 0 h 489661"/>
                <a:gd name="connsiteX22" fmla="*/ 91128 w 501204"/>
                <a:gd name="connsiteY22" fmla="*/ 79585 h 489661"/>
                <a:gd name="connsiteX23" fmla="*/ 91128 w 501204"/>
                <a:gd name="connsiteY23" fmla="*/ 125149 h 489661"/>
                <a:gd name="connsiteX24" fmla="*/ 68346 w 501204"/>
                <a:gd name="connsiteY24" fmla="*/ 125149 h 489661"/>
                <a:gd name="connsiteX25" fmla="*/ 0 w 501204"/>
                <a:gd name="connsiteY25" fmla="*/ 193495 h 489661"/>
                <a:gd name="connsiteX26" fmla="*/ 0 w 501204"/>
                <a:gd name="connsiteY26" fmla="*/ 261841 h 489661"/>
                <a:gd name="connsiteX27" fmla="*/ 113910 w 501204"/>
                <a:gd name="connsiteY27" fmla="*/ 261841 h 489661"/>
                <a:gd name="connsiteX28" fmla="*/ 113910 w 501204"/>
                <a:gd name="connsiteY28" fmla="*/ 250602 h 489661"/>
                <a:gd name="connsiteX29" fmla="*/ 148235 w 501204"/>
                <a:gd name="connsiteY29" fmla="*/ 216277 h 489661"/>
                <a:gd name="connsiteX30" fmla="*/ 182256 w 501204"/>
                <a:gd name="connsiteY30" fmla="*/ 250602 h 489661"/>
                <a:gd name="connsiteX31" fmla="*/ 182256 w 501204"/>
                <a:gd name="connsiteY31" fmla="*/ 261841 h 489661"/>
                <a:gd name="connsiteX32" fmla="*/ 318948 w 501204"/>
                <a:gd name="connsiteY32" fmla="*/ 261841 h 489661"/>
                <a:gd name="connsiteX33" fmla="*/ 318948 w 501204"/>
                <a:gd name="connsiteY33" fmla="*/ 250602 h 489661"/>
                <a:gd name="connsiteX34" fmla="*/ 353273 w 501204"/>
                <a:gd name="connsiteY34" fmla="*/ 216277 h 489661"/>
                <a:gd name="connsiteX35" fmla="*/ 387294 w 501204"/>
                <a:gd name="connsiteY35" fmla="*/ 250602 h 489661"/>
                <a:gd name="connsiteX36" fmla="*/ 387294 w 501204"/>
                <a:gd name="connsiteY36" fmla="*/ 261841 h 489661"/>
                <a:gd name="connsiteX37" fmla="*/ 501204 w 501204"/>
                <a:gd name="connsiteY37" fmla="*/ 261841 h 489661"/>
                <a:gd name="connsiteX38" fmla="*/ 501204 w 501204"/>
                <a:gd name="connsiteY38" fmla="*/ 193495 h 489661"/>
                <a:gd name="connsiteX39" fmla="*/ 432858 w 501204"/>
                <a:gd name="connsiteY39" fmla="*/ 125149 h 489661"/>
                <a:gd name="connsiteX40" fmla="*/ 341730 w 501204"/>
                <a:gd name="connsiteY40" fmla="*/ 125149 h 489661"/>
                <a:gd name="connsiteX41" fmla="*/ 159474 w 501204"/>
                <a:gd name="connsiteY41" fmla="*/ 125149 h 489661"/>
                <a:gd name="connsiteX42" fmla="*/ 159474 w 501204"/>
                <a:gd name="connsiteY42" fmla="*/ 79585 h 489661"/>
                <a:gd name="connsiteX43" fmla="*/ 171017 w 501204"/>
                <a:gd name="connsiteY43" fmla="*/ 68346 h 489661"/>
                <a:gd name="connsiteX44" fmla="*/ 330491 w 501204"/>
                <a:gd name="connsiteY44" fmla="*/ 68346 h 489661"/>
                <a:gd name="connsiteX45" fmla="*/ 341730 w 501204"/>
                <a:gd name="connsiteY45" fmla="*/ 79585 h 489661"/>
                <a:gd name="connsiteX46" fmla="*/ 341730 w 501204"/>
                <a:gd name="connsiteY46" fmla="*/ 125149 h 48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01204" h="489661">
                  <a:moveTo>
                    <a:pt x="387294" y="364512"/>
                  </a:moveTo>
                  <a:cubicBezTo>
                    <a:pt x="387294" y="383345"/>
                    <a:pt x="372106" y="398533"/>
                    <a:pt x="353273" y="398533"/>
                  </a:cubicBezTo>
                  <a:cubicBezTo>
                    <a:pt x="334440" y="398533"/>
                    <a:pt x="318948" y="383345"/>
                    <a:pt x="318948" y="364512"/>
                  </a:cubicBezTo>
                  <a:lnTo>
                    <a:pt x="318948" y="330187"/>
                  </a:lnTo>
                  <a:lnTo>
                    <a:pt x="182256" y="330187"/>
                  </a:lnTo>
                  <a:lnTo>
                    <a:pt x="182256" y="364512"/>
                  </a:lnTo>
                  <a:cubicBezTo>
                    <a:pt x="182256" y="383345"/>
                    <a:pt x="167068" y="398533"/>
                    <a:pt x="148235" y="398533"/>
                  </a:cubicBezTo>
                  <a:cubicBezTo>
                    <a:pt x="129402" y="398533"/>
                    <a:pt x="113910" y="383345"/>
                    <a:pt x="113910" y="364512"/>
                  </a:cubicBezTo>
                  <a:lnTo>
                    <a:pt x="113910" y="330187"/>
                  </a:lnTo>
                  <a:lnTo>
                    <a:pt x="0" y="330187"/>
                  </a:lnTo>
                  <a:lnTo>
                    <a:pt x="0" y="421315"/>
                  </a:lnTo>
                  <a:cubicBezTo>
                    <a:pt x="0" y="458981"/>
                    <a:pt x="30680" y="489661"/>
                    <a:pt x="68346" y="489661"/>
                  </a:cubicBezTo>
                  <a:lnTo>
                    <a:pt x="432858" y="489661"/>
                  </a:lnTo>
                  <a:cubicBezTo>
                    <a:pt x="470524" y="489661"/>
                    <a:pt x="501204" y="458981"/>
                    <a:pt x="501204" y="421315"/>
                  </a:cubicBezTo>
                  <a:lnTo>
                    <a:pt x="501204" y="330187"/>
                  </a:lnTo>
                  <a:lnTo>
                    <a:pt x="387294" y="330187"/>
                  </a:lnTo>
                  <a:lnTo>
                    <a:pt x="387294" y="364512"/>
                  </a:lnTo>
                  <a:close/>
                  <a:moveTo>
                    <a:pt x="432858" y="125149"/>
                  </a:moveTo>
                  <a:lnTo>
                    <a:pt x="410076" y="125149"/>
                  </a:lnTo>
                  <a:lnTo>
                    <a:pt x="410076" y="79585"/>
                  </a:lnTo>
                  <a:cubicBezTo>
                    <a:pt x="410076" y="35540"/>
                    <a:pt x="374232" y="0"/>
                    <a:pt x="330491" y="0"/>
                  </a:cubicBezTo>
                  <a:lnTo>
                    <a:pt x="171017" y="0"/>
                  </a:lnTo>
                  <a:cubicBezTo>
                    <a:pt x="126972" y="0"/>
                    <a:pt x="91128" y="35844"/>
                    <a:pt x="91128" y="79585"/>
                  </a:cubicBezTo>
                  <a:lnTo>
                    <a:pt x="91128" y="125149"/>
                  </a:lnTo>
                  <a:lnTo>
                    <a:pt x="68346" y="125149"/>
                  </a:lnTo>
                  <a:cubicBezTo>
                    <a:pt x="30680" y="125149"/>
                    <a:pt x="0" y="155829"/>
                    <a:pt x="0" y="193495"/>
                  </a:cubicBezTo>
                  <a:lnTo>
                    <a:pt x="0" y="261841"/>
                  </a:lnTo>
                  <a:lnTo>
                    <a:pt x="113910" y="261841"/>
                  </a:lnTo>
                  <a:lnTo>
                    <a:pt x="113910" y="250602"/>
                  </a:lnTo>
                  <a:cubicBezTo>
                    <a:pt x="113910" y="231769"/>
                    <a:pt x="129098" y="216277"/>
                    <a:pt x="148235" y="216277"/>
                  </a:cubicBezTo>
                  <a:cubicBezTo>
                    <a:pt x="167372" y="216277"/>
                    <a:pt x="182256" y="231465"/>
                    <a:pt x="182256" y="250602"/>
                  </a:cubicBezTo>
                  <a:lnTo>
                    <a:pt x="182256" y="261841"/>
                  </a:lnTo>
                  <a:lnTo>
                    <a:pt x="318948" y="261841"/>
                  </a:lnTo>
                  <a:lnTo>
                    <a:pt x="318948" y="250602"/>
                  </a:lnTo>
                  <a:cubicBezTo>
                    <a:pt x="318948" y="231769"/>
                    <a:pt x="334136" y="216277"/>
                    <a:pt x="353273" y="216277"/>
                  </a:cubicBezTo>
                  <a:cubicBezTo>
                    <a:pt x="372410" y="216277"/>
                    <a:pt x="387294" y="231465"/>
                    <a:pt x="387294" y="250602"/>
                  </a:cubicBezTo>
                  <a:lnTo>
                    <a:pt x="387294" y="261841"/>
                  </a:lnTo>
                  <a:lnTo>
                    <a:pt x="501204" y="261841"/>
                  </a:lnTo>
                  <a:lnTo>
                    <a:pt x="501204" y="193495"/>
                  </a:lnTo>
                  <a:cubicBezTo>
                    <a:pt x="501204" y="155829"/>
                    <a:pt x="470524" y="125149"/>
                    <a:pt x="432858" y="125149"/>
                  </a:cubicBezTo>
                  <a:close/>
                  <a:moveTo>
                    <a:pt x="341730" y="125149"/>
                  </a:moveTo>
                  <a:lnTo>
                    <a:pt x="159474" y="125149"/>
                  </a:lnTo>
                  <a:lnTo>
                    <a:pt x="159474" y="79585"/>
                  </a:lnTo>
                  <a:cubicBezTo>
                    <a:pt x="159474" y="73206"/>
                    <a:pt x="164638" y="68346"/>
                    <a:pt x="171017" y="68346"/>
                  </a:cubicBezTo>
                  <a:lnTo>
                    <a:pt x="330491" y="68346"/>
                  </a:lnTo>
                  <a:cubicBezTo>
                    <a:pt x="336870" y="68346"/>
                    <a:pt x="341730" y="73510"/>
                    <a:pt x="341730" y="79585"/>
                  </a:cubicBezTo>
                  <a:lnTo>
                    <a:pt x="341730" y="125149"/>
                  </a:ln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B15EAF-D6DF-D760-3F8C-D719D8AD7AE7}"/>
              </a:ext>
            </a:extLst>
          </p:cNvPr>
          <p:cNvSpPr txBox="1"/>
          <p:nvPr/>
        </p:nvSpPr>
        <p:spPr>
          <a:xfrm>
            <a:off x="6324935" y="3378156"/>
            <a:ext cx="157991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API development experience</a:t>
            </a:r>
          </a:p>
        </p:txBody>
      </p:sp>
      <p:grpSp>
        <p:nvGrpSpPr>
          <p:cNvPr id="33" name="Group 32" descr="boxes and magnifying glass">
            <a:extLst>
              <a:ext uri="{FF2B5EF4-FFF2-40B4-BE49-F238E27FC236}">
                <a16:creationId xmlns:a16="http://schemas.microsoft.com/office/drawing/2014/main" id="{19ADA2D7-92F6-3557-979E-6674321AEBA7}"/>
              </a:ext>
            </a:extLst>
          </p:cNvPr>
          <p:cNvGrpSpPr/>
          <p:nvPr/>
        </p:nvGrpSpPr>
        <p:grpSpPr>
          <a:xfrm>
            <a:off x="8722830" y="2017713"/>
            <a:ext cx="1121442" cy="1121442"/>
            <a:chOff x="8722830" y="2301522"/>
            <a:chExt cx="1121442" cy="112144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6AF39B-57A5-D5B1-2939-D7AABCFC727F}"/>
                </a:ext>
              </a:extLst>
            </p:cNvPr>
            <p:cNvSpPr/>
            <p:nvPr/>
          </p:nvSpPr>
          <p:spPr bwMode="auto">
            <a:xfrm>
              <a:off x="8722830" y="2301522"/>
              <a:ext cx="1121442" cy="112144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9" name="Graphic 345">
              <a:extLst>
                <a:ext uri="{FF2B5EF4-FFF2-40B4-BE49-F238E27FC236}">
                  <a16:creationId xmlns:a16="http://schemas.microsoft.com/office/drawing/2014/main" id="{FF2FAA0E-5B7A-FB47-98D7-883E6B7CE6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56607" y="2633643"/>
              <a:ext cx="453889" cy="457200"/>
            </a:xfrm>
            <a:custGeom>
              <a:avLst/>
              <a:gdLst>
                <a:gd name="connsiteX0" fmla="*/ 218124 w 395287"/>
                <a:gd name="connsiteY0" fmla="*/ 4429 h 398170"/>
                <a:gd name="connsiteX1" fmla="*/ 267651 w 395287"/>
                <a:gd name="connsiteY1" fmla="*/ 4429 h 398170"/>
                <a:gd name="connsiteX2" fmla="*/ 349693 w 395287"/>
                <a:gd name="connsiteY2" fmla="*/ 34749 h 398170"/>
                <a:gd name="connsiteX3" fmla="*/ 371475 w 395287"/>
                <a:gd name="connsiteY3" fmla="*/ 66020 h 398170"/>
                <a:gd name="connsiteX4" fmla="*/ 371475 w 395287"/>
                <a:gd name="connsiteY4" fmla="*/ 243022 h 398170"/>
                <a:gd name="connsiteX5" fmla="*/ 271463 w 395287"/>
                <a:gd name="connsiteY5" fmla="*/ 169571 h 398170"/>
                <a:gd name="connsiteX6" fmla="*/ 264241 w 395287"/>
                <a:gd name="connsiteY6" fmla="*/ 169816 h 398170"/>
                <a:gd name="connsiteX7" fmla="*/ 241998 w 395287"/>
                <a:gd name="connsiteY7" fmla="*/ 154026 h 398170"/>
                <a:gd name="connsiteX8" fmla="*/ 159955 w 395287"/>
                <a:gd name="connsiteY8" fmla="*/ 123706 h 398170"/>
                <a:gd name="connsiteX9" fmla="*/ 114300 w 395287"/>
                <a:gd name="connsiteY9" fmla="*/ 119230 h 398170"/>
                <a:gd name="connsiteX10" fmla="*/ 114300 w 395287"/>
                <a:gd name="connsiteY10" fmla="*/ 66020 h 398170"/>
                <a:gd name="connsiteX11" fmla="*/ 136081 w 395287"/>
                <a:gd name="connsiteY11" fmla="*/ 34749 h 398170"/>
                <a:gd name="connsiteX12" fmla="*/ 218124 w 395287"/>
                <a:gd name="connsiteY12" fmla="*/ 4429 h 398170"/>
                <a:gd name="connsiteX13" fmla="*/ 172505 w 395287"/>
                <a:gd name="connsiteY13" fmla="*/ 79182 h 398170"/>
                <a:gd name="connsiteX14" fmla="*/ 181341 w 395287"/>
                <a:gd name="connsiteY14" fmla="*/ 97354 h 398170"/>
                <a:gd name="connsiteX15" fmla="*/ 231987 w 395287"/>
                <a:gd name="connsiteY15" fmla="*/ 114860 h 398170"/>
                <a:gd name="connsiteX16" fmla="*/ 253794 w 395287"/>
                <a:gd name="connsiteY16" fmla="*/ 114851 h 398170"/>
                <a:gd name="connsiteX17" fmla="*/ 304284 w 395287"/>
                <a:gd name="connsiteY17" fmla="*/ 97356 h 398170"/>
                <a:gd name="connsiteX18" fmla="*/ 313106 w 395287"/>
                <a:gd name="connsiteY18" fmla="*/ 79178 h 398170"/>
                <a:gd name="connsiteX19" fmla="*/ 294928 w 395287"/>
                <a:gd name="connsiteY19" fmla="*/ 70356 h 398170"/>
                <a:gd name="connsiteX20" fmla="*/ 244436 w 395287"/>
                <a:gd name="connsiteY20" fmla="*/ 87851 h 398170"/>
                <a:gd name="connsiteX21" fmla="*/ 241322 w 395287"/>
                <a:gd name="connsiteY21" fmla="*/ 87853 h 398170"/>
                <a:gd name="connsiteX22" fmla="*/ 190677 w 395287"/>
                <a:gd name="connsiteY22" fmla="*/ 70346 h 398170"/>
                <a:gd name="connsiteX23" fmla="*/ 172505 w 395287"/>
                <a:gd name="connsiteY23" fmla="*/ 79182 h 398170"/>
                <a:gd name="connsiteX24" fmla="*/ 240424 w 395287"/>
                <a:gd name="connsiteY24" fmla="*/ 174246 h 398170"/>
                <a:gd name="connsiteX25" fmla="*/ 235393 w 395287"/>
                <a:gd name="connsiteY25" fmla="*/ 171895 h 398170"/>
                <a:gd name="connsiteX26" fmla="*/ 153351 w 395287"/>
                <a:gd name="connsiteY26" fmla="*/ 141575 h 398170"/>
                <a:gd name="connsiteX27" fmla="*/ 103824 w 395287"/>
                <a:gd name="connsiteY27" fmla="*/ 141575 h 398170"/>
                <a:gd name="connsiteX28" fmla="*/ 21781 w 395287"/>
                <a:gd name="connsiteY28" fmla="*/ 171895 h 398170"/>
                <a:gd name="connsiteX29" fmla="*/ 0 w 395287"/>
                <a:gd name="connsiteY29" fmla="*/ 203165 h 398170"/>
                <a:gd name="connsiteX30" fmla="*/ 0 w 395287"/>
                <a:gd name="connsiteY30" fmla="*/ 311179 h 398170"/>
                <a:gd name="connsiteX31" fmla="*/ 21781 w 395287"/>
                <a:gd name="connsiteY31" fmla="*/ 342449 h 398170"/>
                <a:gd name="connsiteX32" fmla="*/ 103824 w 395287"/>
                <a:gd name="connsiteY32" fmla="*/ 372769 h 398170"/>
                <a:gd name="connsiteX33" fmla="*/ 153351 w 395287"/>
                <a:gd name="connsiteY33" fmla="*/ 372769 h 398170"/>
                <a:gd name="connsiteX34" fmla="*/ 203618 w 395287"/>
                <a:gd name="connsiteY34" fmla="*/ 354192 h 398170"/>
                <a:gd name="connsiteX35" fmla="*/ 166688 w 395287"/>
                <a:gd name="connsiteY35" fmla="*/ 274346 h 398170"/>
                <a:gd name="connsiteX36" fmla="*/ 170513 w 395287"/>
                <a:gd name="connsiteY36" fmla="*/ 246197 h 398170"/>
                <a:gd name="connsiteX37" fmla="*/ 142873 w 395287"/>
                <a:gd name="connsiteY37" fmla="*/ 255774 h 398170"/>
                <a:gd name="connsiteX38" fmla="*/ 142873 w 395287"/>
                <a:gd name="connsiteY38" fmla="*/ 307195 h 398170"/>
                <a:gd name="connsiteX39" fmla="*/ 128585 w 395287"/>
                <a:gd name="connsiteY39" fmla="*/ 321483 h 398170"/>
                <a:gd name="connsiteX40" fmla="*/ 114298 w 395287"/>
                <a:gd name="connsiteY40" fmla="*/ 307195 h 398170"/>
                <a:gd name="connsiteX41" fmla="*/ 114298 w 395287"/>
                <a:gd name="connsiteY41" fmla="*/ 255781 h 398170"/>
                <a:gd name="connsiteX42" fmla="*/ 67041 w 395287"/>
                <a:gd name="connsiteY42" fmla="*/ 239448 h 398170"/>
                <a:gd name="connsiteX43" fmla="*/ 58205 w 395287"/>
                <a:gd name="connsiteY43" fmla="*/ 221276 h 398170"/>
                <a:gd name="connsiteX44" fmla="*/ 76376 w 395287"/>
                <a:gd name="connsiteY44" fmla="*/ 212441 h 398170"/>
                <a:gd name="connsiteX45" fmla="*/ 128580 w 395287"/>
                <a:gd name="connsiteY45" fmla="*/ 230485 h 398170"/>
                <a:gd name="connsiteX46" fmla="*/ 180628 w 395287"/>
                <a:gd name="connsiteY46" fmla="*/ 212450 h 398170"/>
                <a:gd name="connsiteX47" fmla="*/ 187387 w 395287"/>
                <a:gd name="connsiteY47" fmla="*/ 211812 h 398170"/>
                <a:gd name="connsiteX48" fmla="*/ 240424 w 395287"/>
                <a:gd name="connsiteY48" fmla="*/ 174246 h 398170"/>
                <a:gd name="connsiteX49" fmla="*/ 341340 w 395287"/>
                <a:gd name="connsiteY49" fmla="*/ 324017 h 398170"/>
                <a:gd name="connsiteX50" fmla="*/ 357188 w 395287"/>
                <a:gd name="connsiteY50" fmla="*/ 274346 h 398170"/>
                <a:gd name="connsiteX51" fmla="*/ 271463 w 395287"/>
                <a:gd name="connsiteY51" fmla="*/ 188621 h 398170"/>
                <a:gd name="connsiteX52" fmla="*/ 185738 w 395287"/>
                <a:gd name="connsiteY52" fmla="*/ 274346 h 398170"/>
                <a:gd name="connsiteX53" fmla="*/ 271463 w 395287"/>
                <a:gd name="connsiteY53" fmla="*/ 360071 h 398170"/>
                <a:gd name="connsiteX54" fmla="*/ 321134 w 395287"/>
                <a:gd name="connsiteY54" fmla="*/ 344223 h 398170"/>
                <a:gd name="connsiteX55" fmla="*/ 370898 w 395287"/>
                <a:gd name="connsiteY55" fmla="*/ 393987 h 398170"/>
                <a:gd name="connsiteX56" fmla="*/ 391102 w 395287"/>
                <a:gd name="connsiteY56" fmla="*/ 393987 h 398170"/>
                <a:gd name="connsiteX57" fmla="*/ 391102 w 395287"/>
                <a:gd name="connsiteY57" fmla="*/ 373781 h 398170"/>
                <a:gd name="connsiteX58" fmla="*/ 341340 w 395287"/>
                <a:gd name="connsiteY58" fmla="*/ 324017 h 398170"/>
                <a:gd name="connsiteX59" fmla="*/ 328613 w 395287"/>
                <a:gd name="connsiteY59" fmla="*/ 274346 h 398170"/>
                <a:gd name="connsiteX60" fmla="*/ 271463 w 395287"/>
                <a:gd name="connsiteY60" fmla="*/ 331496 h 398170"/>
                <a:gd name="connsiteX61" fmla="*/ 214313 w 395287"/>
                <a:gd name="connsiteY61" fmla="*/ 274346 h 398170"/>
                <a:gd name="connsiteX62" fmla="*/ 271463 w 395287"/>
                <a:gd name="connsiteY62" fmla="*/ 217196 h 398170"/>
                <a:gd name="connsiteX63" fmla="*/ 328613 w 395287"/>
                <a:gd name="connsiteY63" fmla="*/ 274346 h 39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95287" h="398170">
                  <a:moveTo>
                    <a:pt x="218124" y="4429"/>
                  </a:moveTo>
                  <a:cubicBezTo>
                    <a:pt x="234105" y="-1476"/>
                    <a:pt x="251670" y="-1476"/>
                    <a:pt x="267651" y="4429"/>
                  </a:cubicBezTo>
                  <a:lnTo>
                    <a:pt x="349693" y="34749"/>
                  </a:lnTo>
                  <a:cubicBezTo>
                    <a:pt x="362782" y="39587"/>
                    <a:pt x="371475" y="52065"/>
                    <a:pt x="371475" y="66020"/>
                  </a:cubicBezTo>
                  <a:lnTo>
                    <a:pt x="371475" y="243022"/>
                  </a:lnTo>
                  <a:cubicBezTo>
                    <a:pt x="358157" y="200458"/>
                    <a:pt x="318417" y="169571"/>
                    <a:pt x="271463" y="169571"/>
                  </a:cubicBezTo>
                  <a:cubicBezTo>
                    <a:pt x="269036" y="169571"/>
                    <a:pt x="266626" y="169654"/>
                    <a:pt x="264241" y="169816"/>
                  </a:cubicBezTo>
                  <a:cubicBezTo>
                    <a:pt x="258478" y="162833"/>
                    <a:pt x="250883" y="157308"/>
                    <a:pt x="241998" y="154026"/>
                  </a:cubicBezTo>
                  <a:lnTo>
                    <a:pt x="159955" y="123706"/>
                  </a:lnTo>
                  <a:cubicBezTo>
                    <a:pt x="145281" y="118283"/>
                    <a:pt x="129554" y="116791"/>
                    <a:pt x="114300" y="119230"/>
                  </a:cubicBezTo>
                  <a:lnTo>
                    <a:pt x="114300" y="66020"/>
                  </a:lnTo>
                  <a:cubicBezTo>
                    <a:pt x="114300" y="52065"/>
                    <a:pt x="122992" y="39587"/>
                    <a:pt x="136081" y="34749"/>
                  </a:cubicBezTo>
                  <a:lnTo>
                    <a:pt x="218124" y="4429"/>
                  </a:lnTo>
                  <a:close/>
                  <a:moveTo>
                    <a:pt x="172505" y="79182"/>
                  </a:moveTo>
                  <a:cubicBezTo>
                    <a:pt x="169928" y="86640"/>
                    <a:pt x="173883" y="94776"/>
                    <a:pt x="181341" y="97354"/>
                  </a:cubicBezTo>
                  <a:lnTo>
                    <a:pt x="231987" y="114860"/>
                  </a:lnTo>
                  <a:cubicBezTo>
                    <a:pt x="239051" y="117301"/>
                    <a:pt x="246730" y="117299"/>
                    <a:pt x="253794" y="114851"/>
                  </a:cubicBezTo>
                  <a:lnTo>
                    <a:pt x="304284" y="97356"/>
                  </a:lnTo>
                  <a:cubicBezTo>
                    <a:pt x="311740" y="94772"/>
                    <a:pt x="315689" y="86634"/>
                    <a:pt x="313106" y="79178"/>
                  </a:cubicBezTo>
                  <a:cubicBezTo>
                    <a:pt x="310523" y="71722"/>
                    <a:pt x="302384" y="67772"/>
                    <a:pt x="294928" y="70356"/>
                  </a:cubicBezTo>
                  <a:lnTo>
                    <a:pt x="244436" y="87851"/>
                  </a:lnTo>
                  <a:cubicBezTo>
                    <a:pt x="243429" y="88201"/>
                    <a:pt x="242331" y="88201"/>
                    <a:pt x="241322" y="87853"/>
                  </a:cubicBezTo>
                  <a:lnTo>
                    <a:pt x="190677" y="70346"/>
                  </a:lnTo>
                  <a:cubicBezTo>
                    <a:pt x="183219" y="67769"/>
                    <a:pt x="175083" y="71724"/>
                    <a:pt x="172505" y="79182"/>
                  </a:cubicBezTo>
                  <a:close/>
                  <a:moveTo>
                    <a:pt x="240424" y="174246"/>
                  </a:moveTo>
                  <a:cubicBezTo>
                    <a:pt x="238834" y="173333"/>
                    <a:pt x="237153" y="172544"/>
                    <a:pt x="235393" y="171895"/>
                  </a:cubicBezTo>
                  <a:lnTo>
                    <a:pt x="153351" y="141575"/>
                  </a:lnTo>
                  <a:cubicBezTo>
                    <a:pt x="137370" y="135669"/>
                    <a:pt x="119805" y="135669"/>
                    <a:pt x="103824" y="141575"/>
                  </a:cubicBezTo>
                  <a:lnTo>
                    <a:pt x="21781" y="171895"/>
                  </a:lnTo>
                  <a:cubicBezTo>
                    <a:pt x="8692" y="176732"/>
                    <a:pt x="0" y="189209"/>
                    <a:pt x="0" y="203165"/>
                  </a:cubicBezTo>
                  <a:lnTo>
                    <a:pt x="0" y="311179"/>
                  </a:lnTo>
                  <a:cubicBezTo>
                    <a:pt x="0" y="325133"/>
                    <a:pt x="8692" y="337613"/>
                    <a:pt x="21781" y="342449"/>
                  </a:cubicBezTo>
                  <a:lnTo>
                    <a:pt x="103824" y="372769"/>
                  </a:lnTo>
                  <a:cubicBezTo>
                    <a:pt x="119805" y="378675"/>
                    <a:pt x="137370" y="378675"/>
                    <a:pt x="153351" y="372769"/>
                  </a:cubicBezTo>
                  <a:lnTo>
                    <a:pt x="203618" y="354192"/>
                  </a:lnTo>
                  <a:cubicBezTo>
                    <a:pt x="181023" y="334974"/>
                    <a:pt x="166688" y="306334"/>
                    <a:pt x="166688" y="274346"/>
                  </a:cubicBezTo>
                  <a:cubicBezTo>
                    <a:pt x="166688" y="264594"/>
                    <a:pt x="168019" y="255155"/>
                    <a:pt x="170513" y="246197"/>
                  </a:cubicBezTo>
                  <a:lnTo>
                    <a:pt x="142873" y="255774"/>
                  </a:lnTo>
                  <a:lnTo>
                    <a:pt x="142873" y="307195"/>
                  </a:lnTo>
                  <a:cubicBezTo>
                    <a:pt x="142873" y="315086"/>
                    <a:pt x="136476" y="321483"/>
                    <a:pt x="128585" y="321483"/>
                  </a:cubicBezTo>
                  <a:cubicBezTo>
                    <a:pt x="120695" y="321483"/>
                    <a:pt x="114298" y="315086"/>
                    <a:pt x="114298" y="307195"/>
                  </a:cubicBezTo>
                  <a:lnTo>
                    <a:pt x="114298" y="255781"/>
                  </a:lnTo>
                  <a:lnTo>
                    <a:pt x="67041" y="239448"/>
                  </a:lnTo>
                  <a:cubicBezTo>
                    <a:pt x="59583" y="236869"/>
                    <a:pt x="55627" y="228734"/>
                    <a:pt x="58205" y="221276"/>
                  </a:cubicBezTo>
                  <a:cubicBezTo>
                    <a:pt x="60783" y="213818"/>
                    <a:pt x="68918" y="209861"/>
                    <a:pt x="76376" y="212441"/>
                  </a:cubicBezTo>
                  <a:lnTo>
                    <a:pt x="128580" y="230485"/>
                  </a:lnTo>
                  <a:lnTo>
                    <a:pt x="180628" y="212450"/>
                  </a:lnTo>
                  <a:cubicBezTo>
                    <a:pt x="182876" y="211671"/>
                    <a:pt x="185187" y="211486"/>
                    <a:pt x="187387" y="211812"/>
                  </a:cubicBezTo>
                  <a:cubicBezTo>
                    <a:pt x="200492" y="194221"/>
                    <a:pt x="218985" y="180884"/>
                    <a:pt x="240424" y="174246"/>
                  </a:cubicBezTo>
                  <a:close/>
                  <a:moveTo>
                    <a:pt x="341340" y="324017"/>
                  </a:moveTo>
                  <a:cubicBezTo>
                    <a:pt x="351318" y="310003"/>
                    <a:pt x="357188" y="292860"/>
                    <a:pt x="357188" y="274346"/>
                  </a:cubicBezTo>
                  <a:cubicBezTo>
                    <a:pt x="357188" y="227001"/>
                    <a:pt x="318807" y="188621"/>
                    <a:pt x="271463" y="188621"/>
                  </a:cubicBezTo>
                  <a:cubicBezTo>
                    <a:pt x="224118" y="188621"/>
                    <a:pt x="185738" y="227001"/>
                    <a:pt x="185738" y="274346"/>
                  </a:cubicBezTo>
                  <a:cubicBezTo>
                    <a:pt x="185738" y="321691"/>
                    <a:pt x="224118" y="360071"/>
                    <a:pt x="271463" y="360071"/>
                  </a:cubicBezTo>
                  <a:cubicBezTo>
                    <a:pt x="289977" y="360071"/>
                    <a:pt x="307120" y="354201"/>
                    <a:pt x="321134" y="344223"/>
                  </a:cubicBezTo>
                  <a:lnTo>
                    <a:pt x="370898" y="393987"/>
                  </a:lnTo>
                  <a:cubicBezTo>
                    <a:pt x="376478" y="399565"/>
                    <a:pt x="385522" y="399565"/>
                    <a:pt x="391102" y="393987"/>
                  </a:cubicBezTo>
                  <a:cubicBezTo>
                    <a:pt x="396682" y="388408"/>
                    <a:pt x="396682" y="379361"/>
                    <a:pt x="391102" y="373781"/>
                  </a:cubicBezTo>
                  <a:lnTo>
                    <a:pt x="341340" y="324017"/>
                  </a:lnTo>
                  <a:close/>
                  <a:moveTo>
                    <a:pt x="328613" y="274346"/>
                  </a:moveTo>
                  <a:cubicBezTo>
                    <a:pt x="328613" y="305910"/>
                    <a:pt x="303026" y="331496"/>
                    <a:pt x="271463" y="331496"/>
                  </a:cubicBezTo>
                  <a:cubicBezTo>
                    <a:pt x="239899" y="331496"/>
                    <a:pt x="214313" y="305910"/>
                    <a:pt x="214313" y="274346"/>
                  </a:cubicBezTo>
                  <a:cubicBezTo>
                    <a:pt x="214313" y="242784"/>
                    <a:pt x="239899" y="217196"/>
                    <a:pt x="271463" y="217196"/>
                  </a:cubicBezTo>
                  <a:cubicBezTo>
                    <a:pt x="303026" y="217196"/>
                    <a:pt x="328613" y="242784"/>
                    <a:pt x="328613" y="274346"/>
                  </a:cubicBezTo>
                  <a:close/>
                </a:path>
              </a:pathLst>
            </a:cu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2000" kern="0">
                <a:gradFill flip="none" rotWithShape="1">
                  <a:gsLst>
                    <a:gs pos="1629">
                      <a:srgbClr val="2F2F2F"/>
                    </a:gs>
                    <a:gs pos="39000">
                      <a:srgbClr val="2F2F2F"/>
                    </a:gs>
                  </a:gsLst>
                  <a:lin ang="2700000" scaled="1"/>
                  <a:tileRect/>
                </a:gradFill>
                <a:latin typeface="Segoe UI Semibold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B47BD08-E23E-C027-B290-F32F0839BF04}"/>
              </a:ext>
            </a:extLst>
          </p:cNvPr>
          <p:cNvSpPr txBox="1"/>
          <p:nvPr/>
        </p:nvSpPr>
        <p:spPr>
          <a:xfrm>
            <a:off x="8572394" y="3378156"/>
            <a:ext cx="14223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Helpful analyzers</a:t>
            </a:r>
          </a:p>
        </p:txBody>
      </p:sp>
    </p:spTree>
    <p:extLst>
      <p:ext uri="{BB962C8B-B14F-4D97-AF65-F5344CB8AC3E}">
        <p14:creationId xmlns:p14="http://schemas.microsoft.com/office/powerpoint/2010/main" val="3164688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0.04491 L 1.875E-6 3.33333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0.04491 L 1.875E-6 3.33333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875E-6 -0.04491 L 1.875E-6 3.33333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875E-6 -0.04491 L 1.875E-6 3.33333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" grpId="0"/>
      <p:bldP spid="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2C2BDD-E16E-47C4-B726-C4B772855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658533" y="1713818"/>
            <a:ext cx="6874934" cy="1882245"/>
          </a:xfrm>
          <a:prstGeom prst="roundRect">
            <a:avLst>
              <a:gd name="adj" fmla="val 8632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ABEA40-DA0A-01E8-9B6F-288EE34F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Authentication and Authorization Improvements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C2748E-CAEA-9D44-DDC2-D32EB681D5A2}"/>
              </a:ext>
            </a:extLst>
          </p:cNvPr>
          <p:cNvSpPr txBox="1"/>
          <p:nvPr/>
        </p:nvSpPr>
        <p:spPr>
          <a:xfrm>
            <a:off x="3235587" y="1495258"/>
            <a:ext cx="5738111" cy="4371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pPr lvl="0" defTabSz="914400">
              <a:defRPr/>
            </a:pPr>
            <a:r>
              <a:rPr lang="en-US" sz="1800" kern="0" dirty="0"/>
              <a:t>Enhancements for Single Page Applications (SPA) </a:t>
            </a:r>
          </a:p>
        </p:txBody>
      </p:sp>
      <p:pic>
        <p:nvPicPr>
          <p:cNvPr id="11" name="Graphic 10" descr="A on a red shield logo">
            <a:extLst>
              <a:ext uri="{FF2B5EF4-FFF2-40B4-BE49-F238E27FC236}">
                <a16:creationId xmlns:a16="http://schemas.microsoft.com/office/drawing/2014/main" id="{E66D0F1F-BCD9-CCDB-1647-7AA46F1C4A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8396" y="2315530"/>
            <a:ext cx="817460" cy="817460"/>
          </a:xfrm>
          <a:prstGeom prst="rect">
            <a:avLst/>
          </a:prstGeom>
        </p:spPr>
      </p:pic>
      <p:pic>
        <p:nvPicPr>
          <p:cNvPr id="9" name="Graphic 8" descr="blue circles logo">
            <a:extLst>
              <a:ext uri="{FF2B5EF4-FFF2-40B4-BE49-F238E27FC236}">
                <a16:creationId xmlns:a16="http://schemas.microsoft.com/office/drawing/2014/main" id="{20060789-FA0E-7B29-3029-E98B9DDA5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3534" y="2413921"/>
            <a:ext cx="748725" cy="651065"/>
          </a:xfrm>
          <a:prstGeom prst="rect">
            <a:avLst/>
          </a:prstGeom>
        </p:spPr>
      </p:pic>
      <p:pic>
        <p:nvPicPr>
          <p:cNvPr id="7" name="Graphic 6" descr="green v logo">
            <a:extLst>
              <a:ext uri="{FF2B5EF4-FFF2-40B4-BE49-F238E27FC236}">
                <a16:creationId xmlns:a16="http://schemas.microsoft.com/office/drawing/2014/main" id="{575FE61D-5AF5-C2FC-E955-352215A7E8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8453" y="2412590"/>
            <a:ext cx="760860" cy="659218"/>
          </a:xfrm>
          <a:prstGeom prst="rect">
            <a:avLst/>
          </a:prstGeom>
        </p:spPr>
      </p:pic>
      <p:pic>
        <p:nvPicPr>
          <p:cNvPr id="14" name="Graphic 13" descr="blazor">
            <a:extLst>
              <a:ext uri="{FF2B5EF4-FFF2-40B4-BE49-F238E27FC236}">
                <a16:creationId xmlns:a16="http://schemas.microsoft.com/office/drawing/2014/main" id="{AA6E69F6-2132-20BD-F5F7-8E61C2DE42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95507" y="2383186"/>
            <a:ext cx="716491" cy="716491"/>
          </a:xfrm>
          <a:prstGeom prst="rect">
            <a:avLst/>
          </a:prstGeom>
        </p:spPr>
      </p:pic>
      <p:grpSp>
        <p:nvGrpSpPr>
          <p:cNvPr id="29" name="Group 28" descr="Client-friendly endpoints for identity management&#10;">
            <a:extLst>
              <a:ext uri="{FF2B5EF4-FFF2-40B4-BE49-F238E27FC236}">
                <a16:creationId xmlns:a16="http://schemas.microsoft.com/office/drawing/2014/main" id="{CE094A57-7B2D-C1C5-B7DA-A3A4FFE6E76D}"/>
              </a:ext>
            </a:extLst>
          </p:cNvPr>
          <p:cNvGrpSpPr/>
          <p:nvPr/>
        </p:nvGrpSpPr>
        <p:grpSpPr>
          <a:xfrm>
            <a:off x="1292137" y="3884381"/>
            <a:ext cx="3003726" cy="1441980"/>
            <a:chOff x="1190537" y="3892021"/>
            <a:chExt cx="3003726" cy="144198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9B99192-7F28-C172-9E27-37482B259940}"/>
                </a:ext>
              </a:extLst>
            </p:cNvPr>
            <p:cNvSpPr/>
            <p:nvPr/>
          </p:nvSpPr>
          <p:spPr bwMode="auto">
            <a:xfrm>
              <a:off x="1190537" y="3892021"/>
              <a:ext cx="3003726" cy="1441980"/>
            </a:xfrm>
            <a:prstGeom prst="roundRect">
              <a:avLst>
                <a:gd name="adj" fmla="val 8632"/>
              </a:avLst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441694-8C27-DF71-F732-FD2E50F6F479}"/>
                </a:ext>
              </a:extLst>
            </p:cNvPr>
            <p:cNvSpPr txBox="1"/>
            <p:nvPr/>
          </p:nvSpPr>
          <p:spPr>
            <a:xfrm>
              <a:off x="1478419" y="4197513"/>
              <a:ext cx="2427963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Client-friendly endpoints for identity management</a:t>
              </a:r>
            </a:p>
          </p:txBody>
        </p:sp>
      </p:grpSp>
      <p:grpSp>
        <p:nvGrpSpPr>
          <p:cNvPr id="30" name="Group 29" descr="Support for tokens &#10;in self host scenarios &#10;(without OIDC server)&#10;">
            <a:extLst>
              <a:ext uri="{FF2B5EF4-FFF2-40B4-BE49-F238E27FC236}">
                <a16:creationId xmlns:a16="http://schemas.microsoft.com/office/drawing/2014/main" id="{16E5EBCF-C8F9-79D8-00C0-5D4C5418E1F9}"/>
              </a:ext>
            </a:extLst>
          </p:cNvPr>
          <p:cNvGrpSpPr/>
          <p:nvPr/>
        </p:nvGrpSpPr>
        <p:grpSpPr>
          <a:xfrm>
            <a:off x="4594137" y="3884381"/>
            <a:ext cx="3003726" cy="1441980"/>
            <a:chOff x="4594137" y="3892021"/>
            <a:chExt cx="3003726" cy="144198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FAD0796-FEFC-4C12-7CF3-69298D75F270}"/>
                </a:ext>
              </a:extLst>
            </p:cNvPr>
            <p:cNvSpPr/>
            <p:nvPr/>
          </p:nvSpPr>
          <p:spPr bwMode="auto">
            <a:xfrm>
              <a:off x="4594137" y="3892021"/>
              <a:ext cx="3003726" cy="1441980"/>
            </a:xfrm>
            <a:prstGeom prst="roundRect">
              <a:avLst>
                <a:gd name="adj" fmla="val 8632"/>
              </a:avLst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A13E26-D67F-9CB3-29E1-05551B6559B0}"/>
                </a:ext>
              </a:extLst>
            </p:cNvPr>
            <p:cNvSpPr txBox="1"/>
            <p:nvPr/>
          </p:nvSpPr>
          <p:spPr>
            <a:xfrm>
              <a:off x="4882019" y="4197513"/>
              <a:ext cx="2427963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Support for tokens </a:t>
              </a:r>
              <a:br>
                <a:rPr lang="en-US" sz="1800" dirty="0">
                  <a:latin typeface="+mj-lt"/>
                </a:rPr>
              </a:br>
              <a:r>
                <a:rPr lang="en-US" sz="1800" dirty="0">
                  <a:latin typeface="+mj-lt"/>
                </a:rPr>
                <a:t>in self host scenarios </a:t>
              </a:r>
              <a:br>
                <a:rPr lang="en-US" sz="1800" dirty="0">
                  <a:latin typeface="+mj-lt"/>
                </a:rPr>
              </a:br>
              <a:r>
                <a:rPr lang="en-US" sz="1800" dirty="0">
                  <a:latin typeface="+mj-lt"/>
                </a:rPr>
                <a:t>(without OIDC server)</a:t>
              </a:r>
            </a:p>
          </p:txBody>
        </p:sp>
      </p:grpSp>
      <p:grpSp>
        <p:nvGrpSpPr>
          <p:cNvPr id="31" name="Group 30" descr="Remove IdentityServer from templates &#10;(option for OIDC)&#10;">
            <a:extLst>
              <a:ext uri="{FF2B5EF4-FFF2-40B4-BE49-F238E27FC236}">
                <a16:creationId xmlns:a16="http://schemas.microsoft.com/office/drawing/2014/main" id="{095D4783-C51E-93C9-0021-7F4CC6636F33}"/>
              </a:ext>
            </a:extLst>
          </p:cNvPr>
          <p:cNvGrpSpPr/>
          <p:nvPr/>
        </p:nvGrpSpPr>
        <p:grpSpPr>
          <a:xfrm>
            <a:off x="7896137" y="3884381"/>
            <a:ext cx="3003726" cy="1441980"/>
            <a:chOff x="7997737" y="3892021"/>
            <a:chExt cx="3003726" cy="144198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FEDC296-179C-A9E8-06AF-DBCC2D0969C6}"/>
                </a:ext>
              </a:extLst>
            </p:cNvPr>
            <p:cNvSpPr/>
            <p:nvPr/>
          </p:nvSpPr>
          <p:spPr bwMode="auto">
            <a:xfrm>
              <a:off x="7997737" y="3892021"/>
              <a:ext cx="3003726" cy="1441980"/>
            </a:xfrm>
            <a:prstGeom prst="roundRect">
              <a:avLst>
                <a:gd name="adj" fmla="val 8632"/>
              </a:avLst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err="1">
                <a:solidFill>
                  <a:schemeClr val="bg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3255D2-3326-C76A-A455-BCACF29E2E84}"/>
                </a:ext>
              </a:extLst>
            </p:cNvPr>
            <p:cNvSpPr txBox="1"/>
            <p:nvPr/>
          </p:nvSpPr>
          <p:spPr>
            <a:xfrm>
              <a:off x="8255352" y="4197512"/>
              <a:ext cx="2427963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Remove </a:t>
              </a:r>
              <a:r>
                <a:rPr lang="en-US" sz="1800" dirty="0" err="1">
                  <a:latin typeface="+mj-lt"/>
                </a:rPr>
                <a:t>IdentityServer</a:t>
              </a:r>
              <a:r>
                <a:rPr lang="en-US" sz="1800" dirty="0">
                  <a:latin typeface="+mj-lt"/>
                </a:rPr>
                <a:t> from templates </a:t>
              </a:r>
            </a:p>
            <a:p>
              <a:pPr algn="ctr"/>
              <a:r>
                <a:rPr lang="en-US" sz="1800" dirty="0">
                  <a:latin typeface="+mj-lt"/>
                </a:rPr>
                <a:t>(option for OIDC)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AF4A83D-AF35-E999-8055-4DF01BD767BC}"/>
              </a:ext>
            </a:extLst>
          </p:cNvPr>
          <p:cNvSpPr txBox="1"/>
          <p:nvPr/>
        </p:nvSpPr>
        <p:spPr>
          <a:xfrm>
            <a:off x="1257301" y="5631853"/>
            <a:ext cx="9677400" cy="4371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pPr lvl="0" defTabSz="914400">
              <a:defRPr/>
            </a:pPr>
            <a:r>
              <a:rPr lang="en-US" sz="1800" kern="0" dirty="0"/>
              <a:t>Simplified custom policies with </a:t>
            </a:r>
            <a:r>
              <a:rPr lang="en-US" sz="1800" b="0" kern="0" dirty="0" err="1">
                <a:latin typeface="Consolas" panose="020B0609020204030204" pitchFamily="49" charset="0"/>
              </a:rPr>
              <a:t>IAuthorizationRequirementData</a:t>
            </a:r>
            <a:endParaRPr lang="en-US" sz="1800" b="0" kern="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93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0.04491 L 1.875E-6 3.33333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148 -2.22222E-6 L 4.79167E-6 -2.22222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0.02149 2.96296E-6 L -3.95833E-6 2.96296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149 1.48148E-6 L -2.91667E-6 1.48148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0.02148 1.48148E-6 L 2.22045E-16 1.48148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  <p:bldP spid="6" grpId="1"/>
      <p:bldP spid="4" grpId="0" animBg="1"/>
      <p:bldP spid="4" grpId="1" animBg="1"/>
      <p:bldP spid="39" grpId="0" animBg="1"/>
      <p:bldP spid="39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2529-94CF-68B8-44ED-FC7BBE96E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41" y="227541"/>
            <a:ext cx="10515818" cy="4185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Self-hosted identity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1D46A7-E776-7910-AD1A-C960FCFD4012}"/>
              </a:ext>
            </a:extLst>
          </p:cNvPr>
          <p:cNvGrpSpPr/>
          <p:nvPr/>
        </p:nvGrpSpPr>
        <p:grpSpPr>
          <a:xfrm>
            <a:off x="426144" y="937935"/>
            <a:ext cx="11045420" cy="5692524"/>
            <a:chOff x="426144" y="937935"/>
            <a:chExt cx="10364034" cy="5082758"/>
          </a:xfrm>
        </p:grpSpPr>
        <p:grpSp>
          <p:nvGrpSpPr>
            <p:cNvPr id="6" name="Group 5" descr="identity manager: user manager, role manager, sign in manager">
              <a:extLst>
                <a:ext uri="{FF2B5EF4-FFF2-40B4-BE49-F238E27FC236}">
                  <a16:creationId xmlns:a16="http://schemas.microsoft.com/office/drawing/2014/main" id="{9EA9614C-1296-A1FB-1653-B0262B5A86D3}"/>
                </a:ext>
              </a:extLst>
            </p:cNvPr>
            <p:cNvGrpSpPr/>
            <p:nvPr/>
          </p:nvGrpSpPr>
          <p:grpSpPr>
            <a:xfrm>
              <a:off x="1752600" y="1483044"/>
              <a:ext cx="8686800" cy="1093128"/>
              <a:chOff x="1752600" y="1241505"/>
              <a:chExt cx="8686800" cy="1093128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FDB3195-5543-DED8-7E33-CBBEE4DC48D1}"/>
                  </a:ext>
                </a:extLst>
              </p:cNvPr>
              <p:cNvSpPr/>
              <p:nvPr/>
            </p:nvSpPr>
            <p:spPr bwMode="auto">
              <a:xfrm>
                <a:off x="1752600" y="1438165"/>
                <a:ext cx="8686800" cy="896468"/>
              </a:xfrm>
              <a:prstGeom prst="roundRect">
                <a:avLst>
                  <a:gd name="adj" fmla="val 14262"/>
                </a:avLst>
              </a:prstGeom>
              <a:solidFill>
                <a:schemeClr val="bg1"/>
              </a:solidFill>
              <a:ln w="19050" cap="flat" cmpd="sng" algn="ctr">
                <a:gradFill flip="none" rotWithShape="1">
                  <a:gsLst>
                    <a:gs pos="90000">
                      <a:srgbClr val="FFB3BB"/>
                    </a:gs>
                    <a:gs pos="64000">
                      <a:srgbClr val="C5B4E3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 lim="800000"/>
              </a:ln>
              <a:effectLst>
                <a:outerShdw blurRad="63500" dist="127000" dir="2700000" algn="tl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441051-A971-D653-B8F7-BA5F7BE06816}"/>
                  </a:ext>
                </a:extLst>
              </p:cNvPr>
              <p:cNvSpPr txBox="1"/>
              <p:nvPr/>
            </p:nvSpPr>
            <p:spPr>
              <a:xfrm>
                <a:off x="2162901" y="1741288"/>
                <a:ext cx="2463799" cy="389513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>
                    <a:latin typeface="+mj-lt"/>
                  </a:defRPr>
                </a:lvl1pPr>
              </a:lstStyle>
              <a:p>
                <a:r>
                  <a:rPr lang="en-US"/>
                  <a:t>User Manager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AB3F53-EC79-E61C-5104-5241E09E0426}"/>
                  </a:ext>
                </a:extLst>
              </p:cNvPr>
              <p:cNvSpPr txBox="1"/>
              <p:nvPr/>
            </p:nvSpPr>
            <p:spPr>
              <a:xfrm>
                <a:off x="4864101" y="1741288"/>
                <a:ext cx="2463799" cy="389513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>
                    <a:latin typeface="+mj-lt"/>
                  </a:defRPr>
                </a:lvl1pPr>
              </a:lstStyle>
              <a:p>
                <a:r>
                  <a:rPr lang="en-US"/>
                  <a:t>Role Manager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C299A3-978E-0B5D-F2F1-DC0B7699A819}"/>
                  </a:ext>
                </a:extLst>
              </p:cNvPr>
              <p:cNvSpPr txBox="1"/>
              <p:nvPr/>
            </p:nvSpPr>
            <p:spPr>
              <a:xfrm>
                <a:off x="7565301" y="1741288"/>
                <a:ext cx="2463799" cy="389513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>
                    <a:latin typeface="+mj-lt"/>
                  </a:defRPr>
                </a:lvl1pPr>
              </a:lstStyle>
              <a:p>
                <a:r>
                  <a:rPr lang="en-US"/>
                  <a:t>Sign in Manager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6A76CA-8EC8-31BE-44C4-A352DB0E86CF}"/>
                  </a:ext>
                </a:extLst>
              </p:cNvPr>
              <p:cNvSpPr txBox="1"/>
              <p:nvPr/>
            </p:nvSpPr>
            <p:spPr>
              <a:xfrm>
                <a:off x="4864101" y="1241505"/>
                <a:ext cx="2463799" cy="376041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5000">
                    <a:srgbClr val="C5B4E3"/>
                  </a:gs>
                  <a:gs pos="10000">
                    <a:srgbClr val="FFB3BB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63500" dist="127000" dir="2700000" algn="tl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18288" rIns="0" bIns="45720" anchor="ctr" anchorCtr="0">
                <a:noAutofit/>
              </a:bodyPr>
              <a:lstStyle>
                <a:defPPr>
                  <a:defRPr lang="en-US"/>
                </a:defPPr>
                <a:lvl1pPr algn="ctr" fontAlgn="base">
                  <a:spcBef>
                    <a:spcPct val="0"/>
                  </a:spcBef>
                  <a:spcAft>
                    <a:spcPct val="0"/>
                  </a:spcAft>
                  <a:defRPr sz="1600" b="1">
                    <a:ln w="3175">
                      <a:noFill/>
                    </a:ln>
                    <a:gradFill>
                      <a:gsLst>
                        <a:gs pos="77528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latin typeface="+mj-lt"/>
                    <a:cs typeface="Segoe UI" pitchFamily="34" charset="0"/>
                  </a:defRPr>
                </a:lvl1pPr>
              </a:lstStyle>
              <a:p>
                <a:pPr lvl="0" defTabSz="914400">
                  <a:defRPr/>
                </a:pPr>
                <a:r>
                  <a:rPr lang="en-US" kern="0"/>
                  <a:t>Identity Manager</a:t>
                </a:r>
              </a:p>
            </p:txBody>
          </p:sp>
        </p:grpSp>
        <p:grpSp>
          <p:nvGrpSpPr>
            <p:cNvPr id="69" name="Group 68" descr="client UI">
              <a:extLst>
                <a:ext uri="{FF2B5EF4-FFF2-40B4-BE49-F238E27FC236}">
                  <a16:creationId xmlns:a16="http://schemas.microsoft.com/office/drawing/2014/main" id="{D0E3C356-AC51-1056-C43F-680407F5C080}"/>
                </a:ext>
              </a:extLst>
            </p:cNvPr>
            <p:cNvGrpSpPr/>
            <p:nvPr/>
          </p:nvGrpSpPr>
          <p:grpSpPr>
            <a:xfrm>
              <a:off x="426144" y="937935"/>
              <a:ext cx="2125088" cy="553998"/>
              <a:chOff x="5088513" y="-85835"/>
              <a:chExt cx="2125088" cy="553998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63F01E36-EA38-842C-9C15-B5DD14ACC00E}"/>
                  </a:ext>
                </a:extLst>
              </p:cNvPr>
              <p:cNvSpPr/>
              <p:nvPr/>
            </p:nvSpPr>
            <p:spPr bwMode="auto">
              <a:xfrm>
                <a:off x="5088513" y="-85835"/>
                <a:ext cx="2125088" cy="553998"/>
              </a:xfrm>
              <a:prstGeom prst="roundRect">
                <a:avLst>
                  <a:gd name="adj" fmla="val 21504"/>
                </a:avLst>
              </a:prstGeom>
              <a:solidFill>
                <a:schemeClr val="bg1"/>
              </a:solidFill>
              <a:ln w="19050" cap="flat" cmpd="sng" algn="ctr">
                <a:gradFill flip="none" rotWithShape="1">
                  <a:gsLst>
                    <a:gs pos="90000">
                      <a:srgbClr val="FFB3BB"/>
                    </a:gs>
                    <a:gs pos="64000">
                      <a:srgbClr val="C5B4E3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 lim="800000"/>
              </a:ln>
              <a:effectLst>
                <a:outerShdw blurRad="63500" dist="127000" dir="2700000" algn="tl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8D850EA-075B-7D87-61D1-ABBC361B3039}"/>
                  </a:ext>
                </a:extLst>
              </p:cNvPr>
              <p:cNvSpPr txBox="1"/>
              <p:nvPr/>
            </p:nvSpPr>
            <p:spPr>
              <a:xfrm>
                <a:off x="5279420" y="52665"/>
                <a:ext cx="17432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>
                    <a:latin typeface="+mj-lt"/>
                  </a:rPr>
                  <a:t>Client UI</a:t>
                </a:r>
              </a:p>
            </p:txBody>
          </p:sp>
        </p:grpSp>
        <p:grpSp>
          <p:nvGrpSpPr>
            <p:cNvPr id="72" name="Group 71" descr="endpoints">
              <a:extLst>
                <a:ext uri="{FF2B5EF4-FFF2-40B4-BE49-F238E27FC236}">
                  <a16:creationId xmlns:a16="http://schemas.microsoft.com/office/drawing/2014/main" id="{91B01547-10AA-F6C4-B23B-1B8692912D62}"/>
                </a:ext>
              </a:extLst>
            </p:cNvPr>
            <p:cNvGrpSpPr/>
            <p:nvPr/>
          </p:nvGrpSpPr>
          <p:grpSpPr>
            <a:xfrm>
              <a:off x="948449" y="1371575"/>
              <a:ext cx="2125088" cy="553998"/>
              <a:chOff x="5088513" y="-85835"/>
              <a:chExt cx="2125088" cy="553998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3E4A5116-FBED-AE4C-B79E-7AD94664BD95}"/>
                  </a:ext>
                </a:extLst>
              </p:cNvPr>
              <p:cNvSpPr/>
              <p:nvPr/>
            </p:nvSpPr>
            <p:spPr bwMode="auto">
              <a:xfrm>
                <a:off x="5088513" y="-85835"/>
                <a:ext cx="2125088" cy="553998"/>
              </a:xfrm>
              <a:prstGeom prst="roundRect">
                <a:avLst>
                  <a:gd name="adj" fmla="val 21504"/>
                </a:avLst>
              </a:prstGeom>
              <a:solidFill>
                <a:schemeClr val="bg1"/>
              </a:solidFill>
              <a:ln w="19050" cap="flat" cmpd="sng" algn="ctr">
                <a:gradFill flip="none" rotWithShape="1">
                  <a:gsLst>
                    <a:gs pos="90000">
                      <a:srgbClr val="FFB3BB"/>
                    </a:gs>
                    <a:gs pos="64000">
                      <a:srgbClr val="C5B4E3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 lim="800000"/>
              </a:ln>
              <a:effectLst>
                <a:outerShdw blurRad="63500" dist="127000" dir="2700000" algn="tl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B5670E1-3D94-CAFF-1FF3-157D1A2BD0CC}"/>
                  </a:ext>
                </a:extLst>
              </p:cNvPr>
              <p:cNvSpPr txBox="1"/>
              <p:nvPr/>
            </p:nvSpPr>
            <p:spPr>
              <a:xfrm>
                <a:off x="5279420" y="52665"/>
                <a:ext cx="17432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>
                    <a:latin typeface="+mj-lt"/>
                  </a:rPr>
                  <a:t>Endpoints</a:t>
                </a:r>
              </a:p>
            </p:txBody>
          </p:sp>
        </p:grpSp>
        <p:grpSp>
          <p:nvGrpSpPr>
            <p:cNvPr id="75" name="Group 74" descr="razor page UI">
              <a:extLst>
                <a:ext uri="{FF2B5EF4-FFF2-40B4-BE49-F238E27FC236}">
                  <a16:creationId xmlns:a16="http://schemas.microsoft.com/office/drawing/2014/main" id="{76480E35-F35A-148E-6B92-7ACCE9468378}"/>
                </a:ext>
              </a:extLst>
            </p:cNvPr>
            <p:cNvGrpSpPr/>
            <p:nvPr/>
          </p:nvGrpSpPr>
          <p:grpSpPr>
            <a:xfrm>
              <a:off x="8665090" y="1344559"/>
              <a:ext cx="2125088" cy="553998"/>
              <a:chOff x="5088513" y="-85835"/>
              <a:chExt cx="2125088" cy="553998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57247C63-6A03-2529-BA47-AA6CCA33908A}"/>
                  </a:ext>
                </a:extLst>
              </p:cNvPr>
              <p:cNvSpPr/>
              <p:nvPr/>
            </p:nvSpPr>
            <p:spPr bwMode="auto">
              <a:xfrm>
                <a:off x="5088513" y="-85835"/>
                <a:ext cx="2125088" cy="553998"/>
              </a:xfrm>
              <a:prstGeom prst="roundRect">
                <a:avLst>
                  <a:gd name="adj" fmla="val 21504"/>
                </a:avLst>
              </a:prstGeom>
              <a:solidFill>
                <a:schemeClr val="bg1"/>
              </a:solidFill>
              <a:ln w="19050" cap="flat" cmpd="sng" algn="ctr">
                <a:gradFill flip="none" rotWithShape="1">
                  <a:gsLst>
                    <a:gs pos="90000">
                      <a:srgbClr val="FFB3BB"/>
                    </a:gs>
                    <a:gs pos="64000">
                      <a:srgbClr val="C5B4E3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 lim="800000"/>
              </a:ln>
              <a:effectLst>
                <a:outerShdw blurRad="63500" dist="127000" dir="2700000" algn="tl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9EA32F6-3366-B3D8-F57A-3EC42AA22A9D}"/>
                  </a:ext>
                </a:extLst>
              </p:cNvPr>
              <p:cNvSpPr txBox="1"/>
              <p:nvPr/>
            </p:nvSpPr>
            <p:spPr>
              <a:xfrm>
                <a:off x="5279420" y="52665"/>
                <a:ext cx="17432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>
                    <a:latin typeface="+mj-lt"/>
                  </a:rPr>
                  <a:t>Razor Page UI</a:t>
                </a:r>
              </a:p>
            </p:txBody>
          </p:sp>
        </p:grpSp>
        <p:cxnSp>
          <p:nvCxnSpPr>
            <p:cNvPr id="34" name="Straight Arrow Connector 33" descr="down arrow">
              <a:extLst>
                <a:ext uri="{FF2B5EF4-FFF2-40B4-BE49-F238E27FC236}">
                  <a16:creationId xmlns:a16="http://schemas.microsoft.com/office/drawing/2014/main" id="{567BF94D-7711-1F39-5142-6CED1D0D85C9}"/>
                </a:ext>
              </a:extLst>
            </p:cNvPr>
            <p:cNvCxnSpPr>
              <a:cxnSpLocks/>
            </p:cNvCxnSpPr>
            <p:nvPr/>
          </p:nvCxnSpPr>
          <p:spPr>
            <a:xfrm>
              <a:off x="5088513" y="2696738"/>
              <a:ext cx="0" cy="368631"/>
            </a:xfrm>
            <a:prstGeom prst="straightConnector1">
              <a:avLst/>
            </a:prstGeom>
            <a:ln>
              <a:solidFill>
                <a:srgbClr val="C5B4E3"/>
              </a:solidFill>
              <a:headEnd type="none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 descr="down arrow">
              <a:extLst>
                <a:ext uri="{FF2B5EF4-FFF2-40B4-BE49-F238E27FC236}">
                  <a16:creationId xmlns:a16="http://schemas.microsoft.com/office/drawing/2014/main" id="{F9A48D9E-6CB8-59F4-BFA6-758D64778653}"/>
                </a:ext>
              </a:extLst>
            </p:cNvPr>
            <p:cNvCxnSpPr>
              <a:cxnSpLocks/>
            </p:cNvCxnSpPr>
            <p:nvPr/>
          </p:nvCxnSpPr>
          <p:spPr>
            <a:xfrm>
              <a:off x="7103489" y="2696738"/>
              <a:ext cx="0" cy="368631"/>
            </a:xfrm>
            <a:prstGeom prst="straightConnector1">
              <a:avLst/>
            </a:prstGeom>
            <a:ln>
              <a:solidFill>
                <a:srgbClr val="C5B4E3"/>
              </a:solidFill>
              <a:headEnd type="none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 descr="identity store: users, user claims, roles, user logins">
              <a:extLst>
                <a:ext uri="{FF2B5EF4-FFF2-40B4-BE49-F238E27FC236}">
                  <a16:creationId xmlns:a16="http://schemas.microsoft.com/office/drawing/2014/main" id="{7FC162F8-1FC4-A2EF-1F80-A218453AF99E}"/>
                </a:ext>
              </a:extLst>
            </p:cNvPr>
            <p:cNvGrpSpPr/>
            <p:nvPr/>
          </p:nvGrpSpPr>
          <p:grpSpPr>
            <a:xfrm>
              <a:off x="1752600" y="3171411"/>
              <a:ext cx="8686800" cy="1074466"/>
              <a:chOff x="1752600" y="3083947"/>
              <a:chExt cx="8686800" cy="1074466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C8AFC6E-3F39-C74A-801B-4ADDA7DB9FFB}"/>
                  </a:ext>
                </a:extLst>
              </p:cNvPr>
              <p:cNvSpPr/>
              <p:nvPr/>
            </p:nvSpPr>
            <p:spPr bwMode="auto">
              <a:xfrm>
                <a:off x="1752600" y="3261945"/>
                <a:ext cx="8686800" cy="896468"/>
              </a:xfrm>
              <a:prstGeom prst="roundRect">
                <a:avLst>
                  <a:gd name="adj" fmla="val 15881"/>
                </a:avLst>
              </a:prstGeom>
              <a:solidFill>
                <a:schemeClr val="bg1"/>
              </a:solidFill>
              <a:ln w="19050" cap="flat" cmpd="sng" algn="ctr">
                <a:gradFill flip="none" rotWithShape="1">
                  <a:gsLst>
                    <a:gs pos="90000">
                      <a:srgbClr val="FFB3BB"/>
                    </a:gs>
                    <a:gs pos="64000">
                      <a:srgbClr val="C5B4E3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 lim="800000"/>
              </a:ln>
              <a:effectLst>
                <a:outerShdw blurRad="63500" dist="127000" dir="2700000" algn="tl" rotWithShape="0">
                  <a:prstClr val="black">
                    <a:alpha val="50000"/>
                  </a:prstClr>
                </a:outerShdw>
              </a:effectLst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err="1">
                  <a:solidFill>
                    <a:schemeClr val="bg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8F3F59-37DE-EF25-7A27-7044DB504ACB}"/>
                  </a:ext>
                </a:extLst>
              </p:cNvPr>
              <p:cNvSpPr txBox="1"/>
              <p:nvPr/>
            </p:nvSpPr>
            <p:spPr>
              <a:xfrm>
                <a:off x="2162901" y="3565068"/>
                <a:ext cx="1821273" cy="389513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>
                    <a:latin typeface="+mj-lt"/>
                  </a:defRPr>
                </a:lvl1pPr>
              </a:lstStyle>
              <a:p>
                <a:r>
                  <a:rPr lang="en-US"/>
                  <a:t>Users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A41BB5-1DA6-637B-ED9D-0F761ACB0893}"/>
                  </a:ext>
                </a:extLst>
              </p:cNvPr>
              <p:cNvSpPr txBox="1"/>
              <p:nvPr/>
            </p:nvSpPr>
            <p:spPr>
              <a:xfrm>
                <a:off x="4177877" y="3565068"/>
                <a:ext cx="1821273" cy="389513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>
                    <a:latin typeface="+mj-lt"/>
                  </a:defRPr>
                </a:lvl1pPr>
              </a:lstStyle>
              <a:p>
                <a:r>
                  <a:rPr lang="en-US"/>
                  <a:t>User Claims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A0FA1A-4ACF-7B52-A80D-574047FB6953}"/>
                  </a:ext>
                </a:extLst>
              </p:cNvPr>
              <p:cNvSpPr txBox="1"/>
              <p:nvPr/>
            </p:nvSpPr>
            <p:spPr>
              <a:xfrm>
                <a:off x="6192853" y="3565068"/>
                <a:ext cx="1821273" cy="389513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>
                    <a:latin typeface="+mj-lt"/>
                  </a:defRPr>
                </a:lvl1pPr>
              </a:lstStyle>
              <a:p>
                <a:r>
                  <a:rPr lang="en-US"/>
                  <a:t>Roles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7E17F52-8EF9-F4FF-6D57-7F5F593DD47A}"/>
                  </a:ext>
                </a:extLst>
              </p:cNvPr>
              <p:cNvSpPr txBox="1"/>
              <p:nvPr/>
            </p:nvSpPr>
            <p:spPr>
              <a:xfrm>
                <a:off x="8207827" y="3565068"/>
                <a:ext cx="1821273" cy="389513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1800">
                    <a:latin typeface="+mj-lt"/>
                  </a:defRPr>
                </a:lvl1pPr>
              </a:lstStyle>
              <a:p>
                <a:r>
                  <a:rPr lang="en-US"/>
                  <a:t>User Logins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4A0131-31E5-B050-F03F-A7757BECF645}"/>
                  </a:ext>
                </a:extLst>
              </p:cNvPr>
              <p:cNvSpPr txBox="1"/>
              <p:nvPr/>
            </p:nvSpPr>
            <p:spPr>
              <a:xfrm>
                <a:off x="4864101" y="3083947"/>
                <a:ext cx="2463799" cy="376041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35000">
                    <a:srgbClr val="C5B4E3"/>
                  </a:gs>
                  <a:gs pos="10000">
                    <a:srgbClr val="FFB3BB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63500" dist="127000" dir="2700000" algn="tl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18288" rIns="0" bIns="45720" anchor="ctr" anchorCtr="0">
                <a:noAutofit/>
              </a:bodyPr>
              <a:lstStyle>
                <a:defPPr>
                  <a:defRPr lang="en-US"/>
                </a:defPPr>
                <a:lvl1pPr algn="ctr" fontAlgn="base">
                  <a:spcBef>
                    <a:spcPct val="0"/>
                  </a:spcBef>
                  <a:spcAft>
                    <a:spcPct val="0"/>
                  </a:spcAft>
                  <a:defRPr sz="1600" b="1">
                    <a:ln w="3175">
                      <a:noFill/>
                    </a:ln>
                    <a:gradFill>
                      <a:gsLst>
                        <a:gs pos="77528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latin typeface="+mj-lt"/>
                    <a:cs typeface="Segoe UI" pitchFamily="34" charset="0"/>
                  </a:defRPr>
                </a:lvl1pPr>
              </a:lstStyle>
              <a:p>
                <a:pPr lvl="0" defTabSz="914400">
                  <a:defRPr/>
                </a:pPr>
                <a:r>
                  <a:rPr lang="en-US" kern="0"/>
                  <a:t>Identity Store</a:t>
                </a:r>
              </a:p>
            </p:txBody>
          </p:sp>
        </p:grpSp>
        <p:cxnSp>
          <p:nvCxnSpPr>
            <p:cNvPr id="38" name="Straight Arrow Connector 37" descr="down arrow">
              <a:extLst>
                <a:ext uri="{FF2B5EF4-FFF2-40B4-BE49-F238E27FC236}">
                  <a16:creationId xmlns:a16="http://schemas.microsoft.com/office/drawing/2014/main" id="{5328A812-1DA3-391D-10C7-14E20A75CC3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351918"/>
              <a:ext cx="0" cy="368631"/>
            </a:xfrm>
            <a:prstGeom prst="straightConnector1">
              <a:avLst/>
            </a:prstGeom>
            <a:ln>
              <a:solidFill>
                <a:srgbClr val="C5B4E3"/>
              </a:solidFill>
              <a:headEnd type="none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DA51147-BD8A-B550-B874-34DD2AAB55AB}"/>
                </a:ext>
              </a:extLst>
            </p:cNvPr>
            <p:cNvSpPr txBox="1"/>
            <p:nvPr/>
          </p:nvSpPr>
          <p:spPr>
            <a:xfrm>
              <a:off x="4864101" y="4777227"/>
              <a:ext cx="2463799" cy="37604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wrap="square" lIns="0" tIns="18288" rIns="0" bIns="45720" anchor="ctr" anchorCtr="0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ln w="3175">
                    <a:noFill/>
                  </a:ln>
                  <a:gradFill>
                    <a:gsLst>
                      <a:gs pos="77528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latin typeface="+mj-lt"/>
                  <a:cs typeface="Segoe UI" pitchFamily="34" charset="0"/>
                </a:defRPr>
              </a:lvl1pPr>
            </a:lstStyle>
            <a:p>
              <a:pPr lvl="0" defTabSz="914400">
                <a:defRPr/>
              </a:pPr>
              <a:r>
                <a:rPr lang="en-US" kern="0" dirty="0"/>
                <a:t>Data Access (EF Core)</a:t>
              </a:r>
            </a:p>
          </p:txBody>
        </p:sp>
        <p:cxnSp>
          <p:nvCxnSpPr>
            <p:cNvPr id="39" name="Straight Arrow Connector 38" descr="down arrow">
              <a:extLst>
                <a:ext uri="{FF2B5EF4-FFF2-40B4-BE49-F238E27FC236}">
                  <a16:creationId xmlns:a16="http://schemas.microsoft.com/office/drawing/2014/main" id="{7FC6DD40-E3EA-3DE7-2ECE-B0B3FE2666D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4645"/>
              <a:ext cx="0" cy="368631"/>
            </a:xfrm>
            <a:prstGeom prst="straightConnector1">
              <a:avLst/>
            </a:prstGeom>
            <a:ln>
              <a:solidFill>
                <a:srgbClr val="C5B4E3"/>
              </a:solidFill>
              <a:headEnd type="none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5FAD92E-D486-058F-B5E7-FB5B2631B8EB}"/>
                </a:ext>
              </a:extLst>
            </p:cNvPr>
            <p:cNvSpPr txBox="1"/>
            <p:nvPr/>
          </p:nvSpPr>
          <p:spPr>
            <a:xfrm>
              <a:off x="5185364" y="5644652"/>
              <a:ext cx="1821273" cy="37604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wrap="square" lIns="0" tIns="18288" rIns="0" bIns="45720" anchor="ctr" anchorCtr="0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ln w="3175">
                    <a:noFill/>
                  </a:ln>
                  <a:gradFill>
                    <a:gsLst>
                      <a:gs pos="77528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latin typeface="+mj-lt"/>
                  <a:cs typeface="Segoe UI" pitchFamily="34" charset="0"/>
                </a:defRPr>
              </a:lvl1pPr>
            </a:lstStyle>
            <a:p>
              <a:pPr lvl="0" defTabSz="914400">
                <a:defRPr/>
              </a:pPr>
              <a:r>
                <a:rPr lang="en-US" kern="0"/>
                <a:t>Database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201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2">
            <a:extLst>
              <a:ext uri="{FF2B5EF4-FFF2-40B4-BE49-F238E27FC236}">
                <a16:creationId xmlns:a16="http://schemas.microsoft.com/office/drawing/2014/main" id="{0C5FE1F7-85B5-2602-2523-737F1462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20" y="389970"/>
            <a:ext cx="11018520" cy="553998"/>
          </a:xfrm>
        </p:spPr>
        <p:txBody>
          <a:bodyPr/>
          <a:lstStyle/>
          <a:p>
            <a:r>
              <a:rPr lang="en-US" dirty="0">
                <a:solidFill>
                  <a:srgbClr val="C5B4E3"/>
                </a:solidFill>
              </a:rPr>
              <a:t>High-scale</a:t>
            </a:r>
            <a:r>
              <a:rPr lang="en-US" dirty="0"/>
              <a:t> and </a:t>
            </a:r>
            <a:r>
              <a:rPr lang="en-US" dirty="0">
                <a:solidFill>
                  <a:srgbClr val="C5B4E3"/>
                </a:solidFill>
              </a:rPr>
              <a:t>high-availability</a:t>
            </a:r>
            <a:r>
              <a:rPr lang="en-US" dirty="0"/>
              <a:t> services in .NET 8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C7057E-A9A4-E224-FED6-F7D4C17B9423}"/>
              </a:ext>
            </a:extLst>
          </p:cNvPr>
          <p:cNvGrpSpPr/>
          <p:nvPr/>
        </p:nvGrpSpPr>
        <p:grpSpPr>
          <a:xfrm>
            <a:off x="494819" y="1384413"/>
            <a:ext cx="11115289" cy="5339552"/>
            <a:chOff x="494820" y="1384413"/>
            <a:chExt cx="9689282" cy="53395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1C16A68-DCF4-D3BC-AA31-E51903FC67E7}"/>
                </a:ext>
              </a:extLst>
            </p:cNvPr>
            <p:cNvSpPr/>
            <p:nvPr/>
          </p:nvSpPr>
          <p:spPr>
            <a:xfrm>
              <a:off x="494820" y="1384413"/>
              <a:ext cx="4424252" cy="1699184"/>
            </a:xfrm>
            <a:prstGeom prst="roundRect">
              <a:avLst>
                <a:gd name="adj" fmla="val 7608"/>
              </a:avLst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/>
          </p:spPr>
          <p:txBody>
            <a:bodyPr lIns="0" tIns="45720" rIns="0" rtlCol="0" anchor="t" anchorCtr="0"/>
            <a:lstStyle/>
            <a:p>
              <a:pPr algn="ctr"/>
              <a:r>
                <a:rPr lang="en-US" sz="1400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Resilience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0329832-A788-9FC1-5946-84EA4747E53C}"/>
                </a:ext>
              </a:extLst>
            </p:cNvPr>
            <p:cNvSpPr txBox="1"/>
            <p:nvPr/>
          </p:nvSpPr>
          <p:spPr>
            <a:xfrm>
              <a:off x="728331" y="2127743"/>
              <a:ext cx="4003856" cy="2826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wrap="square" lIns="0" tIns="18288" rIns="0" bIns="45720" anchor="ctr" anchorCtr="0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ln w="3175">
                    <a:noFill/>
                  </a:ln>
                  <a:gradFill>
                    <a:gsLst>
                      <a:gs pos="77528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latin typeface="+mj-lt"/>
                  <a:cs typeface="Segoe UI" pitchFamily="34" charset="0"/>
                </a:defRPr>
              </a:lvl1pPr>
            </a:lstStyle>
            <a:p>
              <a:r>
                <a:rPr lang="en-US" sz="1400" err="1">
                  <a:solidFill>
                    <a:schemeClr val="tx1"/>
                  </a:solidFill>
                </a:rPr>
                <a:t>Microsoft.Extensions.Resilience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FD91BA-B287-F730-98CA-73EEEB538514}"/>
                </a:ext>
              </a:extLst>
            </p:cNvPr>
            <p:cNvSpPr txBox="1"/>
            <p:nvPr/>
          </p:nvSpPr>
          <p:spPr>
            <a:xfrm>
              <a:off x="728330" y="2591140"/>
              <a:ext cx="4003856" cy="2826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wrap="square" lIns="0" tIns="18288" rIns="0" bIns="45720" anchor="ctr" anchorCtr="0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ln w="3175">
                    <a:noFill/>
                  </a:ln>
                  <a:gradFill>
                    <a:gsLst>
                      <a:gs pos="77528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latin typeface="+mj-lt"/>
                  <a:cs typeface="Segoe UI" pitchFamily="34" charset="0"/>
                </a:defRPr>
              </a:lvl1pPr>
            </a:lstStyle>
            <a:p>
              <a:r>
                <a:rPr lang="en-US" sz="1400" err="1">
                  <a:solidFill>
                    <a:schemeClr val="tx1"/>
                  </a:solidFill>
                </a:rPr>
                <a:t>Microsoft.Extensions.Http.Resilience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89E9A9-B76D-AE82-5D18-417D5D60864C}"/>
                </a:ext>
              </a:extLst>
            </p:cNvPr>
            <p:cNvSpPr txBox="1"/>
            <p:nvPr/>
          </p:nvSpPr>
          <p:spPr>
            <a:xfrm>
              <a:off x="588263" y="3179813"/>
              <a:ext cx="405057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Adds fault injection and retry pipelines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76F5DCA-A3C0-E28E-E412-0D07E05EE821}"/>
                </a:ext>
              </a:extLst>
            </p:cNvPr>
            <p:cNvSpPr/>
            <p:nvPr/>
          </p:nvSpPr>
          <p:spPr>
            <a:xfrm>
              <a:off x="5759850" y="1384413"/>
              <a:ext cx="4424252" cy="1699184"/>
            </a:xfrm>
            <a:prstGeom prst="roundRect">
              <a:avLst>
                <a:gd name="adj" fmla="val 7608"/>
              </a:avLst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/>
          </p:spPr>
          <p:txBody>
            <a:bodyPr lIns="0" tIns="45720" rIns="0" rtlCol="0" anchor="t" anchorCtr="0"/>
            <a:lstStyle/>
            <a:p>
              <a:pPr algn="ctr"/>
              <a:r>
                <a:rPr lang="en-US" sz="140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Compliance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DD8C13-ED62-F89E-28A3-8D022C45A9F7}"/>
                </a:ext>
              </a:extLst>
            </p:cNvPr>
            <p:cNvSpPr txBox="1"/>
            <p:nvPr/>
          </p:nvSpPr>
          <p:spPr>
            <a:xfrm>
              <a:off x="5993361" y="2127743"/>
              <a:ext cx="4003856" cy="2826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wrap="square" lIns="0" tIns="18288" rIns="0" bIns="45720" anchor="ctr" anchorCtr="0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ln w="3175">
                    <a:noFill/>
                  </a:ln>
                  <a:gradFill>
                    <a:gsLst>
                      <a:gs pos="77528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latin typeface="+mj-lt"/>
                  <a:cs typeface="Segoe UI" pitchFamily="34" charset="0"/>
                </a:defRPr>
              </a:lvl1pPr>
            </a:lstStyle>
            <a:p>
              <a:r>
                <a:rPr lang="en-US" sz="1400" err="1">
                  <a:solidFill>
                    <a:schemeClr val="tx1"/>
                  </a:solidFill>
                </a:rPr>
                <a:t>Microsoft.Extensions.Compliance.Abstractions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0EF1FD-9BBC-8B05-7198-2EC8C37B9E77}"/>
                </a:ext>
              </a:extLst>
            </p:cNvPr>
            <p:cNvSpPr txBox="1"/>
            <p:nvPr/>
          </p:nvSpPr>
          <p:spPr>
            <a:xfrm>
              <a:off x="5993360" y="2591140"/>
              <a:ext cx="4003856" cy="2826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wrap="square" lIns="0" tIns="18288" rIns="0" bIns="45720" anchor="ctr" anchorCtr="0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ln w="3175">
                    <a:noFill/>
                  </a:ln>
                  <a:gradFill>
                    <a:gsLst>
                      <a:gs pos="77528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latin typeface="+mj-lt"/>
                  <a:cs typeface="Segoe UI" pitchFamily="34" charset="0"/>
                </a:defRPr>
              </a:lvl1pPr>
            </a:lstStyle>
            <a:p>
              <a:r>
                <a:rPr lang="en-US" sz="1400" dirty="0" err="1">
                  <a:solidFill>
                    <a:schemeClr val="tx1"/>
                  </a:solidFill>
                </a:rPr>
                <a:t>Microsoft.Extensions.Compliance.Redaction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4AEFA5-4758-BDEB-3865-A885181BBABE}"/>
                </a:ext>
              </a:extLst>
            </p:cNvPr>
            <p:cNvSpPr txBox="1"/>
            <p:nvPr/>
          </p:nvSpPr>
          <p:spPr>
            <a:xfrm>
              <a:off x="5853293" y="3179813"/>
              <a:ext cx="405057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Adds data classification and redaction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9765F44-214E-8E79-574D-55D7E8367204}"/>
                </a:ext>
              </a:extLst>
            </p:cNvPr>
            <p:cNvSpPr/>
            <p:nvPr/>
          </p:nvSpPr>
          <p:spPr>
            <a:xfrm>
              <a:off x="494820" y="3617158"/>
              <a:ext cx="9689282" cy="2573873"/>
            </a:xfrm>
            <a:prstGeom prst="roundRect">
              <a:avLst>
                <a:gd name="adj" fmla="val 7608"/>
              </a:avLst>
            </a:prstGeom>
            <a:solidFill>
              <a:schemeClr val="bg1"/>
            </a:solidFill>
            <a:ln w="19050" cap="flat" cmpd="sng" algn="ctr">
              <a:gradFill flip="none" rotWithShape="1">
                <a:gsLst>
                  <a:gs pos="90000">
                    <a:srgbClr val="FFB3BB"/>
                  </a:gs>
                  <a:gs pos="64000">
                    <a:srgbClr val="C5B4E3"/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miter lim="800000"/>
            </a:ln>
            <a:effectLst/>
          </p:spPr>
          <p:txBody>
            <a:bodyPr lIns="0" tIns="45720" rIns="0" rtlCol="0" anchor="t" anchorCtr="0"/>
            <a:lstStyle/>
            <a:p>
              <a:pPr algn="ctr"/>
              <a:r>
                <a:rPr lang="en-US" sz="1400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Telemetry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426A51-3C6B-4A75-8F24-1FDB6A8A5C38}"/>
                </a:ext>
              </a:extLst>
            </p:cNvPr>
            <p:cNvSpPr txBox="1"/>
            <p:nvPr/>
          </p:nvSpPr>
          <p:spPr>
            <a:xfrm>
              <a:off x="728330" y="4360488"/>
              <a:ext cx="9268887" cy="2826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wrap="square" lIns="0" tIns="18288" rIns="0" bIns="45720" anchor="ctr" anchorCtr="0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ln w="3175">
                    <a:noFill/>
                  </a:ln>
                  <a:gradFill>
                    <a:gsLst>
                      <a:gs pos="77528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latin typeface="+mj-lt"/>
                  <a:cs typeface="Segoe UI" pitchFamily="34" charset="0"/>
                </a:defRPr>
              </a:lvl1pPr>
            </a:lstStyle>
            <a:p>
              <a:r>
                <a:rPr lang="en-US" sz="1400" err="1">
                  <a:solidFill>
                    <a:schemeClr val="tx1"/>
                  </a:solidFill>
                </a:rPr>
                <a:t>Microsoft.Extensions.Telemetry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FD22E5-22D1-3450-8566-B78864ED7F52}"/>
                </a:ext>
              </a:extLst>
            </p:cNvPr>
            <p:cNvSpPr txBox="1"/>
            <p:nvPr/>
          </p:nvSpPr>
          <p:spPr>
            <a:xfrm>
              <a:off x="728329" y="4823885"/>
              <a:ext cx="9268887" cy="2826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wrap="square" lIns="0" tIns="18288" rIns="0" bIns="45720" anchor="ctr" anchorCtr="0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ln w="3175">
                    <a:noFill/>
                  </a:ln>
                  <a:gradFill>
                    <a:gsLst>
                      <a:gs pos="77528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latin typeface="+mj-lt"/>
                  <a:cs typeface="Segoe UI" pitchFamily="34" charset="0"/>
                </a:defRPr>
              </a:lvl1pPr>
            </a:lstStyle>
            <a:p>
              <a:r>
                <a:rPr lang="en-US" sz="1400" err="1">
                  <a:solidFill>
                    <a:schemeClr val="tx1"/>
                  </a:solidFill>
                </a:rPr>
                <a:t>Microsoft.Extensions.Telemetry.Abstractions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E4CA12-3A2C-5373-B2D8-89D798A7D4ED}"/>
                </a:ext>
              </a:extLst>
            </p:cNvPr>
            <p:cNvSpPr txBox="1"/>
            <p:nvPr/>
          </p:nvSpPr>
          <p:spPr>
            <a:xfrm>
              <a:off x="728330" y="5267481"/>
              <a:ext cx="9268887" cy="2826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wrap="square" lIns="0" tIns="18288" rIns="0" bIns="45720" anchor="ctr" anchorCtr="0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ln w="3175">
                    <a:noFill/>
                  </a:ln>
                  <a:gradFill>
                    <a:gsLst>
                      <a:gs pos="77528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latin typeface="+mj-lt"/>
                  <a:cs typeface="Segoe UI" pitchFamily="34" charset="0"/>
                </a:defRPr>
              </a:lvl1pPr>
            </a:lstStyle>
            <a:p>
              <a:r>
                <a:rPr lang="en-US" sz="1400" dirty="0" err="1">
                  <a:solidFill>
                    <a:schemeClr val="tx1"/>
                  </a:solidFill>
                </a:rPr>
                <a:t>Microsoft.Extensions.Telemetry.Console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6BB549-CF04-2182-FC64-8482EF1F3DB3}"/>
                </a:ext>
              </a:extLst>
            </p:cNvPr>
            <p:cNvSpPr txBox="1"/>
            <p:nvPr/>
          </p:nvSpPr>
          <p:spPr>
            <a:xfrm>
              <a:off x="728329" y="5730878"/>
              <a:ext cx="9268887" cy="2826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5000">
                  <a:srgbClr val="C5B4E3"/>
                </a:gs>
                <a:gs pos="10000">
                  <a:srgbClr val="FFB3BB"/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63500" dist="127000" dir="2700000" algn="tl" rotWithShape="0">
                <a:srgbClr val="000000">
                  <a:alpha val="50000"/>
                </a:srgbClr>
              </a:outerShdw>
            </a:effectLst>
          </p:spPr>
          <p:txBody>
            <a:bodyPr wrap="square" lIns="0" tIns="18288" rIns="0" bIns="45720" anchor="ctr" anchorCtr="0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ln w="3175">
                    <a:noFill/>
                  </a:ln>
                  <a:gradFill>
                    <a:gsLst>
                      <a:gs pos="77528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latin typeface="+mj-lt"/>
                  <a:cs typeface="Segoe UI" pitchFamily="34" charset="0"/>
                </a:defRPr>
              </a:lvl1pPr>
            </a:lstStyle>
            <a:p>
              <a:r>
                <a:rPr lang="en-US" sz="1400" err="1">
                  <a:solidFill>
                    <a:schemeClr val="tx1"/>
                  </a:solidFill>
                </a:rPr>
                <a:t>Microsoft.Extensions.Http.Telemetry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F3562E-9A24-B038-7E38-923CB6DF0950}"/>
                </a:ext>
              </a:extLst>
            </p:cNvPr>
            <p:cNvSpPr txBox="1"/>
            <p:nvPr/>
          </p:nvSpPr>
          <p:spPr>
            <a:xfrm>
              <a:off x="3337483" y="6262300"/>
              <a:ext cx="40505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Primarily add Logging enhancements and meters/metrics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8057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4607 L 2.08333E-6 -2.22222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4C8CFC9-D3E3-7DC0-C33E-06AA7BC35500}"/>
              </a:ext>
            </a:extLst>
          </p:cNvPr>
          <p:cNvSpPr txBox="1">
            <a:spLocks/>
          </p:cNvSpPr>
          <p:nvPr/>
        </p:nvSpPr>
        <p:spPr>
          <a:xfrm>
            <a:off x="633996" y="1449192"/>
            <a:ext cx="5168161" cy="2154436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solidFill>
                  <a:schemeClr val="bg1"/>
                </a:solidFill>
              </a:rPr>
              <a:t>Visual Studio + Command Line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solidFill>
                  <a:schemeClr val="bg1"/>
                </a:solidFill>
              </a:rPr>
              <a:t>Analyzers and code fixers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solidFill>
                  <a:schemeClr val="bg1"/>
                </a:solidFill>
              </a:rPr>
              <a:t>Ability to analyze binaries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solidFill>
                  <a:schemeClr val="bg1"/>
                </a:solidFill>
              </a:rPr>
              <a:t>UWP to Windows App SDK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solidFill>
                  <a:schemeClr val="bg1"/>
                </a:solidFill>
              </a:rPr>
              <a:t>Xamarin to .NET 7 &amp; .NET MAUI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47CC3C77-3D5E-08AC-171C-03E9F7DC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98" y="201977"/>
            <a:ext cx="10515818" cy="935788"/>
          </a:xfrm>
        </p:spPr>
        <p:txBody>
          <a:bodyPr>
            <a:normAutofit/>
          </a:bodyPr>
          <a:lstStyle/>
          <a:p>
            <a:r>
              <a:rPr lang="en-US" sz="2800" dirty="0"/>
              <a:t>.NET Upgrade Assistant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2DCB47-C9EE-8C2E-7FAF-D308A63379CC}"/>
              </a:ext>
            </a:extLst>
          </p:cNvPr>
          <p:cNvSpPr txBox="1">
            <a:spLocks/>
          </p:cNvSpPr>
          <p:nvPr/>
        </p:nvSpPr>
        <p:spPr>
          <a:xfrm>
            <a:off x="590077" y="6069492"/>
            <a:ext cx="5212080" cy="184666"/>
          </a:xfrm>
          <a:prstGeom prst="rect">
            <a:avLst/>
          </a:prstGeom>
        </p:spPr>
        <p:txBody>
          <a:bodyPr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  aka.ms/dotnet-upgrade-assistant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FF3A7E-3335-C12F-77B2-CA34D88C62CB}"/>
              </a:ext>
            </a:extLst>
          </p:cNvPr>
          <p:cNvGrpSpPr/>
          <p:nvPr/>
        </p:nvGrpSpPr>
        <p:grpSpPr>
          <a:xfrm>
            <a:off x="6723530" y="5309815"/>
            <a:ext cx="4752323" cy="1120694"/>
            <a:chOff x="6096000" y="3623428"/>
            <a:chExt cx="5338018" cy="1258813"/>
          </a:xfrm>
        </p:grpSpPr>
        <p:sp>
          <p:nvSpPr>
            <p:cNvPr id="9" name="Rounded Rectangle 257">
              <a:extLst>
                <a:ext uri="{FF2B5EF4-FFF2-40B4-BE49-F238E27FC236}">
                  <a16:creationId xmlns:a16="http://schemas.microsoft.com/office/drawing/2014/main" id="{66820C08-84C6-D77C-6690-F0A643327D73}"/>
                </a:ext>
              </a:extLst>
            </p:cNvPr>
            <p:cNvSpPr/>
            <p:nvPr/>
          </p:nvSpPr>
          <p:spPr>
            <a:xfrm>
              <a:off x="6096000" y="3623428"/>
              <a:ext cx="2557748" cy="1258813"/>
            </a:xfrm>
            <a:prstGeom prst="roundRect">
              <a:avLst>
                <a:gd name="adj" fmla="val 5742"/>
              </a:avLst>
            </a:prstGeom>
            <a:gradFill>
              <a:gsLst>
                <a:gs pos="0">
                  <a:srgbClr val="512BD4">
                    <a:alpha val="10000"/>
                  </a:srgbClr>
                </a:gs>
                <a:gs pos="100000">
                  <a:schemeClr val="accent3">
                    <a:alpha val="10000"/>
                  </a:schemeClr>
                </a:gs>
              </a:gsLst>
              <a:path path="circle">
                <a:fillToRect r="100000" b="100000"/>
              </a:path>
            </a:gradFill>
            <a:ln w="8890">
              <a:solidFill>
                <a:srgbClr val="512B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440A850-1092-710D-CAF6-7967E23B4A34}"/>
                </a:ext>
              </a:extLst>
            </p:cNvPr>
            <p:cNvGrpSpPr/>
            <p:nvPr/>
          </p:nvGrpSpPr>
          <p:grpSpPr>
            <a:xfrm>
              <a:off x="6096703" y="3782297"/>
              <a:ext cx="2557045" cy="907635"/>
              <a:chOff x="3666071" y="5007452"/>
              <a:chExt cx="2557045" cy="907635"/>
            </a:xfrm>
          </p:grpSpPr>
          <p:sp>
            <p:nvSpPr>
              <p:cNvPr id="15" name="Text Placeholder 1">
                <a:extLst>
                  <a:ext uri="{FF2B5EF4-FFF2-40B4-BE49-F238E27FC236}">
                    <a16:creationId xmlns:a16="http://schemas.microsoft.com/office/drawing/2014/main" id="{65262674-8451-8B1B-8711-CC1897EA0C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0148" y="5007452"/>
                <a:ext cx="2200039" cy="746729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accent2"/>
                    </a:solidFill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4400" kern="120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67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4800" b="1" kern="0" spc="-50">
                    <a:solidFill>
                      <a:srgbClr val="9780E5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178K+</a:t>
                </a:r>
                <a:endParaRPr kumimoji="0" lang="en-US" sz="2800" b="1" i="0" u="none" strike="noStrike" kern="0" cap="none" spc="-50" normalizeH="0" baseline="0" noProof="0">
                  <a:ln>
                    <a:noFill/>
                  </a:ln>
                  <a:solidFill>
                    <a:srgbClr val="9780E5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76336A-5212-3BAE-04CF-4BA8CB049689}"/>
                  </a:ext>
                </a:extLst>
              </p:cNvPr>
              <p:cNvSpPr txBox="1"/>
              <p:nvPr/>
            </p:nvSpPr>
            <p:spPr>
              <a:xfrm>
                <a:off x="3666071" y="5715032"/>
                <a:ext cx="2557045" cy="2000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DOWNLOADS</a:t>
                </a:r>
              </a:p>
            </p:txBody>
          </p:sp>
        </p:grpSp>
        <p:sp>
          <p:nvSpPr>
            <p:cNvPr id="11" name="Rounded Rectangle 257">
              <a:extLst>
                <a:ext uri="{FF2B5EF4-FFF2-40B4-BE49-F238E27FC236}">
                  <a16:creationId xmlns:a16="http://schemas.microsoft.com/office/drawing/2014/main" id="{11BB0317-4A62-3B55-8D06-D94D7D80CBEC}"/>
                </a:ext>
              </a:extLst>
            </p:cNvPr>
            <p:cNvSpPr/>
            <p:nvPr/>
          </p:nvSpPr>
          <p:spPr>
            <a:xfrm>
              <a:off x="8876270" y="3623428"/>
              <a:ext cx="2557748" cy="1258813"/>
            </a:xfrm>
            <a:prstGeom prst="roundRect">
              <a:avLst>
                <a:gd name="adj" fmla="val 5742"/>
              </a:avLst>
            </a:prstGeom>
            <a:gradFill>
              <a:gsLst>
                <a:gs pos="0">
                  <a:srgbClr val="512BD4">
                    <a:alpha val="10000"/>
                  </a:srgbClr>
                </a:gs>
                <a:gs pos="100000">
                  <a:schemeClr val="accent3">
                    <a:alpha val="10000"/>
                  </a:schemeClr>
                </a:gs>
              </a:gsLst>
              <a:path path="circle">
                <a:fillToRect r="100000" b="100000"/>
              </a:path>
            </a:gradFill>
            <a:ln w="8890">
              <a:solidFill>
                <a:srgbClr val="512B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4AAA11E-66F5-0D90-FA22-9101DD6E4C41}"/>
                </a:ext>
              </a:extLst>
            </p:cNvPr>
            <p:cNvGrpSpPr/>
            <p:nvPr/>
          </p:nvGrpSpPr>
          <p:grpSpPr>
            <a:xfrm>
              <a:off x="8876973" y="3782297"/>
              <a:ext cx="2557045" cy="907635"/>
              <a:chOff x="3666071" y="5007452"/>
              <a:chExt cx="2557045" cy="907635"/>
            </a:xfrm>
          </p:grpSpPr>
          <p:sp>
            <p:nvSpPr>
              <p:cNvPr id="13" name="Text Placeholder 1">
                <a:extLst>
                  <a:ext uri="{FF2B5EF4-FFF2-40B4-BE49-F238E27FC236}">
                    <a16:creationId xmlns:a16="http://schemas.microsoft.com/office/drawing/2014/main" id="{1D8D37C2-7FFD-7393-4222-340470F816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0148" y="5007452"/>
                <a:ext cx="2200039" cy="746729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800" kern="1200">
                    <a:solidFill>
                      <a:schemeClr val="accent2"/>
                    </a:solidFill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4400" kern="120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3600" kern="120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67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800" b="1" i="0" u="none" strike="noStrike" kern="0" cap="none" spc="-50" normalizeH="0" noProof="0">
                    <a:ln>
                      <a:noFill/>
                    </a:ln>
                    <a:solidFill>
                      <a:srgbClr val="9780E5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&gt;4x</a:t>
                </a:r>
                <a:endParaRPr kumimoji="0" lang="en-US" sz="2800" b="1" i="0" u="none" strike="noStrike" kern="0" cap="none" spc="-50" normalizeH="0" noProof="0">
                  <a:ln>
                    <a:noFill/>
                  </a:ln>
                  <a:solidFill>
                    <a:srgbClr val="9780E5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8F09BC-FED7-AFF5-D206-1051C5443BA0}"/>
                  </a:ext>
                </a:extLst>
              </p:cNvPr>
              <p:cNvSpPr txBox="1"/>
              <p:nvPr/>
            </p:nvSpPr>
            <p:spPr>
              <a:xfrm>
                <a:off x="3666071" y="5715032"/>
                <a:ext cx="2557045" cy="2000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YoY INCREASE</a:t>
                </a:r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578B23-0C3D-3EFB-9013-241CF95D677B}"/>
              </a:ext>
            </a:extLst>
          </p:cNvPr>
          <p:cNvCxnSpPr>
            <a:cxnSpLocks/>
          </p:cNvCxnSpPr>
          <p:nvPr/>
        </p:nvCxnSpPr>
        <p:spPr>
          <a:xfrm>
            <a:off x="6096000" y="1661104"/>
            <a:ext cx="0" cy="4206240"/>
          </a:xfrm>
          <a:prstGeom prst="line">
            <a:avLst/>
          </a:prstGeom>
          <a:ln w="9525">
            <a:solidFill>
              <a:srgbClr val="512BD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>
            <a:extLst>
              <a:ext uri="{FF2B5EF4-FFF2-40B4-BE49-F238E27FC236}">
                <a16:creationId xmlns:a16="http://schemas.microsoft.com/office/drawing/2014/main" id="{5B7508FC-8E34-7B74-0FB6-7FEB4E22C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3530" y="545382"/>
            <a:ext cx="4752323" cy="441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455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7DD808-AC10-BA22-929E-E1B2154D29B4}"/>
              </a:ext>
            </a:extLst>
          </p:cNvPr>
          <p:cNvSpPr/>
          <p:nvPr/>
        </p:nvSpPr>
        <p:spPr>
          <a:xfrm>
            <a:off x="4463506" y="3980975"/>
            <a:ext cx="685800" cy="685800"/>
          </a:xfrm>
          <a:prstGeom prst="roundRect">
            <a:avLst>
              <a:gd name="adj" fmla="val 50000"/>
            </a:avLst>
          </a:prstGeom>
          <a:solidFill>
            <a:srgbClr val="29436E"/>
          </a:solidFill>
          <a:ln>
            <a:noFill/>
          </a:ln>
          <a:effectLst>
            <a:innerShdw blurRad="199332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6E06F7-0EB0-EAEC-1847-BDC57F013DDD}"/>
              </a:ext>
            </a:extLst>
          </p:cNvPr>
          <p:cNvSpPr/>
          <p:nvPr/>
        </p:nvSpPr>
        <p:spPr>
          <a:xfrm>
            <a:off x="415188" y="3980975"/>
            <a:ext cx="685800" cy="685800"/>
          </a:xfrm>
          <a:prstGeom prst="roundRect">
            <a:avLst>
              <a:gd name="adj" fmla="val 50000"/>
            </a:avLst>
          </a:prstGeom>
          <a:solidFill>
            <a:srgbClr val="29436E"/>
          </a:solidFill>
          <a:ln>
            <a:noFill/>
          </a:ln>
          <a:effectLst>
            <a:innerShdw blurRad="199332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FC4F54-5637-B4E5-F904-4E505F77EAD1}"/>
              </a:ext>
            </a:extLst>
          </p:cNvPr>
          <p:cNvCxnSpPr/>
          <p:nvPr/>
        </p:nvCxnSpPr>
        <p:spPr>
          <a:xfrm>
            <a:off x="11161690" y="2403521"/>
            <a:ext cx="10303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2F99DAB-1AB5-01C8-8B69-6F027D9B2C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263"/>
          <a:stretch/>
        </p:blipFill>
        <p:spPr>
          <a:xfrm rot="5400000">
            <a:off x="3257446" y="-4007478"/>
            <a:ext cx="353499" cy="1299868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DE7207-9425-3103-1BDF-0EF5AC7EF7D6}"/>
              </a:ext>
            </a:extLst>
          </p:cNvPr>
          <p:cNvSpPr/>
          <p:nvPr/>
        </p:nvSpPr>
        <p:spPr>
          <a:xfrm>
            <a:off x="233274" y="1743584"/>
            <a:ext cx="3382720" cy="1015662"/>
          </a:xfrm>
          <a:prstGeom prst="roundRect">
            <a:avLst>
              <a:gd name="adj" fmla="val 50000"/>
            </a:avLst>
          </a:prstGeom>
          <a:solidFill>
            <a:srgbClr val="29436E"/>
          </a:solidFill>
          <a:ln>
            <a:solidFill>
              <a:schemeClr val="bg1"/>
            </a:solidFill>
          </a:ln>
          <a:effectLst>
            <a:outerShdw blurRad="319929" dist="75628" dir="7417363" sx="104184" sy="104184" algn="t" rotWithShape="0">
              <a:prstClr val="black">
                <a:alpha val="2407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81503-E1E7-E931-0AAB-CDA2EE042928}"/>
              </a:ext>
            </a:extLst>
          </p:cNvPr>
          <p:cNvSpPr txBox="1"/>
          <p:nvPr/>
        </p:nvSpPr>
        <p:spPr>
          <a:xfrm>
            <a:off x="415188" y="4796769"/>
            <a:ext cx="36801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99"/>
              </a:spcBef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Visual Studio productivity features in </a:t>
            </a:r>
            <a:r>
              <a:rPr lang="en-US" sz="2000">
                <a:gradFill>
                  <a:gsLst>
                    <a:gs pos="0">
                      <a:srgbClr val="797EF9"/>
                    </a:gs>
                    <a:gs pos="100000">
                      <a:srgbClr val="79C0FF"/>
                    </a:gs>
                  </a:gsLst>
                  <a:lin ang="189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Visual Studio Code</a:t>
            </a:r>
            <a:br>
              <a:rPr lang="en-US" sz="2000">
                <a:gradFill>
                  <a:gsLst>
                    <a:gs pos="0">
                      <a:srgbClr val="797EF9"/>
                    </a:gs>
                    <a:gs pos="100000">
                      <a:srgbClr val="79C0FF"/>
                    </a:gs>
                  </a:gsLst>
                  <a:lin ang="189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000">
              <a:gradFill>
                <a:gsLst>
                  <a:gs pos="0">
                    <a:srgbClr val="797EF9"/>
                  </a:gs>
                  <a:gs pos="100000">
                    <a:srgbClr val="79C0FF"/>
                  </a:gs>
                </a:gsLst>
                <a:lin ang="18900000" scaled="1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42A87-218B-9946-D630-455B6ACA0A40}"/>
              </a:ext>
            </a:extLst>
          </p:cNvPr>
          <p:cNvSpPr txBox="1"/>
          <p:nvPr/>
        </p:nvSpPr>
        <p:spPr>
          <a:xfrm>
            <a:off x="4463506" y="4793860"/>
            <a:ext cx="3680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99"/>
              </a:spcBef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Powered by LSP for </a:t>
            </a:r>
            <a:r>
              <a:rPr lang="en-US" sz="2000">
                <a:gradFill>
                  <a:gsLst>
                    <a:gs pos="0">
                      <a:srgbClr val="797EF9"/>
                    </a:gs>
                    <a:gs pos="100000">
                      <a:srgbClr val="79C0FF"/>
                    </a:gs>
                  </a:gsLst>
                  <a:lin ang="189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performance &amp; reliability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C1A738-FB45-924A-4D1F-7574D93114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147" y="4168707"/>
            <a:ext cx="304518" cy="30451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FE18130-3947-6234-25E2-AE27F8717F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29" y="4171616"/>
            <a:ext cx="304518" cy="304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C27C07-F663-0DBD-F081-364E494A9BC7}"/>
              </a:ext>
            </a:extLst>
          </p:cNvPr>
          <p:cNvSpPr txBox="1"/>
          <p:nvPr/>
        </p:nvSpPr>
        <p:spPr>
          <a:xfrm>
            <a:off x="415304" y="1841314"/>
            <a:ext cx="30188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C# Dev Kit for 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Visual Studio Code</a:t>
            </a: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786FAA14-103F-AA77-0C56-F2194E830B45}"/>
              </a:ext>
            </a:extLst>
          </p:cNvPr>
          <p:cNvSpPr/>
          <p:nvPr/>
        </p:nvSpPr>
        <p:spPr>
          <a:xfrm>
            <a:off x="7991422" y="3980975"/>
            <a:ext cx="685800" cy="685800"/>
          </a:xfrm>
          <a:prstGeom prst="roundRect">
            <a:avLst>
              <a:gd name="adj" fmla="val 50000"/>
            </a:avLst>
          </a:prstGeom>
          <a:solidFill>
            <a:srgbClr val="29436E"/>
          </a:solidFill>
          <a:ln>
            <a:noFill/>
          </a:ln>
          <a:effectLst>
            <a:innerShdw blurRad="199332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61D29-0623-7CD4-5073-BC0AC566DEE9}"/>
              </a:ext>
            </a:extLst>
          </p:cNvPr>
          <p:cNvSpPr txBox="1"/>
          <p:nvPr/>
        </p:nvSpPr>
        <p:spPr>
          <a:xfrm>
            <a:off x="7991422" y="4793860"/>
            <a:ext cx="3680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99"/>
              </a:spcBef>
            </a:pP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Included in </a:t>
            </a:r>
            <a:r>
              <a:rPr lang="en-US" sz="2000">
                <a:gradFill>
                  <a:gsLst>
                    <a:gs pos="0">
                      <a:srgbClr val="797EF9"/>
                    </a:gs>
                    <a:gs pos="100000">
                      <a:srgbClr val="79C0FF"/>
                    </a:gs>
                  </a:gsLst>
                  <a:lin ang="189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Microsoft Dev Box </a:t>
            </a: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000">
                <a:gradFill>
                  <a:gsLst>
                    <a:gs pos="0">
                      <a:srgbClr val="797EF9"/>
                    </a:gs>
                    <a:gs pos="100000">
                      <a:srgbClr val="79C0FF"/>
                    </a:gs>
                  </a:gsLst>
                  <a:lin ang="189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GitHub </a:t>
            </a:r>
            <a:r>
              <a:rPr lang="en-US" sz="2000" err="1">
                <a:gradFill>
                  <a:gsLst>
                    <a:gs pos="0">
                      <a:srgbClr val="797EF9"/>
                    </a:gs>
                    <a:gs pos="100000">
                      <a:srgbClr val="79C0FF"/>
                    </a:gs>
                  </a:gsLst>
                  <a:lin ang="189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Codespaces</a:t>
            </a:r>
            <a:endParaRPr lang="en-US" sz="2000">
              <a:gradFill>
                <a:gsLst>
                  <a:gs pos="0">
                    <a:srgbClr val="797EF9"/>
                  </a:gs>
                  <a:gs pos="100000">
                    <a:srgbClr val="79C0FF"/>
                  </a:gs>
                </a:gsLst>
                <a:lin ang="18900000" scaled="1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69F83-FFCE-75FC-A101-018B8EDE2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2063" y="4168707"/>
            <a:ext cx="304518" cy="304518"/>
          </a:xfrm>
          <a:prstGeom prst="rect">
            <a:avLst/>
          </a:prstGeom>
        </p:spPr>
      </p:pic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DD438997-8CD8-D3D8-D77F-546C6E64F8D4}"/>
              </a:ext>
            </a:extLst>
          </p:cNvPr>
          <p:cNvSpPr/>
          <p:nvPr/>
        </p:nvSpPr>
        <p:spPr>
          <a:xfrm>
            <a:off x="279680" y="6010619"/>
            <a:ext cx="11632639" cy="685800"/>
          </a:xfrm>
          <a:prstGeom prst="roundRect">
            <a:avLst>
              <a:gd name="adj" fmla="val 50000"/>
            </a:avLst>
          </a:prstGeom>
          <a:solidFill>
            <a:srgbClr val="29436E"/>
          </a:solidFill>
          <a:ln>
            <a:noFill/>
          </a:ln>
          <a:effectLst>
            <a:innerShdw blurRad="199332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492C27-0121-FF1F-0066-0DC2940F2890}"/>
              </a:ext>
            </a:extLst>
          </p:cNvPr>
          <p:cNvGrpSpPr/>
          <p:nvPr/>
        </p:nvGrpSpPr>
        <p:grpSpPr>
          <a:xfrm>
            <a:off x="510582" y="6039119"/>
            <a:ext cx="12337906" cy="628800"/>
            <a:chOff x="1133953" y="4922083"/>
            <a:chExt cx="11172131" cy="628800"/>
          </a:xfrm>
        </p:grpSpPr>
        <p:sp>
          <p:nvSpPr>
            <p:cNvPr id="16" name="Google Shape;1291;p177">
              <a:extLst>
                <a:ext uri="{FF2B5EF4-FFF2-40B4-BE49-F238E27FC236}">
                  <a16:creationId xmlns:a16="http://schemas.microsoft.com/office/drawing/2014/main" id="{33B0786B-2721-8192-23B8-504A317DDD6A}"/>
                </a:ext>
              </a:extLst>
            </p:cNvPr>
            <p:cNvSpPr txBox="1"/>
            <p:nvPr/>
          </p:nvSpPr>
          <p:spPr>
            <a:xfrm>
              <a:off x="1575027" y="4922083"/>
              <a:ext cx="4069997" cy="62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33" tIns="9533" rIns="9533" bIns="9533" anchor="ctr" anchorCtr="0">
              <a:no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Tx/>
                <a:buNone/>
                <a:tabLst/>
                <a:defRPr/>
              </a:pPr>
              <a:r>
                <a:rPr kumimoji="0" lang="en" sz="24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Solution &amp; Project Management</a:t>
              </a:r>
              <a:endParaRPr kumimoji="0" sz="2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Google Shape;1292;p177">
              <a:extLst>
                <a:ext uri="{FF2B5EF4-FFF2-40B4-BE49-F238E27FC236}">
                  <a16:creationId xmlns:a16="http://schemas.microsoft.com/office/drawing/2014/main" id="{B14E471D-1D35-AF0A-D107-F75B961916D8}"/>
                </a:ext>
              </a:extLst>
            </p:cNvPr>
            <p:cNvSpPr txBox="1"/>
            <p:nvPr/>
          </p:nvSpPr>
          <p:spPr>
            <a:xfrm>
              <a:off x="9552878" y="4922083"/>
              <a:ext cx="2753206" cy="62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33" tIns="9533" rIns="9533" bIns="9533" anchor="ctr" anchorCtr="0">
              <a:no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Tx/>
                <a:buNone/>
                <a:tabLst/>
                <a:defRPr/>
              </a:pPr>
              <a:r>
                <a:rPr kumimoji="0" lang="en" sz="24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Test Explorer</a:t>
              </a:r>
              <a:endParaRPr kumimoji="0" sz="2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Google Shape;1293;p177">
              <a:extLst>
                <a:ext uri="{FF2B5EF4-FFF2-40B4-BE49-F238E27FC236}">
                  <a16:creationId xmlns:a16="http://schemas.microsoft.com/office/drawing/2014/main" id="{9479EDED-C176-4149-C97D-28F45CD52CC2}"/>
                </a:ext>
              </a:extLst>
            </p:cNvPr>
            <p:cNvSpPr txBox="1"/>
            <p:nvPr/>
          </p:nvSpPr>
          <p:spPr>
            <a:xfrm>
              <a:off x="6234174" y="4922083"/>
              <a:ext cx="2753206" cy="62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33" tIns="9533" rIns="9533" bIns="9533" anchor="ctr" anchorCtr="0">
              <a:no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Tx/>
                <a:buNone/>
                <a:tabLst/>
                <a:defRPr/>
              </a:pPr>
              <a:r>
                <a:rPr kumimoji="0" lang="en" sz="24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AI-assisted coding</a:t>
              </a:r>
              <a:endParaRPr kumimoji="0" sz="2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3" name="Picture 23" descr="Robot with solid fill">
              <a:extLst>
                <a:ext uri="{FF2B5EF4-FFF2-40B4-BE49-F238E27FC236}">
                  <a16:creationId xmlns:a16="http://schemas.microsoft.com/office/drawing/2014/main" id="{AB47DB39-F35A-29F4-5C1D-8B7D2AF44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32599" y="5007883"/>
              <a:ext cx="414000" cy="457200"/>
            </a:xfrm>
            <a:prstGeom prst="rect">
              <a:avLst/>
            </a:prstGeom>
          </p:spPr>
        </p:pic>
        <p:pic>
          <p:nvPicPr>
            <p:cNvPr id="24" name="Picture 24" descr="Branching diagram with solid fill">
              <a:extLst>
                <a:ext uri="{FF2B5EF4-FFF2-40B4-BE49-F238E27FC236}">
                  <a16:creationId xmlns:a16="http://schemas.microsoft.com/office/drawing/2014/main" id="{E882AC56-26DD-61F3-0883-1D987BEF3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 rot="5400000">
              <a:off x="9041529" y="5007884"/>
              <a:ext cx="457200" cy="457200"/>
            </a:xfrm>
            <a:prstGeom prst="rect">
              <a:avLst/>
            </a:prstGeom>
          </p:spPr>
        </p:pic>
        <p:pic>
          <p:nvPicPr>
            <p:cNvPr id="25" name="Picture 25" descr="List with solid fill">
              <a:extLst>
                <a:ext uri="{FF2B5EF4-FFF2-40B4-BE49-F238E27FC236}">
                  <a16:creationId xmlns:a16="http://schemas.microsoft.com/office/drawing/2014/main" id="{3E363219-0E70-5654-E3DD-C43CC47CB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133953" y="5007883"/>
              <a:ext cx="414000" cy="457200"/>
            </a:xfrm>
            <a:prstGeom prst="rect">
              <a:avLst/>
            </a:prstGeom>
          </p:spPr>
        </p:pic>
      </p:grpSp>
      <p:pic>
        <p:nvPicPr>
          <p:cNvPr id="1028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2651D6D-6CAF-C335-3B36-537936F11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3836" y="572011"/>
            <a:ext cx="3623386" cy="3026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xt&#10;&#10;Description automatically generated">
            <a:extLst>
              <a:ext uri="{FF2B5EF4-FFF2-40B4-BE49-F238E27FC236}">
                <a16:creationId xmlns:a16="http://schemas.microsoft.com/office/drawing/2014/main" id="{C1133506-07B0-9025-0AC1-08D64A886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30057" y="572011"/>
            <a:ext cx="3103730" cy="3051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29EAC-6FB0-08A1-174B-A05EDCC8E1F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-988676" y="476213"/>
            <a:ext cx="5165846" cy="846257"/>
          </a:xfrm>
        </p:spPr>
        <p:txBody>
          <a:bodyPr/>
          <a:lstStyle/>
          <a:p>
            <a:r>
              <a:rPr lang="en-US" dirty="0"/>
              <a:t>C#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A615D-A982-F5AB-936C-3A6C9E1C0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01" y="2018686"/>
            <a:ext cx="10973198" cy="20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5775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A56B8F-FE13-4253-8251-76861CAB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pPr algn="ctr"/>
            <a:r>
              <a:rPr lang="en-US"/>
              <a:t>Common </a:t>
            </a:r>
            <a:r>
              <a:rPr lang="en-US">
                <a:solidFill>
                  <a:srgbClr val="8DC8E8"/>
                </a:solidFill>
              </a:rPr>
              <a:t>cloud-native scenarios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C53D94-B5A0-1F8C-167B-976405BFD534}"/>
              </a:ext>
            </a:extLst>
          </p:cNvPr>
          <p:cNvGrpSpPr/>
          <p:nvPr/>
        </p:nvGrpSpPr>
        <p:grpSpPr>
          <a:xfrm>
            <a:off x="5224274" y="4093563"/>
            <a:ext cx="1746498" cy="1472543"/>
            <a:chOff x="5217644" y="4100663"/>
            <a:chExt cx="1746498" cy="1472543"/>
          </a:xfrm>
        </p:grpSpPr>
        <p:sp>
          <p:nvSpPr>
            <p:cNvPr id="188" name="Content Placeholder 102">
              <a:extLst>
                <a:ext uri="{FF2B5EF4-FFF2-40B4-BE49-F238E27FC236}">
                  <a16:creationId xmlns:a16="http://schemas.microsoft.com/office/drawing/2014/main" id="{FA666897-40B8-27AF-DAB5-58DBCB34473F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>
              <a:spLocks/>
            </p:cNvSpPr>
            <p:nvPr/>
          </p:nvSpPr>
          <p:spPr>
            <a:xfrm>
              <a:off x="5217644" y="4988431"/>
              <a:ext cx="1746498" cy="584775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96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7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 Semibold" panose="020B0702040204020203" pitchFamily="34" charset="0"/>
                </a:rPr>
                <a:t>Run applications anywhere</a:t>
              </a:r>
              <a:endPara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endParaRPr>
            </a:p>
          </p:txBody>
        </p:sp>
        <p:sp>
          <p:nvSpPr>
            <p:cNvPr id="9" name="Graphic 4">
              <a:extLst>
                <a:ext uri="{FF2B5EF4-FFF2-40B4-BE49-F238E27FC236}">
                  <a16:creationId xmlns:a16="http://schemas.microsoft.com/office/drawing/2014/main" id="{4FC59017-FD7C-C405-73E0-5AF808366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3960" y="4100663"/>
              <a:ext cx="795766" cy="755780"/>
            </a:xfrm>
            <a:custGeom>
              <a:avLst/>
              <a:gdLst>
                <a:gd name="connsiteX0" fmla="*/ 122175 w 597871"/>
                <a:gd name="connsiteY0" fmla="*/ 141846 h 567829"/>
                <a:gd name="connsiteX1" fmla="*/ 321592 w 597871"/>
                <a:gd name="connsiteY1" fmla="*/ 2690 h 567829"/>
                <a:gd name="connsiteX2" fmla="*/ 460750 w 597871"/>
                <a:gd name="connsiteY2" fmla="*/ 141846 h 567829"/>
                <a:gd name="connsiteX3" fmla="*/ 463351 w 597871"/>
                <a:gd name="connsiteY3" fmla="*/ 141846 h 567829"/>
                <a:gd name="connsiteX4" fmla="*/ 582934 w 597871"/>
                <a:gd name="connsiteY4" fmla="*/ 261411 h 567829"/>
                <a:gd name="connsiteX5" fmla="*/ 581789 w 597871"/>
                <a:gd name="connsiteY5" fmla="*/ 277922 h 567829"/>
                <a:gd name="connsiteX6" fmla="*/ 307901 w 597871"/>
                <a:gd name="connsiteY6" fmla="*/ 255110 h 567829"/>
                <a:gd name="connsiteX7" fmla="*/ 240404 w 597871"/>
                <a:gd name="connsiteY7" fmla="*/ 380995 h 567829"/>
                <a:gd name="connsiteX8" fmla="*/ 119574 w 597871"/>
                <a:gd name="connsiteY8" fmla="*/ 380995 h 567829"/>
                <a:gd name="connsiteX9" fmla="*/ 0 w 597871"/>
                <a:gd name="connsiteY9" fmla="*/ 261420 h 567829"/>
                <a:gd name="connsiteX10" fmla="*/ 119574 w 597871"/>
                <a:gd name="connsiteY10" fmla="*/ 141846 h 567829"/>
                <a:gd name="connsiteX11" fmla="*/ 122175 w 597871"/>
                <a:gd name="connsiteY11" fmla="*/ 141846 h 567829"/>
                <a:gd name="connsiteX12" fmla="*/ 433457 w 597871"/>
                <a:gd name="connsiteY12" fmla="*/ 567830 h 567829"/>
                <a:gd name="connsiteX13" fmla="*/ 597872 w 597871"/>
                <a:gd name="connsiteY13" fmla="*/ 403415 h 567829"/>
                <a:gd name="connsiteX14" fmla="*/ 433457 w 597871"/>
                <a:gd name="connsiteY14" fmla="*/ 239000 h 567829"/>
                <a:gd name="connsiteX15" fmla="*/ 269042 w 597871"/>
                <a:gd name="connsiteY15" fmla="*/ 403415 h 567829"/>
                <a:gd name="connsiteX16" fmla="*/ 433457 w 597871"/>
                <a:gd name="connsiteY16" fmla="*/ 567830 h 567829"/>
                <a:gd name="connsiteX17" fmla="*/ 512555 w 597871"/>
                <a:gd name="connsiteY17" fmla="*/ 333045 h 567829"/>
                <a:gd name="connsiteX18" fmla="*/ 533720 w 597871"/>
                <a:gd name="connsiteY18" fmla="*/ 333045 h 567829"/>
                <a:gd name="connsiteX19" fmla="*/ 533720 w 597871"/>
                <a:gd name="connsiteY19" fmla="*/ 354210 h 567829"/>
                <a:gd name="connsiteX20" fmla="*/ 414146 w 597871"/>
                <a:gd name="connsiteY20" fmla="*/ 473784 h 567829"/>
                <a:gd name="connsiteX21" fmla="*/ 393008 w 597871"/>
                <a:gd name="connsiteY21" fmla="*/ 473811 h 567829"/>
                <a:gd name="connsiteX22" fmla="*/ 392981 w 597871"/>
                <a:gd name="connsiteY22" fmla="*/ 473784 h 567829"/>
                <a:gd name="connsiteX23" fmla="*/ 333194 w 597871"/>
                <a:gd name="connsiteY23" fmla="*/ 413997 h 567829"/>
                <a:gd name="connsiteX24" fmla="*/ 333194 w 597871"/>
                <a:gd name="connsiteY24" fmla="*/ 392833 h 567829"/>
                <a:gd name="connsiteX25" fmla="*/ 354359 w 597871"/>
                <a:gd name="connsiteY25" fmla="*/ 392833 h 567829"/>
                <a:gd name="connsiteX26" fmla="*/ 403563 w 597871"/>
                <a:gd name="connsiteY26" fmla="*/ 442067 h 567829"/>
                <a:gd name="connsiteX27" fmla="*/ 512555 w 597871"/>
                <a:gd name="connsiteY27" fmla="*/ 333045 h 56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7871" h="567829">
                  <a:moveTo>
                    <a:pt x="122175" y="141846"/>
                  </a:moveTo>
                  <a:cubicBezTo>
                    <a:pt x="138816" y="48351"/>
                    <a:pt x="228099" y="-13951"/>
                    <a:pt x="321592" y="2690"/>
                  </a:cubicBezTo>
                  <a:cubicBezTo>
                    <a:pt x="392563" y="15321"/>
                    <a:pt x="448120" y="70877"/>
                    <a:pt x="460750" y="141846"/>
                  </a:cubicBezTo>
                  <a:lnTo>
                    <a:pt x="463351" y="141846"/>
                  </a:lnTo>
                  <a:cubicBezTo>
                    <a:pt x="529389" y="141842"/>
                    <a:pt x="582928" y="195373"/>
                    <a:pt x="582934" y="261411"/>
                  </a:cubicBezTo>
                  <a:cubicBezTo>
                    <a:pt x="582934" y="266936"/>
                    <a:pt x="582551" y="272451"/>
                    <a:pt x="581789" y="277922"/>
                  </a:cubicBezTo>
                  <a:cubicBezTo>
                    <a:pt x="512457" y="195991"/>
                    <a:pt x="389833" y="185778"/>
                    <a:pt x="307901" y="255110"/>
                  </a:cubicBezTo>
                  <a:cubicBezTo>
                    <a:pt x="270238" y="286982"/>
                    <a:pt x="246108" y="331987"/>
                    <a:pt x="240404" y="380995"/>
                  </a:cubicBezTo>
                  <a:lnTo>
                    <a:pt x="119574" y="380995"/>
                  </a:lnTo>
                  <a:cubicBezTo>
                    <a:pt x="53535" y="380995"/>
                    <a:pt x="0" y="327458"/>
                    <a:pt x="0" y="261420"/>
                  </a:cubicBezTo>
                  <a:cubicBezTo>
                    <a:pt x="0" y="195381"/>
                    <a:pt x="53535" y="141846"/>
                    <a:pt x="119574" y="141846"/>
                  </a:cubicBezTo>
                  <a:lnTo>
                    <a:pt x="122175" y="141846"/>
                  </a:lnTo>
                  <a:close/>
                  <a:moveTo>
                    <a:pt x="433457" y="567830"/>
                  </a:moveTo>
                  <a:cubicBezTo>
                    <a:pt x="524262" y="567830"/>
                    <a:pt x="597872" y="494220"/>
                    <a:pt x="597872" y="403415"/>
                  </a:cubicBezTo>
                  <a:cubicBezTo>
                    <a:pt x="597872" y="312610"/>
                    <a:pt x="524262" y="239000"/>
                    <a:pt x="433457" y="239000"/>
                  </a:cubicBezTo>
                  <a:cubicBezTo>
                    <a:pt x="342652" y="239000"/>
                    <a:pt x="269042" y="312610"/>
                    <a:pt x="269042" y="403415"/>
                  </a:cubicBezTo>
                  <a:cubicBezTo>
                    <a:pt x="269042" y="494220"/>
                    <a:pt x="342652" y="567830"/>
                    <a:pt x="433457" y="567830"/>
                  </a:cubicBezTo>
                  <a:close/>
                  <a:moveTo>
                    <a:pt x="512555" y="333045"/>
                  </a:moveTo>
                  <a:cubicBezTo>
                    <a:pt x="518400" y="327201"/>
                    <a:pt x="527876" y="327201"/>
                    <a:pt x="533720" y="333045"/>
                  </a:cubicBezTo>
                  <a:cubicBezTo>
                    <a:pt x="539564" y="338890"/>
                    <a:pt x="539564" y="348366"/>
                    <a:pt x="533720" y="354210"/>
                  </a:cubicBezTo>
                  <a:lnTo>
                    <a:pt x="414146" y="473784"/>
                  </a:lnTo>
                  <a:cubicBezTo>
                    <a:pt x="408316" y="479629"/>
                    <a:pt x="398852" y="479641"/>
                    <a:pt x="393008" y="473811"/>
                  </a:cubicBezTo>
                  <a:cubicBezTo>
                    <a:pt x="392999" y="473802"/>
                    <a:pt x="392990" y="473793"/>
                    <a:pt x="392981" y="473784"/>
                  </a:cubicBezTo>
                  <a:lnTo>
                    <a:pt x="333194" y="413997"/>
                  </a:lnTo>
                  <a:cubicBezTo>
                    <a:pt x="327350" y="408153"/>
                    <a:pt x="327350" y="398677"/>
                    <a:pt x="333194" y="392833"/>
                  </a:cubicBezTo>
                  <a:cubicBezTo>
                    <a:pt x="339038" y="386988"/>
                    <a:pt x="348514" y="386988"/>
                    <a:pt x="354359" y="392833"/>
                  </a:cubicBezTo>
                  <a:lnTo>
                    <a:pt x="403563" y="442067"/>
                  </a:lnTo>
                  <a:lnTo>
                    <a:pt x="512555" y="333045"/>
                  </a:lnTo>
                  <a:close/>
                </a:path>
              </a:pathLst>
            </a:custGeom>
            <a:gradFill flip="none" rotWithShape="1">
              <a:gsLst>
                <a:gs pos="10000">
                  <a:srgbClr val="D59ED7"/>
                </a:gs>
                <a:gs pos="35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7767EA3-096E-E51E-56C7-50B3B6D6BF3E}"/>
              </a:ext>
            </a:extLst>
          </p:cNvPr>
          <p:cNvGrpSpPr/>
          <p:nvPr/>
        </p:nvGrpSpPr>
        <p:grpSpPr>
          <a:xfrm>
            <a:off x="8439562" y="1777673"/>
            <a:ext cx="1101341" cy="1543779"/>
            <a:chOff x="5550793" y="1773129"/>
            <a:chExt cx="1101341" cy="1543779"/>
          </a:xfrm>
        </p:grpSpPr>
        <p:sp>
          <p:nvSpPr>
            <p:cNvPr id="150" name="Content Placeholder 105">
              <a:extLst>
                <a:ext uri="{FF2B5EF4-FFF2-40B4-BE49-F238E27FC236}">
                  <a16:creationId xmlns:a16="http://schemas.microsoft.com/office/drawing/2014/main" id="{CDFE6C7B-A7AB-E628-661B-8200F1518DCF}"/>
                </a:ext>
              </a:extLst>
            </p:cNvPr>
            <p:cNvSpPr txBox="1">
              <a:spLocks/>
            </p:cNvSpPr>
            <p:nvPr/>
          </p:nvSpPr>
          <p:spPr>
            <a:xfrm>
              <a:off x="5550793" y="2732133"/>
              <a:ext cx="1101341" cy="492443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en-US"/>
              </a:defPPr>
              <a:lvl1pPr marR="0" lvl="0" indent="0" algn="ctr" defTabSz="896354" fontAlgn="auto">
                <a:lnSpc>
                  <a:spcPct val="100000"/>
                </a:lnSpc>
                <a:spcBef>
                  <a:spcPts val="0"/>
                </a:spcBef>
                <a:spcAft>
                  <a:spcPts val="576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cs typeface="Segoe UI Semibold" panose="020B0702040204020203" pitchFamily="34" charset="0"/>
                </a:defRPr>
              </a:lvl1pPr>
              <a:lvl2pPr marL="457200" marR="0" indent="-228600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spc="0" baseline="0"/>
              </a:lvl2pPr>
              <a:lvl3pPr marL="657225" marR="0" indent="-20002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spc="0" baseline="0"/>
              </a:lvl3pPr>
              <a:lvl4pPr marL="842963" marR="0" indent="-1809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4pPr>
              <a:lvl5pPr marL="1023938" marR="0" indent="-1682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5pPr>
              <a:lvl6pPr marL="2565040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3031412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97783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964155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0" marR="0" lvl="0" indent="0" algn="ctr" defTabSz="896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7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 Semibold" panose="020B0702040204020203" pitchFamily="34" charset="0"/>
                </a:rPr>
                <a:t>SaaS delivery</a:t>
              </a:r>
            </a:p>
          </p:txBody>
        </p:sp>
        <p:sp>
          <p:nvSpPr>
            <p:cNvPr id="8" name="Graphic 6">
              <a:extLst>
                <a:ext uri="{FF2B5EF4-FFF2-40B4-BE49-F238E27FC236}">
                  <a16:creationId xmlns:a16="http://schemas.microsoft.com/office/drawing/2014/main" id="{452A9A8C-6D2C-02FA-A219-8E0312EF19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3580" y="1773129"/>
              <a:ext cx="795766" cy="785621"/>
            </a:xfrm>
            <a:custGeom>
              <a:avLst/>
              <a:gdLst>
                <a:gd name="connsiteX0" fmla="*/ 122175 w 597871"/>
                <a:gd name="connsiteY0" fmla="*/ 141846 h 590249"/>
                <a:gd name="connsiteX1" fmla="*/ 321592 w 597871"/>
                <a:gd name="connsiteY1" fmla="*/ 2690 h 590249"/>
                <a:gd name="connsiteX2" fmla="*/ 460750 w 597871"/>
                <a:gd name="connsiteY2" fmla="*/ 141846 h 590249"/>
                <a:gd name="connsiteX3" fmla="*/ 463351 w 597871"/>
                <a:gd name="connsiteY3" fmla="*/ 141846 h 590249"/>
                <a:gd name="connsiteX4" fmla="*/ 579188 w 597871"/>
                <a:gd name="connsiteY4" fmla="*/ 231646 h 590249"/>
                <a:gd name="connsiteX5" fmla="*/ 575452 w 597871"/>
                <a:gd name="connsiteY5" fmla="*/ 231527 h 590249"/>
                <a:gd name="connsiteX6" fmla="*/ 455877 w 597871"/>
                <a:gd name="connsiteY6" fmla="*/ 231527 h 590249"/>
                <a:gd name="connsiteX7" fmla="*/ 403563 w 597871"/>
                <a:gd name="connsiteY7" fmla="*/ 283841 h 590249"/>
                <a:gd name="connsiteX8" fmla="*/ 403563 w 597871"/>
                <a:gd name="connsiteY8" fmla="*/ 308533 h 590249"/>
                <a:gd name="connsiteX9" fmla="*/ 337708 w 597871"/>
                <a:gd name="connsiteY9" fmla="*/ 368320 h 590249"/>
                <a:gd name="connsiteX10" fmla="*/ 333463 w 597871"/>
                <a:gd name="connsiteY10" fmla="*/ 380995 h 590249"/>
                <a:gd name="connsiteX11" fmla="*/ 119574 w 597871"/>
                <a:gd name="connsiteY11" fmla="*/ 380995 h 590249"/>
                <a:gd name="connsiteX12" fmla="*/ 0 w 597871"/>
                <a:gd name="connsiteY12" fmla="*/ 261420 h 590249"/>
                <a:gd name="connsiteX13" fmla="*/ 119574 w 597871"/>
                <a:gd name="connsiteY13" fmla="*/ 141846 h 590249"/>
                <a:gd name="connsiteX14" fmla="*/ 122175 w 597871"/>
                <a:gd name="connsiteY14" fmla="*/ 141846 h 590249"/>
                <a:gd name="connsiteX15" fmla="*/ 433457 w 597871"/>
                <a:gd name="connsiteY15" fmla="*/ 283841 h 590249"/>
                <a:gd name="connsiteX16" fmla="*/ 455877 w 597871"/>
                <a:gd name="connsiteY16" fmla="*/ 261420 h 590249"/>
                <a:gd name="connsiteX17" fmla="*/ 575452 w 597871"/>
                <a:gd name="connsiteY17" fmla="*/ 261420 h 590249"/>
                <a:gd name="connsiteX18" fmla="*/ 597872 w 597871"/>
                <a:gd name="connsiteY18" fmla="*/ 283841 h 590249"/>
                <a:gd name="connsiteX19" fmla="*/ 597872 w 597871"/>
                <a:gd name="connsiteY19" fmla="*/ 403415 h 590249"/>
                <a:gd name="connsiteX20" fmla="*/ 575452 w 597871"/>
                <a:gd name="connsiteY20" fmla="*/ 425835 h 590249"/>
                <a:gd name="connsiteX21" fmla="*/ 455877 w 597871"/>
                <a:gd name="connsiteY21" fmla="*/ 425835 h 590249"/>
                <a:gd name="connsiteX22" fmla="*/ 433457 w 597871"/>
                <a:gd name="connsiteY22" fmla="*/ 403415 h 590249"/>
                <a:gd name="connsiteX23" fmla="*/ 433457 w 597871"/>
                <a:gd name="connsiteY23" fmla="*/ 380995 h 590249"/>
                <a:gd name="connsiteX24" fmla="*/ 423801 w 597871"/>
                <a:gd name="connsiteY24" fmla="*/ 380995 h 590249"/>
                <a:gd name="connsiteX25" fmla="*/ 408615 w 597871"/>
                <a:gd name="connsiteY25" fmla="*/ 391936 h 590249"/>
                <a:gd name="connsiteX26" fmla="*/ 381293 w 597871"/>
                <a:gd name="connsiteY26" fmla="*/ 473904 h 590249"/>
                <a:gd name="connsiteX27" fmla="*/ 323538 w 597871"/>
                <a:gd name="connsiteY27" fmla="*/ 515516 h 590249"/>
                <a:gd name="connsiteX28" fmla="*/ 298936 w 597871"/>
                <a:gd name="connsiteY28" fmla="*/ 515516 h 590249"/>
                <a:gd name="connsiteX29" fmla="*/ 298936 w 597871"/>
                <a:gd name="connsiteY29" fmla="*/ 567830 h 590249"/>
                <a:gd name="connsiteX30" fmla="*/ 276516 w 597871"/>
                <a:gd name="connsiteY30" fmla="*/ 590250 h 590249"/>
                <a:gd name="connsiteX31" fmla="*/ 156941 w 597871"/>
                <a:gd name="connsiteY31" fmla="*/ 590250 h 590249"/>
                <a:gd name="connsiteX32" fmla="*/ 134521 w 597871"/>
                <a:gd name="connsiteY32" fmla="*/ 567830 h 590249"/>
                <a:gd name="connsiteX33" fmla="*/ 134521 w 597871"/>
                <a:gd name="connsiteY33" fmla="*/ 448255 h 590249"/>
                <a:gd name="connsiteX34" fmla="*/ 156941 w 597871"/>
                <a:gd name="connsiteY34" fmla="*/ 425835 h 590249"/>
                <a:gd name="connsiteX35" fmla="*/ 276516 w 597871"/>
                <a:gd name="connsiteY35" fmla="*/ 425835 h 590249"/>
                <a:gd name="connsiteX36" fmla="*/ 298936 w 597871"/>
                <a:gd name="connsiteY36" fmla="*/ 448255 h 590249"/>
                <a:gd name="connsiteX37" fmla="*/ 298936 w 597871"/>
                <a:gd name="connsiteY37" fmla="*/ 470675 h 590249"/>
                <a:gd name="connsiteX38" fmla="*/ 323538 w 597871"/>
                <a:gd name="connsiteY38" fmla="*/ 470675 h 590249"/>
                <a:gd name="connsiteX39" fmla="*/ 338724 w 597871"/>
                <a:gd name="connsiteY39" fmla="*/ 459734 h 590249"/>
                <a:gd name="connsiteX40" fmla="*/ 366047 w 597871"/>
                <a:gd name="connsiteY40" fmla="*/ 377766 h 590249"/>
                <a:gd name="connsiteX41" fmla="*/ 423801 w 597871"/>
                <a:gd name="connsiteY41" fmla="*/ 336154 h 590249"/>
                <a:gd name="connsiteX42" fmla="*/ 433457 w 597871"/>
                <a:gd name="connsiteY42" fmla="*/ 336154 h 590249"/>
                <a:gd name="connsiteX43" fmla="*/ 433457 w 597871"/>
                <a:gd name="connsiteY43" fmla="*/ 283841 h 590249"/>
                <a:gd name="connsiteX44" fmla="*/ 478297 w 597871"/>
                <a:gd name="connsiteY44" fmla="*/ 359113 h 590249"/>
                <a:gd name="connsiteX45" fmla="*/ 478297 w 597871"/>
                <a:gd name="connsiteY45" fmla="*/ 380995 h 590249"/>
                <a:gd name="connsiteX46" fmla="*/ 553031 w 597871"/>
                <a:gd name="connsiteY46" fmla="*/ 380995 h 590249"/>
                <a:gd name="connsiteX47" fmla="*/ 553031 w 597871"/>
                <a:gd name="connsiteY47" fmla="*/ 306261 h 590249"/>
                <a:gd name="connsiteX48" fmla="*/ 478297 w 597871"/>
                <a:gd name="connsiteY48" fmla="*/ 306261 h 590249"/>
                <a:gd name="connsiteX49" fmla="*/ 478297 w 597871"/>
                <a:gd name="connsiteY49" fmla="*/ 358036 h 590249"/>
                <a:gd name="connsiteX50" fmla="*/ 478297 w 597871"/>
                <a:gd name="connsiteY50" fmla="*/ 359113 h 590249"/>
                <a:gd name="connsiteX51" fmla="*/ 179362 w 597871"/>
                <a:gd name="connsiteY51" fmla="*/ 470675 h 590249"/>
                <a:gd name="connsiteX52" fmla="*/ 179362 w 597871"/>
                <a:gd name="connsiteY52" fmla="*/ 545409 h 590249"/>
                <a:gd name="connsiteX53" fmla="*/ 254095 w 597871"/>
                <a:gd name="connsiteY53" fmla="*/ 545409 h 590249"/>
                <a:gd name="connsiteX54" fmla="*/ 254095 w 597871"/>
                <a:gd name="connsiteY54" fmla="*/ 470675 h 590249"/>
                <a:gd name="connsiteX55" fmla="*/ 179362 w 597871"/>
                <a:gd name="connsiteY55" fmla="*/ 470675 h 59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97871" h="590249">
                  <a:moveTo>
                    <a:pt x="122175" y="141846"/>
                  </a:moveTo>
                  <a:cubicBezTo>
                    <a:pt x="138816" y="48351"/>
                    <a:pt x="228099" y="-13951"/>
                    <a:pt x="321592" y="2690"/>
                  </a:cubicBezTo>
                  <a:cubicBezTo>
                    <a:pt x="392563" y="15321"/>
                    <a:pt x="448120" y="70877"/>
                    <a:pt x="460750" y="141846"/>
                  </a:cubicBezTo>
                  <a:lnTo>
                    <a:pt x="463351" y="141846"/>
                  </a:lnTo>
                  <a:cubicBezTo>
                    <a:pt x="517927" y="141854"/>
                    <a:pt x="565578" y="178795"/>
                    <a:pt x="579188" y="231646"/>
                  </a:cubicBezTo>
                  <a:cubicBezTo>
                    <a:pt x="577945" y="231563"/>
                    <a:pt x="576698" y="231523"/>
                    <a:pt x="575452" y="231527"/>
                  </a:cubicBezTo>
                  <a:lnTo>
                    <a:pt x="455877" y="231527"/>
                  </a:lnTo>
                  <a:cubicBezTo>
                    <a:pt x="426985" y="231527"/>
                    <a:pt x="403563" y="254948"/>
                    <a:pt x="403563" y="283841"/>
                  </a:cubicBezTo>
                  <a:lnTo>
                    <a:pt x="403563" y="308533"/>
                  </a:lnTo>
                  <a:cubicBezTo>
                    <a:pt x="372680" y="315603"/>
                    <a:pt x="347719" y="338262"/>
                    <a:pt x="337708" y="368320"/>
                  </a:cubicBezTo>
                  <a:lnTo>
                    <a:pt x="333463" y="380995"/>
                  </a:lnTo>
                  <a:lnTo>
                    <a:pt x="119574" y="380995"/>
                  </a:lnTo>
                  <a:cubicBezTo>
                    <a:pt x="53535" y="380995"/>
                    <a:pt x="0" y="327458"/>
                    <a:pt x="0" y="261420"/>
                  </a:cubicBezTo>
                  <a:cubicBezTo>
                    <a:pt x="0" y="195381"/>
                    <a:pt x="53535" y="141846"/>
                    <a:pt x="119574" y="141846"/>
                  </a:cubicBezTo>
                  <a:lnTo>
                    <a:pt x="122175" y="141846"/>
                  </a:lnTo>
                  <a:close/>
                  <a:moveTo>
                    <a:pt x="433457" y="283841"/>
                  </a:moveTo>
                  <a:cubicBezTo>
                    <a:pt x="433457" y="271459"/>
                    <a:pt x="443495" y="261420"/>
                    <a:pt x="455877" y="261420"/>
                  </a:cubicBezTo>
                  <a:lnTo>
                    <a:pt x="575452" y="261420"/>
                  </a:lnTo>
                  <a:cubicBezTo>
                    <a:pt x="587833" y="261420"/>
                    <a:pt x="597872" y="271459"/>
                    <a:pt x="597872" y="283841"/>
                  </a:cubicBezTo>
                  <a:lnTo>
                    <a:pt x="597872" y="403415"/>
                  </a:lnTo>
                  <a:cubicBezTo>
                    <a:pt x="597872" y="415797"/>
                    <a:pt x="587833" y="425835"/>
                    <a:pt x="575452" y="425835"/>
                  </a:cubicBezTo>
                  <a:lnTo>
                    <a:pt x="455877" y="425835"/>
                  </a:lnTo>
                  <a:cubicBezTo>
                    <a:pt x="443495" y="425835"/>
                    <a:pt x="433457" y="415797"/>
                    <a:pt x="433457" y="403415"/>
                  </a:cubicBezTo>
                  <a:lnTo>
                    <a:pt x="433457" y="380995"/>
                  </a:lnTo>
                  <a:lnTo>
                    <a:pt x="423801" y="380995"/>
                  </a:lnTo>
                  <a:cubicBezTo>
                    <a:pt x="416914" y="380998"/>
                    <a:pt x="410801" y="385404"/>
                    <a:pt x="408615" y="391936"/>
                  </a:cubicBezTo>
                  <a:lnTo>
                    <a:pt x="381293" y="473904"/>
                  </a:lnTo>
                  <a:cubicBezTo>
                    <a:pt x="373006" y="498761"/>
                    <a:pt x="349740" y="515522"/>
                    <a:pt x="323538" y="515516"/>
                  </a:cubicBezTo>
                  <a:lnTo>
                    <a:pt x="298936" y="515516"/>
                  </a:lnTo>
                  <a:lnTo>
                    <a:pt x="298936" y="567830"/>
                  </a:lnTo>
                  <a:cubicBezTo>
                    <a:pt x="298936" y="580212"/>
                    <a:pt x="288898" y="590250"/>
                    <a:pt x="276516" y="590250"/>
                  </a:cubicBezTo>
                  <a:lnTo>
                    <a:pt x="156941" y="590250"/>
                  </a:lnTo>
                  <a:cubicBezTo>
                    <a:pt x="144559" y="590250"/>
                    <a:pt x="134521" y="580212"/>
                    <a:pt x="134521" y="567830"/>
                  </a:cubicBezTo>
                  <a:lnTo>
                    <a:pt x="134521" y="448255"/>
                  </a:lnTo>
                  <a:cubicBezTo>
                    <a:pt x="134521" y="435873"/>
                    <a:pt x="144559" y="425835"/>
                    <a:pt x="156941" y="425835"/>
                  </a:cubicBezTo>
                  <a:lnTo>
                    <a:pt x="276516" y="425835"/>
                  </a:lnTo>
                  <a:cubicBezTo>
                    <a:pt x="288898" y="425835"/>
                    <a:pt x="298936" y="435873"/>
                    <a:pt x="298936" y="448255"/>
                  </a:cubicBezTo>
                  <a:lnTo>
                    <a:pt x="298936" y="470675"/>
                  </a:lnTo>
                  <a:lnTo>
                    <a:pt x="323538" y="470675"/>
                  </a:lnTo>
                  <a:cubicBezTo>
                    <a:pt x="330414" y="470675"/>
                    <a:pt x="336572" y="466251"/>
                    <a:pt x="338724" y="459734"/>
                  </a:cubicBezTo>
                  <a:lnTo>
                    <a:pt x="366047" y="377766"/>
                  </a:lnTo>
                  <a:cubicBezTo>
                    <a:pt x="374333" y="352910"/>
                    <a:pt x="397600" y="336148"/>
                    <a:pt x="423801" y="336154"/>
                  </a:cubicBezTo>
                  <a:lnTo>
                    <a:pt x="433457" y="336154"/>
                  </a:lnTo>
                  <a:lnTo>
                    <a:pt x="433457" y="283841"/>
                  </a:lnTo>
                  <a:close/>
                  <a:moveTo>
                    <a:pt x="478297" y="359113"/>
                  </a:moveTo>
                  <a:lnTo>
                    <a:pt x="478297" y="380995"/>
                  </a:lnTo>
                  <a:lnTo>
                    <a:pt x="553031" y="380995"/>
                  </a:lnTo>
                  <a:lnTo>
                    <a:pt x="553031" y="306261"/>
                  </a:lnTo>
                  <a:lnTo>
                    <a:pt x="478297" y="306261"/>
                  </a:lnTo>
                  <a:lnTo>
                    <a:pt x="478297" y="358036"/>
                  </a:lnTo>
                  <a:cubicBezTo>
                    <a:pt x="478303" y="358395"/>
                    <a:pt x="478303" y="358754"/>
                    <a:pt x="478297" y="359113"/>
                  </a:cubicBezTo>
                  <a:close/>
                  <a:moveTo>
                    <a:pt x="179362" y="470675"/>
                  </a:moveTo>
                  <a:lnTo>
                    <a:pt x="179362" y="545409"/>
                  </a:lnTo>
                  <a:lnTo>
                    <a:pt x="254095" y="545409"/>
                  </a:lnTo>
                  <a:lnTo>
                    <a:pt x="254095" y="470675"/>
                  </a:lnTo>
                  <a:lnTo>
                    <a:pt x="179362" y="470675"/>
                  </a:lnTo>
                  <a:close/>
                </a:path>
              </a:pathLst>
            </a:custGeom>
            <a:gradFill flip="none" rotWithShape="1">
              <a:gsLst>
                <a:gs pos="10000">
                  <a:srgbClr val="D59ED7"/>
                </a:gs>
                <a:gs pos="35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BF41B3-B713-AA76-8903-A9565EE84C4F}"/>
              </a:ext>
            </a:extLst>
          </p:cNvPr>
          <p:cNvGrpSpPr/>
          <p:nvPr/>
        </p:nvGrpSpPr>
        <p:grpSpPr>
          <a:xfrm>
            <a:off x="5408340" y="1843134"/>
            <a:ext cx="1378366" cy="1478318"/>
            <a:chOff x="7945759" y="4101309"/>
            <a:chExt cx="1378366" cy="1478318"/>
          </a:xfrm>
        </p:grpSpPr>
        <p:sp>
          <p:nvSpPr>
            <p:cNvPr id="194" name="Content Placeholder 103">
              <a:extLst>
                <a:ext uri="{FF2B5EF4-FFF2-40B4-BE49-F238E27FC236}">
                  <a16:creationId xmlns:a16="http://schemas.microsoft.com/office/drawing/2014/main" id="{631632CE-11D1-88E1-0F24-48384F43F709}"/>
                </a:ext>
              </a:extLst>
            </p:cNvPr>
            <p:cNvSpPr txBox="1">
              <a:spLocks/>
            </p:cNvSpPr>
            <p:nvPr/>
          </p:nvSpPr>
          <p:spPr>
            <a:xfrm>
              <a:off x="7945759" y="4994852"/>
              <a:ext cx="1378366" cy="492443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en-US"/>
              </a:defPPr>
              <a:lvl1pPr marR="0" lvl="0" indent="0" algn="ctr" defTabSz="896354" fontAlgn="auto">
                <a:lnSpc>
                  <a:spcPct val="100000"/>
                </a:lnSpc>
                <a:spcBef>
                  <a:spcPts val="0"/>
                </a:spcBef>
                <a:spcAft>
                  <a:spcPts val="576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cs typeface="Segoe UI Semibold" panose="020B0702040204020203" pitchFamily="34" charset="0"/>
                </a:defRPr>
              </a:lvl1pPr>
              <a:lvl2pPr marL="457200" marR="0" indent="-228600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spc="0" baseline="0"/>
              </a:lvl2pPr>
              <a:lvl3pPr marL="657225" marR="0" indent="-20002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spc="0" baseline="0"/>
              </a:lvl3pPr>
              <a:lvl4pPr marL="842963" marR="0" indent="-1809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4pPr>
              <a:lvl5pPr marL="1023938" marR="0" indent="-1682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5pPr>
              <a:lvl6pPr marL="2565040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3031412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97783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964155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0" marR="0" lvl="0" indent="0" algn="ctr" defTabSz="896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7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 Semibold" panose="020B0702040204020203" pitchFamily="34" charset="0"/>
                </a:rPr>
                <a:t>AI-powered apps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40A8E94-ABCF-EC87-8ECF-0A0F693A28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63665" y="4101309"/>
              <a:ext cx="818775" cy="754481"/>
              <a:chOff x="5735370" y="2388796"/>
              <a:chExt cx="889058" cy="819246"/>
            </a:xfrm>
          </p:grpSpPr>
          <p:sp>
            <p:nvSpPr>
              <p:cNvPr id="6" name="Freeform 1221">
                <a:extLst>
                  <a:ext uri="{FF2B5EF4-FFF2-40B4-BE49-F238E27FC236}">
                    <a16:creationId xmlns:a16="http://schemas.microsoft.com/office/drawing/2014/main" id="{06E93ADC-3564-10CD-A8C8-7ABCB3495723}"/>
                  </a:ext>
                </a:extLst>
              </p:cNvPr>
              <p:cNvSpPr/>
              <p:nvPr/>
            </p:nvSpPr>
            <p:spPr>
              <a:xfrm>
                <a:off x="6238509" y="2388796"/>
                <a:ext cx="385919" cy="387457"/>
              </a:xfrm>
              <a:custGeom>
                <a:avLst/>
                <a:gdLst>
                  <a:gd name="connsiteX0" fmla="*/ 307350 w 385919"/>
                  <a:gd name="connsiteY0" fmla="*/ 214278 h 387457"/>
                  <a:gd name="connsiteX1" fmla="*/ 322863 w 385919"/>
                  <a:gd name="connsiteY1" fmla="*/ 229790 h 387457"/>
                  <a:gd name="connsiteX2" fmla="*/ 330618 w 385919"/>
                  <a:gd name="connsiteY2" fmla="*/ 253058 h 387457"/>
                  <a:gd name="connsiteX3" fmla="*/ 346130 w 385919"/>
                  <a:gd name="connsiteY3" fmla="*/ 268571 h 387457"/>
                  <a:gd name="connsiteX4" fmla="*/ 369398 w 385919"/>
                  <a:gd name="connsiteY4" fmla="*/ 276327 h 387457"/>
                  <a:gd name="connsiteX5" fmla="*/ 384910 w 385919"/>
                  <a:gd name="connsiteY5" fmla="*/ 307350 h 387457"/>
                  <a:gd name="connsiteX6" fmla="*/ 369398 w 385919"/>
                  <a:gd name="connsiteY6" fmla="*/ 322862 h 387457"/>
                  <a:gd name="connsiteX7" fmla="*/ 350008 w 385919"/>
                  <a:gd name="connsiteY7" fmla="*/ 326740 h 387457"/>
                  <a:gd name="connsiteX8" fmla="*/ 330618 w 385919"/>
                  <a:gd name="connsiteY8" fmla="*/ 346131 h 387457"/>
                  <a:gd name="connsiteX9" fmla="*/ 322863 w 385919"/>
                  <a:gd name="connsiteY9" fmla="*/ 369398 h 387457"/>
                  <a:gd name="connsiteX10" fmla="*/ 315107 w 385919"/>
                  <a:gd name="connsiteY10" fmla="*/ 381032 h 387457"/>
                  <a:gd name="connsiteX11" fmla="*/ 287960 w 385919"/>
                  <a:gd name="connsiteY11" fmla="*/ 384910 h 387457"/>
                  <a:gd name="connsiteX12" fmla="*/ 280204 w 385919"/>
                  <a:gd name="connsiteY12" fmla="*/ 373276 h 387457"/>
                  <a:gd name="connsiteX13" fmla="*/ 272448 w 385919"/>
                  <a:gd name="connsiteY13" fmla="*/ 350009 h 387457"/>
                  <a:gd name="connsiteX14" fmla="*/ 253059 w 385919"/>
                  <a:gd name="connsiteY14" fmla="*/ 330618 h 387457"/>
                  <a:gd name="connsiteX15" fmla="*/ 229790 w 385919"/>
                  <a:gd name="connsiteY15" fmla="*/ 322862 h 387457"/>
                  <a:gd name="connsiteX16" fmla="*/ 214278 w 385919"/>
                  <a:gd name="connsiteY16" fmla="*/ 299594 h 387457"/>
                  <a:gd name="connsiteX17" fmla="*/ 229790 w 385919"/>
                  <a:gd name="connsiteY17" fmla="*/ 280204 h 387457"/>
                  <a:gd name="connsiteX18" fmla="*/ 253059 w 385919"/>
                  <a:gd name="connsiteY18" fmla="*/ 272449 h 387457"/>
                  <a:gd name="connsiteX19" fmla="*/ 268570 w 385919"/>
                  <a:gd name="connsiteY19" fmla="*/ 253058 h 387457"/>
                  <a:gd name="connsiteX20" fmla="*/ 276326 w 385919"/>
                  <a:gd name="connsiteY20" fmla="*/ 229790 h 387457"/>
                  <a:gd name="connsiteX21" fmla="*/ 307350 w 385919"/>
                  <a:gd name="connsiteY21" fmla="*/ 214278 h 387457"/>
                  <a:gd name="connsiteX22" fmla="*/ 128962 w 385919"/>
                  <a:gd name="connsiteY22" fmla="*/ 988 h 387457"/>
                  <a:gd name="connsiteX23" fmla="*/ 167743 w 385919"/>
                  <a:gd name="connsiteY23" fmla="*/ 20378 h 387457"/>
                  <a:gd name="connsiteX24" fmla="*/ 179377 w 385919"/>
                  <a:gd name="connsiteY24" fmla="*/ 59158 h 387457"/>
                  <a:gd name="connsiteX25" fmla="*/ 218156 w 385919"/>
                  <a:gd name="connsiteY25" fmla="*/ 97938 h 387457"/>
                  <a:gd name="connsiteX26" fmla="*/ 256936 w 385919"/>
                  <a:gd name="connsiteY26" fmla="*/ 109573 h 387457"/>
                  <a:gd name="connsiteX27" fmla="*/ 276326 w 385919"/>
                  <a:gd name="connsiteY27" fmla="*/ 128963 h 387457"/>
                  <a:gd name="connsiteX28" fmla="*/ 256936 w 385919"/>
                  <a:gd name="connsiteY28" fmla="*/ 167742 h 387457"/>
                  <a:gd name="connsiteX29" fmla="*/ 218156 w 385919"/>
                  <a:gd name="connsiteY29" fmla="*/ 179376 h 387457"/>
                  <a:gd name="connsiteX30" fmla="*/ 179377 w 385919"/>
                  <a:gd name="connsiteY30" fmla="*/ 218156 h 387457"/>
                  <a:gd name="connsiteX31" fmla="*/ 167743 w 385919"/>
                  <a:gd name="connsiteY31" fmla="*/ 256936 h 387457"/>
                  <a:gd name="connsiteX32" fmla="*/ 140596 w 385919"/>
                  <a:gd name="connsiteY32" fmla="*/ 276327 h 387457"/>
                  <a:gd name="connsiteX33" fmla="*/ 121206 w 385919"/>
                  <a:gd name="connsiteY33" fmla="*/ 272449 h 387457"/>
                  <a:gd name="connsiteX34" fmla="*/ 109573 w 385919"/>
                  <a:gd name="connsiteY34" fmla="*/ 256936 h 387457"/>
                  <a:gd name="connsiteX35" fmla="*/ 97939 w 385919"/>
                  <a:gd name="connsiteY35" fmla="*/ 218156 h 387457"/>
                  <a:gd name="connsiteX36" fmla="*/ 59158 w 385919"/>
                  <a:gd name="connsiteY36" fmla="*/ 179376 h 387457"/>
                  <a:gd name="connsiteX37" fmla="*/ 20379 w 385919"/>
                  <a:gd name="connsiteY37" fmla="*/ 167742 h 387457"/>
                  <a:gd name="connsiteX38" fmla="*/ 989 w 385919"/>
                  <a:gd name="connsiteY38" fmla="*/ 148352 h 387457"/>
                  <a:gd name="connsiteX39" fmla="*/ 20379 w 385919"/>
                  <a:gd name="connsiteY39" fmla="*/ 109573 h 387457"/>
                  <a:gd name="connsiteX40" fmla="*/ 59158 w 385919"/>
                  <a:gd name="connsiteY40" fmla="*/ 97938 h 387457"/>
                  <a:gd name="connsiteX41" fmla="*/ 97939 w 385919"/>
                  <a:gd name="connsiteY41" fmla="*/ 59158 h 387457"/>
                  <a:gd name="connsiteX42" fmla="*/ 109573 w 385919"/>
                  <a:gd name="connsiteY42" fmla="*/ 20378 h 387457"/>
                  <a:gd name="connsiteX43" fmla="*/ 128962 w 385919"/>
                  <a:gd name="connsiteY43" fmla="*/ 988 h 387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85919" h="387457">
                    <a:moveTo>
                      <a:pt x="307350" y="214278"/>
                    </a:moveTo>
                    <a:cubicBezTo>
                      <a:pt x="315107" y="218156"/>
                      <a:pt x="318985" y="222034"/>
                      <a:pt x="322863" y="229790"/>
                    </a:cubicBezTo>
                    <a:lnTo>
                      <a:pt x="330618" y="253058"/>
                    </a:lnTo>
                    <a:cubicBezTo>
                      <a:pt x="334496" y="260814"/>
                      <a:pt x="338374" y="264693"/>
                      <a:pt x="346130" y="268571"/>
                    </a:cubicBezTo>
                    <a:lnTo>
                      <a:pt x="369398" y="276327"/>
                    </a:lnTo>
                    <a:cubicBezTo>
                      <a:pt x="381032" y="280204"/>
                      <a:pt x="388789" y="295716"/>
                      <a:pt x="384910" y="307350"/>
                    </a:cubicBezTo>
                    <a:cubicBezTo>
                      <a:pt x="381032" y="315106"/>
                      <a:pt x="377154" y="318984"/>
                      <a:pt x="369398" y="322862"/>
                    </a:cubicBezTo>
                    <a:lnTo>
                      <a:pt x="350008" y="326740"/>
                    </a:lnTo>
                    <a:cubicBezTo>
                      <a:pt x="338374" y="330618"/>
                      <a:pt x="334496" y="338374"/>
                      <a:pt x="330618" y="346131"/>
                    </a:cubicBezTo>
                    <a:lnTo>
                      <a:pt x="322863" y="369398"/>
                    </a:lnTo>
                    <a:cubicBezTo>
                      <a:pt x="322863" y="373276"/>
                      <a:pt x="318985" y="377154"/>
                      <a:pt x="315107" y="381032"/>
                    </a:cubicBezTo>
                    <a:cubicBezTo>
                      <a:pt x="307350" y="388788"/>
                      <a:pt x="295716" y="388788"/>
                      <a:pt x="287960" y="384910"/>
                    </a:cubicBezTo>
                    <a:cubicBezTo>
                      <a:pt x="284082" y="381032"/>
                      <a:pt x="280204" y="377154"/>
                      <a:pt x="280204" y="373276"/>
                    </a:cubicBezTo>
                    <a:lnTo>
                      <a:pt x="272448" y="350009"/>
                    </a:lnTo>
                    <a:cubicBezTo>
                      <a:pt x="268570" y="338374"/>
                      <a:pt x="260814" y="334496"/>
                      <a:pt x="253059" y="330618"/>
                    </a:cubicBezTo>
                    <a:lnTo>
                      <a:pt x="229790" y="322862"/>
                    </a:lnTo>
                    <a:cubicBezTo>
                      <a:pt x="222034" y="318984"/>
                      <a:pt x="214278" y="311228"/>
                      <a:pt x="214278" y="299594"/>
                    </a:cubicBezTo>
                    <a:cubicBezTo>
                      <a:pt x="214278" y="287960"/>
                      <a:pt x="222034" y="280204"/>
                      <a:pt x="229790" y="280204"/>
                    </a:cubicBezTo>
                    <a:lnTo>
                      <a:pt x="253059" y="272449"/>
                    </a:lnTo>
                    <a:cubicBezTo>
                      <a:pt x="260814" y="268571"/>
                      <a:pt x="264692" y="260814"/>
                      <a:pt x="268570" y="253058"/>
                    </a:cubicBezTo>
                    <a:lnTo>
                      <a:pt x="276326" y="229790"/>
                    </a:lnTo>
                    <a:cubicBezTo>
                      <a:pt x="280204" y="218156"/>
                      <a:pt x="295716" y="210400"/>
                      <a:pt x="307350" y="214278"/>
                    </a:cubicBezTo>
                    <a:close/>
                    <a:moveTo>
                      <a:pt x="128962" y="988"/>
                    </a:moveTo>
                    <a:cubicBezTo>
                      <a:pt x="144474" y="-2890"/>
                      <a:pt x="163865" y="4866"/>
                      <a:pt x="167743" y="20378"/>
                    </a:cubicBezTo>
                    <a:lnTo>
                      <a:pt x="179377" y="59158"/>
                    </a:lnTo>
                    <a:cubicBezTo>
                      <a:pt x="187132" y="78548"/>
                      <a:pt x="198766" y="94060"/>
                      <a:pt x="218156" y="97938"/>
                    </a:cubicBezTo>
                    <a:lnTo>
                      <a:pt x="256936" y="109573"/>
                    </a:lnTo>
                    <a:cubicBezTo>
                      <a:pt x="264692" y="113451"/>
                      <a:pt x="272448" y="121207"/>
                      <a:pt x="276326" y="128963"/>
                    </a:cubicBezTo>
                    <a:cubicBezTo>
                      <a:pt x="280204" y="144474"/>
                      <a:pt x="272448" y="163864"/>
                      <a:pt x="256936" y="167742"/>
                    </a:cubicBezTo>
                    <a:lnTo>
                      <a:pt x="218156" y="179376"/>
                    </a:lnTo>
                    <a:cubicBezTo>
                      <a:pt x="198766" y="187133"/>
                      <a:pt x="183255" y="198767"/>
                      <a:pt x="179377" y="218156"/>
                    </a:cubicBezTo>
                    <a:lnTo>
                      <a:pt x="167743" y="256936"/>
                    </a:lnTo>
                    <a:cubicBezTo>
                      <a:pt x="163865" y="268571"/>
                      <a:pt x="152230" y="276327"/>
                      <a:pt x="140596" y="276327"/>
                    </a:cubicBezTo>
                    <a:cubicBezTo>
                      <a:pt x="132840" y="276327"/>
                      <a:pt x="125084" y="276327"/>
                      <a:pt x="121206" y="272449"/>
                    </a:cubicBezTo>
                    <a:cubicBezTo>
                      <a:pt x="117328" y="268571"/>
                      <a:pt x="113451" y="264693"/>
                      <a:pt x="109573" y="256936"/>
                    </a:cubicBezTo>
                    <a:lnTo>
                      <a:pt x="97939" y="218156"/>
                    </a:lnTo>
                    <a:cubicBezTo>
                      <a:pt x="90183" y="198767"/>
                      <a:pt x="78549" y="183254"/>
                      <a:pt x="59158" y="179376"/>
                    </a:cubicBezTo>
                    <a:lnTo>
                      <a:pt x="20379" y="167742"/>
                    </a:lnTo>
                    <a:cubicBezTo>
                      <a:pt x="12623" y="163864"/>
                      <a:pt x="4867" y="156108"/>
                      <a:pt x="989" y="148352"/>
                    </a:cubicBezTo>
                    <a:cubicBezTo>
                      <a:pt x="-2890" y="132840"/>
                      <a:pt x="4867" y="113451"/>
                      <a:pt x="20379" y="109573"/>
                    </a:cubicBezTo>
                    <a:lnTo>
                      <a:pt x="59158" y="97938"/>
                    </a:lnTo>
                    <a:cubicBezTo>
                      <a:pt x="78549" y="90182"/>
                      <a:pt x="90183" y="78548"/>
                      <a:pt x="97939" y="59158"/>
                    </a:cubicBezTo>
                    <a:lnTo>
                      <a:pt x="109573" y="20378"/>
                    </a:lnTo>
                    <a:cubicBezTo>
                      <a:pt x="113451" y="12622"/>
                      <a:pt x="121206" y="4866"/>
                      <a:pt x="128962" y="988"/>
                    </a:cubicBezTo>
                    <a:close/>
                  </a:path>
                </a:pathLst>
              </a:custGeom>
              <a:gradFill flip="none" rotWithShape="1">
                <a:gsLst>
                  <a:gs pos="47000">
                    <a:srgbClr val="D59ED7"/>
                  </a:gs>
                  <a:gs pos="100000">
                    <a:srgbClr val="8DC8E8"/>
                  </a:gs>
                </a:gsLst>
                <a:lin ang="13500000" scaled="1"/>
                <a:tileRect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63500" dist="1270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6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 w="3175">
                    <a:noFill/>
                  </a:ln>
                  <a:gradFill>
                    <a:gsLst>
                      <a:gs pos="70225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endParaRPr>
              </a:p>
            </p:txBody>
          </p:sp>
          <p:sp>
            <p:nvSpPr>
              <p:cNvPr id="10" name="Freeform 1222">
                <a:extLst>
                  <a:ext uri="{FF2B5EF4-FFF2-40B4-BE49-F238E27FC236}">
                    <a16:creationId xmlns:a16="http://schemas.microsoft.com/office/drawing/2014/main" id="{AE716250-2DB4-310D-2206-877CE7844EEF}"/>
                  </a:ext>
                </a:extLst>
              </p:cNvPr>
              <p:cNvSpPr/>
              <p:nvPr/>
            </p:nvSpPr>
            <p:spPr>
              <a:xfrm>
                <a:off x="5735370" y="2482856"/>
                <a:ext cx="725186" cy="725186"/>
              </a:xfrm>
              <a:custGeom>
                <a:avLst/>
                <a:gdLst>
                  <a:gd name="connsiteX0" fmla="*/ 236558 w 725185"/>
                  <a:gd name="connsiteY0" fmla="*/ 469238 h 725186"/>
                  <a:gd name="connsiteX1" fmla="*/ 255948 w 725185"/>
                  <a:gd name="connsiteY1" fmla="*/ 488628 h 725186"/>
                  <a:gd name="connsiteX2" fmla="*/ 236558 w 725185"/>
                  <a:gd name="connsiteY2" fmla="*/ 508018 h 725186"/>
                  <a:gd name="connsiteX3" fmla="*/ 217168 w 725185"/>
                  <a:gd name="connsiteY3" fmla="*/ 488628 h 725186"/>
                  <a:gd name="connsiteX4" fmla="*/ 236558 w 725185"/>
                  <a:gd name="connsiteY4" fmla="*/ 469238 h 725186"/>
                  <a:gd name="connsiteX5" fmla="*/ 523530 w 725185"/>
                  <a:gd name="connsiteY5" fmla="*/ 290850 h 725186"/>
                  <a:gd name="connsiteX6" fmla="*/ 542920 w 725185"/>
                  <a:gd name="connsiteY6" fmla="*/ 310240 h 725186"/>
                  <a:gd name="connsiteX7" fmla="*/ 523530 w 725185"/>
                  <a:gd name="connsiteY7" fmla="*/ 329631 h 725186"/>
                  <a:gd name="connsiteX8" fmla="*/ 504140 w 725185"/>
                  <a:gd name="connsiteY8" fmla="*/ 310240 h 725186"/>
                  <a:gd name="connsiteX9" fmla="*/ 523530 w 725185"/>
                  <a:gd name="connsiteY9" fmla="*/ 290850 h 725186"/>
                  <a:gd name="connsiteX10" fmla="*/ 236558 w 725185"/>
                  <a:gd name="connsiteY10" fmla="*/ 221046 h 725186"/>
                  <a:gd name="connsiteX11" fmla="*/ 255948 w 725185"/>
                  <a:gd name="connsiteY11" fmla="*/ 236558 h 725186"/>
                  <a:gd name="connsiteX12" fmla="*/ 236558 w 725185"/>
                  <a:gd name="connsiteY12" fmla="*/ 255949 h 725186"/>
                  <a:gd name="connsiteX13" fmla="*/ 217168 w 725185"/>
                  <a:gd name="connsiteY13" fmla="*/ 236558 h 725186"/>
                  <a:gd name="connsiteX14" fmla="*/ 236558 w 725185"/>
                  <a:gd name="connsiteY14" fmla="*/ 221046 h 725186"/>
                  <a:gd name="connsiteX15" fmla="*/ 294728 w 725185"/>
                  <a:gd name="connsiteY15" fmla="*/ 3878 h 725186"/>
                  <a:gd name="connsiteX16" fmla="*/ 333508 w 725185"/>
                  <a:gd name="connsiteY16" fmla="*/ 54292 h 725186"/>
                  <a:gd name="connsiteX17" fmla="*/ 333508 w 725185"/>
                  <a:gd name="connsiteY17" fmla="*/ 209412 h 725186"/>
                  <a:gd name="connsiteX18" fmla="*/ 302484 w 725185"/>
                  <a:gd name="connsiteY18" fmla="*/ 209412 h 725186"/>
                  <a:gd name="connsiteX19" fmla="*/ 209412 w 725185"/>
                  <a:gd name="connsiteY19" fmla="*/ 170633 h 725186"/>
                  <a:gd name="connsiteX20" fmla="*/ 170632 w 725185"/>
                  <a:gd name="connsiteY20" fmla="*/ 263704 h 725186"/>
                  <a:gd name="connsiteX21" fmla="*/ 263704 w 725185"/>
                  <a:gd name="connsiteY21" fmla="*/ 302484 h 725186"/>
                  <a:gd name="connsiteX22" fmla="*/ 302484 w 725185"/>
                  <a:gd name="connsiteY22" fmla="*/ 263704 h 725186"/>
                  <a:gd name="connsiteX23" fmla="*/ 333508 w 725185"/>
                  <a:gd name="connsiteY23" fmla="*/ 263704 h 725186"/>
                  <a:gd name="connsiteX24" fmla="*/ 333508 w 725185"/>
                  <a:gd name="connsiteY24" fmla="*/ 651504 h 725186"/>
                  <a:gd name="connsiteX25" fmla="*/ 306362 w 725185"/>
                  <a:gd name="connsiteY25" fmla="*/ 705795 h 725186"/>
                  <a:gd name="connsiteX26" fmla="*/ 248192 w 725185"/>
                  <a:gd name="connsiteY26" fmla="*/ 721308 h 725186"/>
                  <a:gd name="connsiteX27" fmla="*/ 127974 w 725185"/>
                  <a:gd name="connsiteY27" fmla="*/ 659260 h 725186"/>
                  <a:gd name="connsiteX28" fmla="*/ 93072 w 725185"/>
                  <a:gd name="connsiteY28" fmla="*/ 581700 h 725186"/>
                  <a:gd name="connsiteX29" fmla="*/ 46537 w 725185"/>
                  <a:gd name="connsiteY29" fmla="*/ 558431 h 725186"/>
                  <a:gd name="connsiteX30" fmla="*/ 0 w 725185"/>
                  <a:gd name="connsiteY30" fmla="*/ 449848 h 725186"/>
                  <a:gd name="connsiteX31" fmla="*/ 7756 w 725185"/>
                  <a:gd name="connsiteY31" fmla="*/ 380044 h 725186"/>
                  <a:gd name="connsiteX32" fmla="*/ 158998 w 725185"/>
                  <a:gd name="connsiteY32" fmla="*/ 380044 h 725186"/>
                  <a:gd name="connsiteX33" fmla="*/ 205534 w 725185"/>
                  <a:gd name="connsiteY33" fmla="*/ 422702 h 725186"/>
                  <a:gd name="connsiteX34" fmla="*/ 166754 w 725185"/>
                  <a:gd name="connsiteY34" fmla="*/ 515774 h 725186"/>
                  <a:gd name="connsiteX35" fmla="*/ 259826 w 725185"/>
                  <a:gd name="connsiteY35" fmla="*/ 554554 h 725186"/>
                  <a:gd name="connsiteX36" fmla="*/ 298606 w 725185"/>
                  <a:gd name="connsiteY36" fmla="*/ 461482 h 725186"/>
                  <a:gd name="connsiteX37" fmla="*/ 259826 w 725185"/>
                  <a:gd name="connsiteY37" fmla="*/ 422702 h 725186"/>
                  <a:gd name="connsiteX38" fmla="*/ 158998 w 725185"/>
                  <a:gd name="connsiteY38" fmla="*/ 325753 h 725186"/>
                  <a:gd name="connsiteX39" fmla="*/ 38781 w 725185"/>
                  <a:gd name="connsiteY39" fmla="*/ 325753 h 725186"/>
                  <a:gd name="connsiteX40" fmla="*/ 58170 w 725185"/>
                  <a:gd name="connsiteY40" fmla="*/ 314118 h 725186"/>
                  <a:gd name="connsiteX41" fmla="*/ 50415 w 725185"/>
                  <a:gd name="connsiteY41" fmla="*/ 275338 h 725186"/>
                  <a:gd name="connsiteX42" fmla="*/ 62048 w 725185"/>
                  <a:gd name="connsiteY42" fmla="*/ 197778 h 725186"/>
                  <a:gd name="connsiteX43" fmla="*/ 100828 w 725185"/>
                  <a:gd name="connsiteY43" fmla="*/ 131852 h 725186"/>
                  <a:gd name="connsiteX44" fmla="*/ 139608 w 725185"/>
                  <a:gd name="connsiteY44" fmla="*/ 112462 h 725186"/>
                  <a:gd name="connsiteX45" fmla="*/ 186144 w 725185"/>
                  <a:gd name="connsiteY45" fmla="*/ 38780 h 725186"/>
                  <a:gd name="connsiteX46" fmla="*/ 294728 w 725185"/>
                  <a:gd name="connsiteY46" fmla="*/ 3878 h 725186"/>
                  <a:gd name="connsiteX47" fmla="*/ 469238 w 725185"/>
                  <a:gd name="connsiteY47" fmla="*/ 0 h 725186"/>
                  <a:gd name="connsiteX48" fmla="*/ 465360 w 725185"/>
                  <a:gd name="connsiteY48" fmla="*/ 62048 h 725186"/>
                  <a:gd name="connsiteX49" fmla="*/ 511896 w 725185"/>
                  <a:gd name="connsiteY49" fmla="*/ 108585 h 725186"/>
                  <a:gd name="connsiteX50" fmla="*/ 550675 w 725185"/>
                  <a:gd name="connsiteY50" fmla="*/ 120218 h 725186"/>
                  <a:gd name="connsiteX51" fmla="*/ 562309 w 725185"/>
                  <a:gd name="connsiteY51" fmla="*/ 131852 h 725186"/>
                  <a:gd name="connsiteX52" fmla="*/ 573943 w 725185"/>
                  <a:gd name="connsiteY52" fmla="*/ 170633 h 725186"/>
                  <a:gd name="connsiteX53" fmla="*/ 601090 w 725185"/>
                  <a:gd name="connsiteY53" fmla="*/ 209412 h 725186"/>
                  <a:gd name="connsiteX54" fmla="*/ 643747 w 725185"/>
                  <a:gd name="connsiteY54" fmla="*/ 224924 h 725186"/>
                  <a:gd name="connsiteX55" fmla="*/ 647625 w 725185"/>
                  <a:gd name="connsiteY55" fmla="*/ 224924 h 725186"/>
                  <a:gd name="connsiteX56" fmla="*/ 670894 w 725185"/>
                  <a:gd name="connsiteY56" fmla="*/ 221046 h 725186"/>
                  <a:gd name="connsiteX57" fmla="*/ 674772 w 725185"/>
                  <a:gd name="connsiteY57" fmla="*/ 275338 h 725186"/>
                  <a:gd name="connsiteX58" fmla="*/ 670894 w 725185"/>
                  <a:gd name="connsiteY58" fmla="*/ 317996 h 725186"/>
                  <a:gd name="connsiteX59" fmla="*/ 705795 w 725185"/>
                  <a:gd name="connsiteY59" fmla="*/ 349020 h 725186"/>
                  <a:gd name="connsiteX60" fmla="*/ 725185 w 725185"/>
                  <a:gd name="connsiteY60" fmla="*/ 453726 h 725186"/>
                  <a:gd name="connsiteX61" fmla="*/ 678650 w 725185"/>
                  <a:gd name="connsiteY61" fmla="*/ 562310 h 725186"/>
                  <a:gd name="connsiteX62" fmla="*/ 632113 w 725185"/>
                  <a:gd name="connsiteY62" fmla="*/ 585578 h 725186"/>
                  <a:gd name="connsiteX63" fmla="*/ 597212 w 725185"/>
                  <a:gd name="connsiteY63" fmla="*/ 663138 h 725186"/>
                  <a:gd name="connsiteX64" fmla="*/ 476994 w 725185"/>
                  <a:gd name="connsiteY64" fmla="*/ 725186 h 725186"/>
                  <a:gd name="connsiteX65" fmla="*/ 418823 w 725185"/>
                  <a:gd name="connsiteY65" fmla="*/ 709674 h 725186"/>
                  <a:gd name="connsiteX66" fmla="*/ 391678 w 725185"/>
                  <a:gd name="connsiteY66" fmla="*/ 655382 h 725186"/>
                  <a:gd name="connsiteX67" fmla="*/ 391678 w 725185"/>
                  <a:gd name="connsiteY67" fmla="*/ 542920 h 725186"/>
                  <a:gd name="connsiteX68" fmla="*/ 449848 w 725185"/>
                  <a:gd name="connsiteY68" fmla="*/ 542920 h 725186"/>
                  <a:gd name="connsiteX69" fmla="*/ 554553 w 725185"/>
                  <a:gd name="connsiteY69" fmla="*/ 438214 h 725186"/>
                  <a:gd name="connsiteX70" fmla="*/ 554553 w 725185"/>
                  <a:gd name="connsiteY70" fmla="*/ 372288 h 725186"/>
                  <a:gd name="connsiteX71" fmla="*/ 593334 w 725185"/>
                  <a:gd name="connsiteY71" fmla="*/ 279216 h 725186"/>
                  <a:gd name="connsiteX72" fmla="*/ 500261 w 725185"/>
                  <a:gd name="connsiteY72" fmla="*/ 240436 h 725186"/>
                  <a:gd name="connsiteX73" fmla="*/ 461482 w 725185"/>
                  <a:gd name="connsiteY73" fmla="*/ 333508 h 725186"/>
                  <a:gd name="connsiteX74" fmla="*/ 500261 w 725185"/>
                  <a:gd name="connsiteY74" fmla="*/ 372288 h 725186"/>
                  <a:gd name="connsiteX75" fmla="*/ 500261 w 725185"/>
                  <a:gd name="connsiteY75" fmla="*/ 438214 h 725186"/>
                  <a:gd name="connsiteX76" fmla="*/ 449848 w 725185"/>
                  <a:gd name="connsiteY76" fmla="*/ 488628 h 725186"/>
                  <a:gd name="connsiteX77" fmla="*/ 391678 w 725185"/>
                  <a:gd name="connsiteY77" fmla="*/ 488628 h 725186"/>
                  <a:gd name="connsiteX78" fmla="*/ 391678 w 725185"/>
                  <a:gd name="connsiteY78" fmla="*/ 54292 h 725186"/>
                  <a:gd name="connsiteX79" fmla="*/ 430458 w 725185"/>
                  <a:gd name="connsiteY79" fmla="*/ 3878 h 725186"/>
                  <a:gd name="connsiteX80" fmla="*/ 469238 w 725185"/>
                  <a:gd name="connsiteY80" fmla="*/ 0 h 72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725185" h="725186">
                    <a:moveTo>
                      <a:pt x="236558" y="469238"/>
                    </a:moveTo>
                    <a:cubicBezTo>
                      <a:pt x="248192" y="469238"/>
                      <a:pt x="255948" y="476995"/>
                      <a:pt x="255948" y="488628"/>
                    </a:cubicBezTo>
                    <a:cubicBezTo>
                      <a:pt x="255948" y="500262"/>
                      <a:pt x="248192" y="508018"/>
                      <a:pt x="236558" y="508018"/>
                    </a:cubicBezTo>
                    <a:cubicBezTo>
                      <a:pt x="224924" y="508018"/>
                      <a:pt x="217168" y="500262"/>
                      <a:pt x="217168" y="488628"/>
                    </a:cubicBezTo>
                    <a:cubicBezTo>
                      <a:pt x="217168" y="476995"/>
                      <a:pt x="224924" y="469238"/>
                      <a:pt x="236558" y="469238"/>
                    </a:cubicBezTo>
                    <a:close/>
                    <a:moveTo>
                      <a:pt x="523530" y="290850"/>
                    </a:moveTo>
                    <a:cubicBezTo>
                      <a:pt x="535164" y="290850"/>
                      <a:pt x="542920" y="298606"/>
                      <a:pt x="542920" y="310240"/>
                    </a:cubicBezTo>
                    <a:cubicBezTo>
                      <a:pt x="542920" y="321874"/>
                      <a:pt x="535164" y="329631"/>
                      <a:pt x="523530" y="329631"/>
                    </a:cubicBezTo>
                    <a:cubicBezTo>
                      <a:pt x="511896" y="329631"/>
                      <a:pt x="504140" y="321874"/>
                      <a:pt x="504140" y="310240"/>
                    </a:cubicBezTo>
                    <a:cubicBezTo>
                      <a:pt x="504140" y="298606"/>
                      <a:pt x="511896" y="290850"/>
                      <a:pt x="523530" y="290850"/>
                    </a:cubicBezTo>
                    <a:close/>
                    <a:moveTo>
                      <a:pt x="236558" y="221046"/>
                    </a:moveTo>
                    <a:cubicBezTo>
                      <a:pt x="248192" y="221046"/>
                      <a:pt x="255948" y="224924"/>
                      <a:pt x="255948" y="236558"/>
                    </a:cubicBezTo>
                    <a:cubicBezTo>
                      <a:pt x="255948" y="248193"/>
                      <a:pt x="248192" y="255949"/>
                      <a:pt x="236558" y="255949"/>
                    </a:cubicBezTo>
                    <a:cubicBezTo>
                      <a:pt x="224924" y="255949"/>
                      <a:pt x="217168" y="248193"/>
                      <a:pt x="217168" y="236558"/>
                    </a:cubicBezTo>
                    <a:cubicBezTo>
                      <a:pt x="217168" y="228802"/>
                      <a:pt x="224924" y="221046"/>
                      <a:pt x="236558" y="221046"/>
                    </a:cubicBezTo>
                    <a:close/>
                    <a:moveTo>
                      <a:pt x="294728" y="3878"/>
                    </a:moveTo>
                    <a:cubicBezTo>
                      <a:pt x="321874" y="3878"/>
                      <a:pt x="337385" y="27147"/>
                      <a:pt x="333508" y="54292"/>
                    </a:cubicBezTo>
                    <a:lnTo>
                      <a:pt x="333508" y="209412"/>
                    </a:lnTo>
                    <a:lnTo>
                      <a:pt x="302484" y="209412"/>
                    </a:lnTo>
                    <a:cubicBezTo>
                      <a:pt x="286972" y="174511"/>
                      <a:pt x="248192" y="155120"/>
                      <a:pt x="209412" y="170633"/>
                    </a:cubicBezTo>
                    <a:cubicBezTo>
                      <a:pt x="174510" y="186144"/>
                      <a:pt x="155120" y="224924"/>
                      <a:pt x="170632" y="263704"/>
                    </a:cubicBezTo>
                    <a:cubicBezTo>
                      <a:pt x="186144" y="298606"/>
                      <a:pt x="224924" y="317996"/>
                      <a:pt x="263704" y="302484"/>
                    </a:cubicBezTo>
                    <a:cubicBezTo>
                      <a:pt x="279216" y="294728"/>
                      <a:pt x="294728" y="283094"/>
                      <a:pt x="302484" y="263704"/>
                    </a:cubicBezTo>
                    <a:lnTo>
                      <a:pt x="333508" y="263704"/>
                    </a:lnTo>
                    <a:lnTo>
                      <a:pt x="333508" y="651504"/>
                    </a:lnTo>
                    <a:cubicBezTo>
                      <a:pt x="333508" y="674772"/>
                      <a:pt x="325752" y="694162"/>
                      <a:pt x="306362" y="705795"/>
                    </a:cubicBezTo>
                    <a:cubicBezTo>
                      <a:pt x="286972" y="717430"/>
                      <a:pt x="267581" y="721308"/>
                      <a:pt x="248192" y="721308"/>
                    </a:cubicBezTo>
                    <a:cubicBezTo>
                      <a:pt x="193900" y="721308"/>
                      <a:pt x="155120" y="690284"/>
                      <a:pt x="127974" y="659260"/>
                    </a:cubicBezTo>
                    <a:cubicBezTo>
                      <a:pt x="112462" y="635991"/>
                      <a:pt x="100828" y="608846"/>
                      <a:pt x="93072" y="581700"/>
                    </a:cubicBezTo>
                    <a:cubicBezTo>
                      <a:pt x="73682" y="577822"/>
                      <a:pt x="58170" y="570066"/>
                      <a:pt x="46537" y="558431"/>
                    </a:cubicBezTo>
                    <a:cubicBezTo>
                      <a:pt x="19390" y="539042"/>
                      <a:pt x="0" y="500262"/>
                      <a:pt x="0" y="449848"/>
                    </a:cubicBezTo>
                    <a:cubicBezTo>
                      <a:pt x="0" y="422702"/>
                      <a:pt x="3878" y="399434"/>
                      <a:pt x="7756" y="380044"/>
                    </a:cubicBezTo>
                    <a:lnTo>
                      <a:pt x="158998" y="380044"/>
                    </a:lnTo>
                    <a:cubicBezTo>
                      <a:pt x="182266" y="380044"/>
                      <a:pt x="201656" y="399434"/>
                      <a:pt x="205534" y="422702"/>
                    </a:cubicBezTo>
                    <a:cubicBezTo>
                      <a:pt x="170632" y="438214"/>
                      <a:pt x="151242" y="480871"/>
                      <a:pt x="166754" y="515774"/>
                    </a:cubicBezTo>
                    <a:cubicBezTo>
                      <a:pt x="182266" y="550676"/>
                      <a:pt x="224924" y="570066"/>
                      <a:pt x="259826" y="554554"/>
                    </a:cubicBezTo>
                    <a:cubicBezTo>
                      <a:pt x="294728" y="539042"/>
                      <a:pt x="314118" y="496384"/>
                      <a:pt x="298606" y="461482"/>
                    </a:cubicBezTo>
                    <a:cubicBezTo>
                      <a:pt x="290850" y="445970"/>
                      <a:pt x="279216" y="430458"/>
                      <a:pt x="259826" y="422702"/>
                    </a:cubicBezTo>
                    <a:cubicBezTo>
                      <a:pt x="255948" y="368410"/>
                      <a:pt x="213290" y="325753"/>
                      <a:pt x="158998" y="325753"/>
                    </a:cubicBezTo>
                    <a:lnTo>
                      <a:pt x="38781" y="325753"/>
                    </a:lnTo>
                    <a:cubicBezTo>
                      <a:pt x="46537" y="321874"/>
                      <a:pt x="50415" y="317996"/>
                      <a:pt x="58170" y="314118"/>
                    </a:cubicBezTo>
                    <a:cubicBezTo>
                      <a:pt x="54292" y="302484"/>
                      <a:pt x="50415" y="290850"/>
                      <a:pt x="50415" y="275338"/>
                    </a:cubicBezTo>
                    <a:cubicBezTo>
                      <a:pt x="50415" y="248193"/>
                      <a:pt x="54292" y="221046"/>
                      <a:pt x="62048" y="197778"/>
                    </a:cubicBezTo>
                    <a:cubicBezTo>
                      <a:pt x="69804" y="170633"/>
                      <a:pt x="85316" y="147364"/>
                      <a:pt x="100828" y="131852"/>
                    </a:cubicBezTo>
                    <a:cubicBezTo>
                      <a:pt x="112462" y="124096"/>
                      <a:pt x="124096" y="116340"/>
                      <a:pt x="139608" y="112462"/>
                    </a:cubicBezTo>
                    <a:cubicBezTo>
                      <a:pt x="147364" y="81438"/>
                      <a:pt x="162876" y="58170"/>
                      <a:pt x="186144" y="38780"/>
                    </a:cubicBezTo>
                    <a:cubicBezTo>
                      <a:pt x="217168" y="15513"/>
                      <a:pt x="255948" y="3878"/>
                      <a:pt x="294728" y="3878"/>
                    </a:cubicBezTo>
                    <a:close/>
                    <a:moveTo>
                      <a:pt x="469238" y="0"/>
                    </a:moveTo>
                    <a:cubicBezTo>
                      <a:pt x="461482" y="19391"/>
                      <a:pt x="457604" y="42658"/>
                      <a:pt x="465360" y="62048"/>
                    </a:cubicBezTo>
                    <a:cubicBezTo>
                      <a:pt x="473116" y="81438"/>
                      <a:pt x="488627" y="100829"/>
                      <a:pt x="511896" y="108585"/>
                    </a:cubicBezTo>
                    <a:lnTo>
                      <a:pt x="550675" y="120218"/>
                    </a:lnTo>
                    <a:cubicBezTo>
                      <a:pt x="558431" y="124096"/>
                      <a:pt x="562309" y="127974"/>
                      <a:pt x="562309" y="131852"/>
                    </a:cubicBezTo>
                    <a:lnTo>
                      <a:pt x="573943" y="170633"/>
                    </a:lnTo>
                    <a:cubicBezTo>
                      <a:pt x="577821" y="186144"/>
                      <a:pt x="589456" y="201656"/>
                      <a:pt x="601090" y="209412"/>
                    </a:cubicBezTo>
                    <a:cubicBezTo>
                      <a:pt x="612724" y="221046"/>
                      <a:pt x="628235" y="224924"/>
                      <a:pt x="643747" y="224924"/>
                    </a:cubicBezTo>
                    <a:cubicBezTo>
                      <a:pt x="643747" y="224924"/>
                      <a:pt x="647625" y="224924"/>
                      <a:pt x="647625" y="224924"/>
                    </a:cubicBezTo>
                    <a:cubicBezTo>
                      <a:pt x="655381" y="224924"/>
                      <a:pt x="663138" y="224924"/>
                      <a:pt x="670894" y="221046"/>
                    </a:cubicBezTo>
                    <a:cubicBezTo>
                      <a:pt x="674772" y="240436"/>
                      <a:pt x="674772" y="255949"/>
                      <a:pt x="674772" y="275338"/>
                    </a:cubicBezTo>
                    <a:cubicBezTo>
                      <a:pt x="674772" y="290850"/>
                      <a:pt x="670894" y="302484"/>
                      <a:pt x="670894" y="317996"/>
                    </a:cubicBezTo>
                    <a:cubicBezTo>
                      <a:pt x="682528" y="325753"/>
                      <a:pt x="694161" y="333508"/>
                      <a:pt x="705795" y="349020"/>
                    </a:cubicBezTo>
                    <a:cubicBezTo>
                      <a:pt x="721307" y="372288"/>
                      <a:pt x="725185" y="407190"/>
                      <a:pt x="725185" y="453726"/>
                    </a:cubicBezTo>
                    <a:cubicBezTo>
                      <a:pt x="725185" y="504140"/>
                      <a:pt x="705795" y="539042"/>
                      <a:pt x="678650" y="562310"/>
                    </a:cubicBezTo>
                    <a:cubicBezTo>
                      <a:pt x="663138" y="573944"/>
                      <a:pt x="647625" y="581700"/>
                      <a:pt x="632113" y="585578"/>
                    </a:cubicBezTo>
                    <a:cubicBezTo>
                      <a:pt x="628235" y="612724"/>
                      <a:pt x="616602" y="639870"/>
                      <a:pt x="597212" y="663138"/>
                    </a:cubicBezTo>
                    <a:cubicBezTo>
                      <a:pt x="573943" y="698040"/>
                      <a:pt x="531286" y="725186"/>
                      <a:pt x="476994" y="725186"/>
                    </a:cubicBezTo>
                    <a:cubicBezTo>
                      <a:pt x="453726" y="725186"/>
                      <a:pt x="434336" y="717430"/>
                      <a:pt x="418823" y="709674"/>
                    </a:cubicBezTo>
                    <a:cubicBezTo>
                      <a:pt x="399434" y="698040"/>
                      <a:pt x="391678" y="678650"/>
                      <a:pt x="391678" y="655382"/>
                    </a:cubicBezTo>
                    <a:lnTo>
                      <a:pt x="391678" y="542920"/>
                    </a:lnTo>
                    <a:lnTo>
                      <a:pt x="449848" y="542920"/>
                    </a:lnTo>
                    <a:cubicBezTo>
                      <a:pt x="508018" y="542920"/>
                      <a:pt x="554553" y="496384"/>
                      <a:pt x="554553" y="438214"/>
                    </a:cubicBezTo>
                    <a:lnTo>
                      <a:pt x="554553" y="372288"/>
                    </a:lnTo>
                    <a:cubicBezTo>
                      <a:pt x="589456" y="356776"/>
                      <a:pt x="608846" y="317996"/>
                      <a:pt x="593334" y="279216"/>
                    </a:cubicBezTo>
                    <a:cubicBezTo>
                      <a:pt x="577821" y="244314"/>
                      <a:pt x="539042" y="224924"/>
                      <a:pt x="500261" y="240436"/>
                    </a:cubicBezTo>
                    <a:cubicBezTo>
                      <a:pt x="465360" y="255949"/>
                      <a:pt x="445970" y="294728"/>
                      <a:pt x="461482" y="333508"/>
                    </a:cubicBezTo>
                    <a:cubicBezTo>
                      <a:pt x="469238" y="349020"/>
                      <a:pt x="480871" y="364532"/>
                      <a:pt x="500261" y="372288"/>
                    </a:cubicBezTo>
                    <a:lnTo>
                      <a:pt x="500261" y="438214"/>
                    </a:lnTo>
                    <a:cubicBezTo>
                      <a:pt x="500261" y="465360"/>
                      <a:pt x="476994" y="488628"/>
                      <a:pt x="449848" y="488628"/>
                    </a:cubicBezTo>
                    <a:lnTo>
                      <a:pt x="391678" y="488628"/>
                    </a:lnTo>
                    <a:lnTo>
                      <a:pt x="391678" y="54292"/>
                    </a:lnTo>
                    <a:cubicBezTo>
                      <a:pt x="391678" y="31025"/>
                      <a:pt x="403312" y="3878"/>
                      <a:pt x="430458" y="3878"/>
                    </a:cubicBezTo>
                    <a:cubicBezTo>
                      <a:pt x="442092" y="3878"/>
                      <a:pt x="453726" y="3878"/>
                      <a:pt x="469238" y="0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D59ED7"/>
                  </a:gs>
                  <a:gs pos="35000">
                    <a:srgbClr val="8DC8E8"/>
                  </a:gs>
                </a:gsLst>
                <a:lin ang="13500000" scaled="1"/>
                <a:tileRect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63500" dist="1270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6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 w="3175">
                    <a:noFill/>
                  </a:ln>
                  <a:gradFill>
                    <a:gsLst>
                      <a:gs pos="70225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F22BB-5BB4-2538-4000-749B6CD3FA5A}"/>
              </a:ext>
            </a:extLst>
          </p:cNvPr>
          <p:cNvGrpSpPr/>
          <p:nvPr/>
        </p:nvGrpSpPr>
        <p:grpSpPr>
          <a:xfrm>
            <a:off x="2039391" y="4119564"/>
            <a:ext cx="2090636" cy="1446542"/>
            <a:chOff x="2520564" y="4127894"/>
            <a:chExt cx="2090636" cy="1446542"/>
          </a:xfrm>
        </p:grpSpPr>
        <p:sp>
          <p:nvSpPr>
            <p:cNvPr id="183" name="Content Placeholder 83">
              <a:extLst>
                <a:ext uri="{FF2B5EF4-FFF2-40B4-BE49-F238E27FC236}">
                  <a16:creationId xmlns:a16="http://schemas.microsoft.com/office/drawing/2014/main" id="{EA40F886-691D-24D8-962E-C7E845F52C99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>
              <a:spLocks/>
            </p:cNvSpPr>
            <p:nvPr/>
          </p:nvSpPr>
          <p:spPr>
            <a:xfrm>
              <a:off x="2520564" y="4989661"/>
              <a:ext cx="2090636" cy="497685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en-US"/>
              </a:defPPr>
              <a:lvl1pPr marR="0" lvl="0" indent="0" algn="ctr" defTabSz="896354" fontAlgn="auto">
                <a:lnSpc>
                  <a:spcPct val="100000"/>
                </a:lnSpc>
                <a:spcBef>
                  <a:spcPts val="0"/>
                </a:spcBef>
                <a:spcAft>
                  <a:spcPts val="576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cs typeface="Segoe UI Semibold" panose="020B0702040204020203" pitchFamily="34" charset="0"/>
                </a:defRPr>
              </a:lvl1pPr>
              <a:lvl2pPr marL="457200" marR="0" indent="-228600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spc="0" baseline="0"/>
              </a:lvl2pPr>
              <a:lvl3pPr marL="657225" marR="0" indent="-20002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spc="0" baseline="0"/>
              </a:lvl3pPr>
              <a:lvl4pPr marL="842963" marR="0" indent="-1809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4pPr>
              <a:lvl5pPr marL="1023938" marR="0" indent="-1682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5pPr>
              <a:lvl6pPr marL="2565040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3031412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97783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964155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0" marR="0" lvl="0" indent="0" algn="ctr" defTabSz="896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7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 Semibold" panose="020B0702040204020203" pitchFamily="34" charset="0"/>
                </a:rPr>
                <a:t>Geo-distributed applications</a:t>
              </a:r>
            </a:p>
          </p:txBody>
        </p:sp>
        <p:sp>
          <p:nvSpPr>
            <p:cNvPr id="15" name="Graphic 13">
              <a:extLst>
                <a:ext uri="{FF2B5EF4-FFF2-40B4-BE49-F238E27FC236}">
                  <a16:creationId xmlns:a16="http://schemas.microsoft.com/office/drawing/2014/main" id="{BC8B35E5-57CF-4AC8-BEC0-543DEC0CE3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5104" y="4127894"/>
              <a:ext cx="701557" cy="701319"/>
            </a:xfrm>
            <a:custGeom>
              <a:avLst/>
              <a:gdLst>
                <a:gd name="connsiteX0" fmla="*/ 181982 w 527090"/>
                <a:gd name="connsiteY0" fmla="*/ 381997 h 526912"/>
                <a:gd name="connsiteX1" fmla="*/ 345130 w 527090"/>
                <a:gd name="connsiteY1" fmla="*/ 381997 h 526912"/>
                <a:gd name="connsiteX2" fmla="*/ 263556 w 527090"/>
                <a:gd name="connsiteY2" fmla="*/ 526912 h 526912"/>
                <a:gd name="connsiteX3" fmla="*/ 183510 w 527090"/>
                <a:gd name="connsiteY3" fmla="*/ 389796 h 526912"/>
                <a:gd name="connsiteX4" fmla="*/ 181982 w 527090"/>
                <a:gd name="connsiteY4" fmla="*/ 382050 h 526912"/>
                <a:gd name="connsiteX5" fmla="*/ 345130 w 527090"/>
                <a:gd name="connsiteY5" fmla="*/ 382050 h 526912"/>
                <a:gd name="connsiteX6" fmla="*/ 181982 w 527090"/>
                <a:gd name="connsiteY6" fmla="*/ 382050 h 526912"/>
                <a:gd name="connsiteX7" fmla="*/ 28161 w 527090"/>
                <a:gd name="connsiteY7" fmla="*/ 382023 h 526912"/>
                <a:gd name="connsiteX8" fmla="*/ 141564 w 527090"/>
                <a:gd name="connsiteY8" fmla="*/ 382023 h 526912"/>
                <a:gd name="connsiteX9" fmla="*/ 188806 w 527090"/>
                <a:gd name="connsiteY9" fmla="*/ 516215 h 526912"/>
                <a:gd name="connsiteX10" fmla="*/ 31981 w 527090"/>
                <a:gd name="connsiteY10" fmla="*/ 389374 h 526912"/>
                <a:gd name="connsiteX11" fmla="*/ 28134 w 527090"/>
                <a:gd name="connsiteY11" fmla="*/ 382023 h 526912"/>
                <a:gd name="connsiteX12" fmla="*/ 385522 w 527090"/>
                <a:gd name="connsiteY12" fmla="*/ 382023 h 526912"/>
                <a:gd name="connsiteX13" fmla="*/ 498951 w 527090"/>
                <a:gd name="connsiteY13" fmla="*/ 382023 h 526912"/>
                <a:gd name="connsiteX14" fmla="*/ 338306 w 527090"/>
                <a:gd name="connsiteY14" fmla="*/ 516215 h 526912"/>
                <a:gd name="connsiteX15" fmla="*/ 383493 w 527090"/>
                <a:gd name="connsiteY15" fmla="*/ 392879 h 526912"/>
                <a:gd name="connsiteX16" fmla="*/ 385496 w 527090"/>
                <a:gd name="connsiteY16" fmla="*/ 382023 h 526912"/>
                <a:gd name="connsiteX17" fmla="*/ 498951 w 527090"/>
                <a:gd name="connsiteY17" fmla="*/ 382023 h 526912"/>
                <a:gd name="connsiteX18" fmla="*/ 385496 w 527090"/>
                <a:gd name="connsiteY18" fmla="*/ 382023 h 526912"/>
                <a:gd name="connsiteX19" fmla="*/ 393479 w 527090"/>
                <a:gd name="connsiteY19" fmla="*/ 210760 h 526912"/>
                <a:gd name="connsiteX20" fmla="*/ 521795 w 527090"/>
                <a:gd name="connsiteY20" fmla="*/ 210760 h 526912"/>
                <a:gd name="connsiteX21" fmla="*/ 515024 w 527090"/>
                <a:gd name="connsiteY21" fmla="*/ 342501 h 526912"/>
                <a:gd name="connsiteX22" fmla="*/ 391082 w 527090"/>
                <a:gd name="connsiteY22" fmla="*/ 342501 h 526912"/>
                <a:gd name="connsiteX23" fmla="*/ 394507 w 527090"/>
                <a:gd name="connsiteY23" fmla="*/ 228044 h 526912"/>
                <a:gd name="connsiteX24" fmla="*/ 393453 w 527090"/>
                <a:gd name="connsiteY24" fmla="*/ 210733 h 526912"/>
                <a:gd name="connsiteX25" fmla="*/ 521769 w 527090"/>
                <a:gd name="connsiteY25" fmla="*/ 210733 h 526912"/>
                <a:gd name="connsiteX26" fmla="*/ 393453 w 527090"/>
                <a:gd name="connsiteY26" fmla="*/ 210733 h 526912"/>
                <a:gd name="connsiteX27" fmla="*/ 5290 w 527090"/>
                <a:gd name="connsiteY27" fmla="*/ 210733 h 526912"/>
                <a:gd name="connsiteX28" fmla="*/ 133606 w 527090"/>
                <a:gd name="connsiteY28" fmla="*/ 210733 h 526912"/>
                <a:gd name="connsiteX29" fmla="*/ 134502 w 527090"/>
                <a:gd name="connsiteY29" fmla="*/ 327193 h 526912"/>
                <a:gd name="connsiteX30" fmla="*/ 136004 w 527090"/>
                <a:gd name="connsiteY30" fmla="*/ 342475 h 526912"/>
                <a:gd name="connsiteX31" fmla="*/ 12088 w 527090"/>
                <a:gd name="connsiteY31" fmla="*/ 342475 h 526912"/>
                <a:gd name="connsiteX32" fmla="*/ 5290 w 527090"/>
                <a:gd name="connsiteY32" fmla="*/ 210733 h 526912"/>
                <a:gd name="connsiteX33" fmla="*/ 173313 w 527090"/>
                <a:gd name="connsiteY33" fmla="*/ 210733 h 526912"/>
                <a:gd name="connsiteX34" fmla="*/ 353799 w 527090"/>
                <a:gd name="connsiteY34" fmla="*/ 210733 h 526912"/>
                <a:gd name="connsiteX35" fmla="*/ 352824 w 527090"/>
                <a:gd name="connsiteY35" fmla="*/ 327324 h 526912"/>
                <a:gd name="connsiteX36" fmla="*/ 351190 w 527090"/>
                <a:gd name="connsiteY36" fmla="*/ 342475 h 526912"/>
                <a:gd name="connsiteX37" fmla="*/ 175922 w 527090"/>
                <a:gd name="connsiteY37" fmla="*/ 342475 h 526912"/>
                <a:gd name="connsiteX38" fmla="*/ 172444 w 527090"/>
                <a:gd name="connsiteY38" fmla="*/ 223591 h 526912"/>
                <a:gd name="connsiteX39" fmla="*/ 173313 w 527090"/>
                <a:gd name="connsiteY39" fmla="*/ 210733 h 526912"/>
                <a:gd name="connsiteX40" fmla="*/ 353799 w 527090"/>
                <a:gd name="connsiteY40" fmla="*/ 210733 h 526912"/>
                <a:gd name="connsiteX41" fmla="*/ 173313 w 527090"/>
                <a:gd name="connsiteY41" fmla="*/ 210733 h 526912"/>
                <a:gd name="connsiteX42" fmla="*/ 341152 w 527090"/>
                <a:gd name="connsiteY42" fmla="*/ 15124 h 526912"/>
                <a:gd name="connsiteX43" fmla="*/ 338280 w 527090"/>
                <a:gd name="connsiteY43" fmla="*/ 10645 h 526912"/>
                <a:gd name="connsiteX44" fmla="*/ 510492 w 527090"/>
                <a:gd name="connsiteY44" fmla="*/ 171211 h 526912"/>
                <a:gd name="connsiteX45" fmla="*/ 389501 w 527090"/>
                <a:gd name="connsiteY45" fmla="*/ 171211 h 526912"/>
                <a:gd name="connsiteX46" fmla="*/ 341099 w 527090"/>
                <a:gd name="connsiteY46" fmla="*/ 15150 h 526912"/>
                <a:gd name="connsiteX47" fmla="*/ 338253 w 527090"/>
                <a:gd name="connsiteY47" fmla="*/ 10671 h 526912"/>
                <a:gd name="connsiteX48" fmla="*/ 341099 w 527090"/>
                <a:gd name="connsiteY48" fmla="*/ 15150 h 526912"/>
                <a:gd name="connsiteX49" fmla="*/ 185618 w 527090"/>
                <a:gd name="connsiteY49" fmla="*/ 11620 h 526912"/>
                <a:gd name="connsiteX50" fmla="*/ 188832 w 527090"/>
                <a:gd name="connsiteY50" fmla="*/ 10645 h 526912"/>
                <a:gd name="connsiteX51" fmla="*/ 139192 w 527090"/>
                <a:gd name="connsiteY51" fmla="*/ 159618 h 526912"/>
                <a:gd name="connsiteX52" fmla="*/ 137585 w 527090"/>
                <a:gd name="connsiteY52" fmla="*/ 171211 h 526912"/>
                <a:gd name="connsiteX53" fmla="*/ 16620 w 527090"/>
                <a:gd name="connsiteY53" fmla="*/ 171211 h 526912"/>
                <a:gd name="connsiteX54" fmla="*/ 185618 w 527090"/>
                <a:gd name="connsiteY54" fmla="*/ 11620 h 526912"/>
                <a:gd name="connsiteX55" fmla="*/ 188832 w 527090"/>
                <a:gd name="connsiteY55" fmla="*/ 10645 h 526912"/>
                <a:gd name="connsiteX56" fmla="*/ 185618 w 527090"/>
                <a:gd name="connsiteY56" fmla="*/ 11620 h 526912"/>
                <a:gd name="connsiteX57" fmla="*/ 263556 w 527090"/>
                <a:gd name="connsiteY57" fmla="*/ 0 h 526912"/>
                <a:gd name="connsiteX58" fmla="*/ 348239 w 527090"/>
                <a:gd name="connsiteY58" fmla="*/ 162911 h 526912"/>
                <a:gd name="connsiteX59" fmla="*/ 349478 w 527090"/>
                <a:gd name="connsiteY59" fmla="*/ 171211 h 526912"/>
                <a:gd name="connsiteX60" fmla="*/ 177634 w 527090"/>
                <a:gd name="connsiteY60" fmla="*/ 171211 h 526912"/>
                <a:gd name="connsiteX61" fmla="*/ 263556 w 527090"/>
                <a:gd name="connsiteY61" fmla="*/ 0 h 52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27090" h="526912">
                  <a:moveTo>
                    <a:pt x="181982" y="381997"/>
                  </a:moveTo>
                  <a:lnTo>
                    <a:pt x="345130" y="381997"/>
                  </a:lnTo>
                  <a:cubicBezTo>
                    <a:pt x="328794" y="468235"/>
                    <a:pt x="296070" y="526912"/>
                    <a:pt x="263556" y="526912"/>
                  </a:cubicBezTo>
                  <a:cubicBezTo>
                    <a:pt x="232017" y="526912"/>
                    <a:pt x="200320" y="471739"/>
                    <a:pt x="183510" y="389796"/>
                  </a:cubicBezTo>
                  <a:lnTo>
                    <a:pt x="181982" y="382050"/>
                  </a:lnTo>
                  <a:lnTo>
                    <a:pt x="345130" y="382050"/>
                  </a:lnTo>
                  <a:lnTo>
                    <a:pt x="181982" y="382050"/>
                  </a:lnTo>
                  <a:close/>
                  <a:moveTo>
                    <a:pt x="28161" y="382023"/>
                  </a:moveTo>
                  <a:lnTo>
                    <a:pt x="141564" y="382023"/>
                  </a:lnTo>
                  <a:cubicBezTo>
                    <a:pt x="151181" y="436880"/>
                    <a:pt x="167464" y="483569"/>
                    <a:pt x="188806" y="516215"/>
                  </a:cubicBezTo>
                  <a:cubicBezTo>
                    <a:pt x="121816" y="496333"/>
                    <a:pt x="65429" y="450726"/>
                    <a:pt x="31981" y="389374"/>
                  </a:cubicBezTo>
                  <a:lnTo>
                    <a:pt x="28134" y="382023"/>
                  </a:lnTo>
                  <a:close/>
                  <a:moveTo>
                    <a:pt x="385522" y="382023"/>
                  </a:moveTo>
                  <a:lnTo>
                    <a:pt x="498951" y="382023"/>
                  </a:lnTo>
                  <a:cubicBezTo>
                    <a:pt x="466161" y="446961"/>
                    <a:pt x="408045" y="495508"/>
                    <a:pt x="338306" y="516215"/>
                  </a:cubicBezTo>
                  <a:cubicBezTo>
                    <a:pt x="358199" y="485704"/>
                    <a:pt x="373718" y="443019"/>
                    <a:pt x="383493" y="392879"/>
                  </a:cubicBezTo>
                  <a:lnTo>
                    <a:pt x="385496" y="382023"/>
                  </a:lnTo>
                  <a:lnTo>
                    <a:pt x="498951" y="382023"/>
                  </a:lnTo>
                  <a:lnTo>
                    <a:pt x="385496" y="382023"/>
                  </a:lnTo>
                  <a:close/>
                  <a:moveTo>
                    <a:pt x="393479" y="210760"/>
                  </a:moveTo>
                  <a:lnTo>
                    <a:pt x="521795" y="210760"/>
                  </a:lnTo>
                  <a:cubicBezTo>
                    <a:pt x="530683" y="254543"/>
                    <a:pt x="528353" y="299862"/>
                    <a:pt x="515024" y="342501"/>
                  </a:cubicBezTo>
                  <a:lnTo>
                    <a:pt x="391082" y="342501"/>
                  </a:lnTo>
                  <a:cubicBezTo>
                    <a:pt x="395131" y="304491"/>
                    <a:pt x="396275" y="266228"/>
                    <a:pt x="394507" y="228044"/>
                  </a:cubicBezTo>
                  <a:lnTo>
                    <a:pt x="393453" y="210733"/>
                  </a:lnTo>
                  <a:lnTo>
                    <a:pt x="521769" y="210733"/>
                  </a:lnTo>
                  <a:lnTo>
                    <a:pt x="393453" y="210733"/>
                  </a:lnTo>
                  <a:close/>
                  <a:moveTo>
                    <a:pt x="5290" y="210733"/>
                  </a:moveTo>
                  <a:lnTo>
                    <a:pt x="133606" y="210733"/>
                  </a:lnTo>
                  <a:cubicBezTo>
                    <a:pt x="130859" y="249518"/>
                    <a:pt x="131158" y="288455"/>
                    <a:pt x="134502" y="327193"/>
                  </a:cubicBezTo>
                  <a:lnTo>
                    <a:pt x="136004" y="342475"/>
                  </a:lnTo>
                  <a:lnTo>
                    <a:pt x="12088" y="342475"/>
                  </a:lnTo>
                  <a:cubicBezTo>
                    <a:pt x="-1258" y="299838"/>
                    <a:pt x="-3597" y="254516"/>
                    <a:pt x="5290" y="210733"/>
                  </a:cubicBezTo>
                  <a:close/>
                  <a:moveTo>
                    <a:pt x="173313" y="210733"/>
                  </a:moveTo>
                  <a:lnTo>
                    <a:pt x="353799" y="210733"/>
                  </a:lnTo>
                  <a:cubicBezTo>
                    <a:pt x="356808" y="249552"/>
                    <a:pt x="356484" y="288561"/>
                    <a:pt x="352824" y="327324"/>
                  </a:cubicBezTo>
                  <a:lnTo>
                    <a:pt x="351190" y="342475"/>
                  </a:lnTo>
                  <a:lnTo>
                    <a:pt x="175922" y="342475"/>
                  </a:lnTo>
                  <a:cubicBezTo>
                    <a:pt x="171315" y="303023"/>
                    <a:pt x="170152" y="263245"/>
                    <a:pt x="172444" y="223591"/>
                  </a:cubicBezTo>
                  <a:lnTo>
                    <a:pt x="173313" y="210733"/>
                  </a:lnTo>
                  <a:lnTo>
                    <a:pt x="353799" y="210733"/>
                  </a:lnTo>
                  <a:lnTo>
                    <a:pt x="173313" y="210733"/>
                  </a:lnTo>
                  <a:close/>
                  <a:moveTo>
                    <a:pt x="341152" y="15124"/>
                  </a:moveTo>
                  <a:lnTo>
                    <a:pt x="338280" y="10645"/>
                  </a:lnTo>
                  <a:cubicBezTo>
                    <a:pt x="417677" y="34214"/>
                    <a:pt x="481430" y="93654"/>
                    <a:pt x="510492" y="171211"/>
                  </a:cubicBezTo>
                  <a:lnTo>
                    <a:pt x="389501" y="171211"/>
                  </a:lnTo>
                  <a:cubicBezTo>
                    <a:pt x="381175" y="107554"/>
                    <a:pt x="364312" y="52855"/>
                    <a:pt x="341099" y="15150"/>
                  </a:cubicBezTo>
                  <a:lnTo>
                    <a:pt x="338253" y="10671"/>
                  </a:lnTo>
                  <a:lnTo>
                    <a:pt x="341099" y="15150"/>
                  </a:lnTo>
                  <a:close/>
                  <a:moveTo>
                    <a:pt x="185618" y="11620"/>
                  </a:moveTo>
                  <a:lnTo>
                    <a:pt x="188832" y="10645"/>
                  </a:lnTo>
                  <a:cubicBezTo>
                    <a:pt x="165620" y="46241"/>
                    <a:pt x="148361" y="98384"/>
                    <a:pt x="139192" y="159618"/>
                  </a:cubicBezTo>
                  <a:lnTo>
                    <a:pt x="137585" y="171211"/>
                  </a:lnTo>
                  <a:lnTo>
                    <a:pt x="16620" y="171211"/>
                  </a:lnTo>
                  <a:cubicBezTo>
                    <a:pt x="45271" y="94761"/>
                    <a:pt x="107654" y="35850"/>
                    <a:pt x="185618" y="11620"/>
                  </a:cubicBezTo>
                  <a:lnTo>
                    <a:pt x="188832" y="10645"/>
                  </a:lnTo>
                  <a:lnTo>
                    <a:pt x="185618" y="11620"/>
                  </a:lnTo>
                  <a:close/>
                  <a:moveTo>
                    <a:pt x="263556" y="0"/>
                  </a:moveTo>
                  <a:cubicBezTo>
                    <a:pt x="298309" y="0"/>
                    <a:pt x="333273" y="66977"/>
                    <a:pt x="348239" y="162911"/>
                  </a:cubicBezTo>
                  <a:lnTo>
                    <a:pt x="349478" y="171211"/>
                  </a:lnTo>
                  <a:lnTo>
                    <a:pt x="177634" y="171211"/>
                  </a:lnTo>
                  <a:cubicBezTo>
                    <a:pt x="191889" y="70850"/>
                    <a:pt x="227801" y="0"/>
                    <a:pt x="263556" y="0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D59ED7"/>
                </a:gs>
                <a:gs pos="35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7FF756-B833-D930-BAC4-64510905A50D}"/>
              </a:ext>
            </a:extLst>
          </p:cNvPr>
          <p:cNvGrpSpPr/>
          <p:nvPr/>
        </p:nvGrpSpPr>
        <p:grpSpPr>
          <a:xfrm>
            <a:off x="8438453" y="4142844"/>
            <a:ext cx="1103558" cy="1423262"/>
            <a:chOff x="8080689" y="1883179"/>
            <a:chExt cx="1103558" cy="1423262"/>
          </a:xfrm>
        </p:grpSpPr>
        <p:sp>
          <p:nvSpPr>
            <p:cNvPr id="170" name="Content Placeholder 4">
              <a:extLst>
                <a:ext uri="{FF2B5EF4-FFF2-40B4-BE49-F238E27FC236}">
                  <a16:creationId xmlns:a16="http://schemas.microsoft.com/office/drawing/2014/main" id="{748C2DAC-C6F0-415A-D027-0AA102CD56FF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>
              <a:spLocks/>
            </p:cNvSpPr>
            <p:nvPr/>
          </p:nvSpPr>
          <p:spPr>
            <a:xfrm>
              <a:off x="8080689" y="2721666"/>
              <a:ext cx="1103558" cy="492443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en-US"/>
              </a:defPPr>
              <a:lvl1pPr marR="0" lvl="0" indent="0" algn="ctr" defTabSz="896354" fontAlgn="auto">
                <a:lnSpc>
                  <a:spcPct val="100000"/>
                </a:lnSpc>
                <a:spcBef>
                  <a:spcPts val="0"/>
                </a:spcBef>
                <a:spcAft>
                  <a:spcPts val="576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cs typeface="Segoe UI Semibold" panose="020B0702040204020203" pitchFamily="34" charset="0"/>
                </a:defRPr>
              </a:lvl1pPr>
              <a:lvl2pPr marL="457200" marR="0" indent="-228600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spc="0" baseline="0"/>
              </a:lvl2pPr>
              <a:lvl3pPr marL="657225" marR="0" indent="-20002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spc="0" baseline="0"/>
              </a:lvl3pPr>
              <a:lvl4pPr marL="842963" marR="0" indent="-1809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4pPr>
              <a:lvl5pPr marL="1023938" marR="0" indent="-1682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5pPr>
              <a:lvl6pPr marL="2565040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3031412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97783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964155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0" marR="0" lvl="0" indent="0" algn="ctr" defTabSz="896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7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 Semibold" panose="020B0702040204020203" pitchFamily="34" charset="0"/>
                </a:rPr>
                <a:t>Real-time telemetry</a:t>
              </a:r>
            </a:p>
          </p:txBody>
        </p:sp>
        <p:sp>
          <p:nvSpPr>
            <p:cNvPr id="20" name="Graphic 18">
              <a:extLst>
                <a:ext uri="{FF2B5EF4-FFF2-40B4-BE49-F238E27FC236}">
                  <a16:creationId xmlns:a16="http://schemas.microsoft.com/office/drawing/2014/main" id="{A89C284B-2AE4-01AF-702E-BF67C85CE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4585" y="1883179"/>
              <a:ext cx="795766" cy="565520"/>
            </a:xfrm>
            <a:custGeom>
              <a:avLst/>
              <a:gdLst>
                <a:gd name="connsiteX0" fmla="*/ 357165 w 452477"/>
                <a:gd name="connsiteY0" fmla="*/ 133492 h 321558"/>
                <a:gd name="connsiteX1" fmla="*/ 391197 w 452477"/>
                <a:gd name="connsiteY1" fmla="*/ 180671 h 321558"/>
                <a:gd name="connsiteX2" fmla="*/ 381343 w 452477"/>
                <a:gd name="connsiteY2" fmla="*/ 211117 h 321558"/>
                <a:gd name="connsiteX3" fmla="*/ 350897 w 452477"/>
                <a:gd name="connsiteY3" fmla="*/ 201263 h 321558"/>
                <a:gd name="connsiteX4" fmla="*/ 325169 w 452477"/>
                <a:gd name="connsiteY4" fmla="*/ 165511 h 321558"/>
                <a:gd name="connsiteX5" fmla="*/ 129071 w 452477"/>
                <a:gd name="connsiteY5" fmla="*/ 165474 h 321558"/>
                <a:gd name="connsiteX6" fmla="*/ 103417 w 452477"/>
                <a:gd name="connsiteY6" fmla="*/ 200855 h 321558"/>
                <a:gd name="connsiteX7" fmla="*/ 72798 w 452477"/>
                <a:gd name="connsiteY7" fmla="*/ 210153 h 321558"/>
                <a:gd name="connsiteX8" fmla="*/ 63050 w 452477"/>
                <a:gd name="connsiteY8" fmla="*/ 180422 h 321558"/>
                <a:gd name="connsiteX9" fmla="*/ 310233 w 452477"/>
                <a:gd name="connsiteY9" fmla="*/ 99477 h 321558"/>
                <a:gd name="connsiteX10" fmla="*/ 357165 w 452477"/>
                <a:gd name="connsiteY10" fmla="*/ 133492 h 321558"/>
                <a:gd name="connsiteX11" fmla="*/ 310801 w 452477"/>
                <a:gd name="connsiteY11" fmla="*/ 201195 h 321558"/>
                <a:gd name="connsiteX12" fmla="*/ 335714 w 452477"/>
                <a:gd name="connsiteY12" fmla="*/ 237942 h 321558"/>
                <a:gd name="connsiteX13" fmla="*/ 324072 w 452477"/>
                <a:gd name="connsiteY13" fmla="*/ 267754 h 321558"/>
                <a:gd name="connsiteX14" fmla="*/ 294260 w 452477"/>
                <a:gd name="connsiteY14" fmla="*/ 256112 h 321558"/>
                <a:gd name="connsiteX15" fmla="*/ 278805 w 452477"/>
                <a:gd name="connsiteY15" fmla="*/ 233190 h 321558"/>
                <a:gd name="connsiteX16" fmla="*/ 175351 w 452477"/>
                <a:gd name="connsiteY16" fmla="*/ 233190 h 321558"/>
                <a:gd name="connsiteX17" fmla="*/ 160145 w 452477"/>
                <a:gd name="connsiteY17" fmla="*/ 255818 h 321558"/>
                <a:gd name="connsiteX18" fmla="*/ 130484 w 452477"/>
                <a:gd name="connsiteY18" fmla="*/ 267829 h 321558"/>
                <a:gd name="connsiteX19" fmla="*/ 118474 w 452477"/>
                <a:gd name="connsiteY19" fmla="*/ 238166 h 321558"/>
                <a:gd name="connsiteX20" fmla="*/ 118691 w 452477"/>
                <a:gd name="connsiteY20" fmla="*/ 237671 h 321558"/>
                <a:gd name="connsiteX21" fmla="*/ 143355 w 452477"/>
                <a:gd name="connsiteY21" fmla="*/ 201195 h 321558"/>
                <a:gd name="connsiteX22" fmla="*/ 310801 w 452477"/>
                <a:gd name="connsiteY22" fmla="*/ 201195 h 321558"/>
                <a:gd name="connsiteX23" fmla="*/ 416789 w 452477"/>
                <a:gd name="connsiteY23" fmla="*/ 78982 h 321558"/>
                <a:gd name="connsiteX24" fmla="*/ 448559 w 452477"/>
                <a:gd name="connsiteY24" fmla="*/ 117246 h 321558"/>
                <a:gd name="connsiteX25" fmla="*/ 442573 w 452477"/>
                <a:gd name="connsiteY25" fmla="*/ 148682 h 321558"/>
                <a:gd name="connsiteX26" fmla="*/ 411313 w 452477"/>
                <a:gd name="connsiteY26" fmla="*/ 142951 h 321558"/>
                <a:gd name="connsiteX27" fmla="*/ 384794 w 452477"/>
                <a:gd name="connsiteY27" fmla="*/ 110978 h 321558"/>
                <a:gd name="connsiteX28" fmla="*/ 67485 w 452477"/>
                <a:gd name="connsiteY28" fmla="*/ 110978 h 321558"/>
                <a:gd name="connsiteX29" fmla="*/ 41236 w 452477"/>
                <a:gd name="connsiteY29" fmla="*/ 142883 h 321558"/>
                <a:gd name="connsiteX30" fmla="*/ 9739 w 452477"/>
                <a:gd name="connsiteY30" fmla="*/ 148585 h 321558"/>
                <a:gd name="connsiteX31" fmla="*/ 4036 w 452477"/>
                <a:gd name="connsiteY31" fmla="*/ 117087 h 321558"/>
                <a:gd name="connsiteX32" fmla="*/ 35489 w 452477"/>
                <a:gd name="connsiteY32" fmla="*/ 78982 h 321558"/>
                <a:gd name="connsiteX33" fmla="*/ 416789 w 452477"/>
                <a:gd name="connsiteY33" fmla="*/ 78982 h 321558"/>
                <a:gd name="connsiteX34" fmla="*/ 250294 w 452477"/>
                <a:gd name="connsiteY34" fmla="*/ 263217 h 321558"/>
                <a:gd name="connsiteX35" fmla="*/ 251021 w 452477"/>
                <a:gd name="connsiteY35" fmla="*/ 311245 h 321558"/>
                <a:gd name="connsiteX36" fmla="*/ 202993 w 452477"/>
                <a:gd name="connsiteY36" fmla="*/ 311969 h 321558"/>
                <a:gd name="connsiteX37" fmla="*/ 202278 w 452477"/>
                <a:gd name="connsiteY37" fmla="*/ 311256 h 321558"/>
                <a:gd name="connsiteX38" fmla="*/ 202982 w 452477"/>
                <a:gd name="connsiteY38" fmla="*/ 263229 h 321558"/>
                <a:gd name="connsiteX39" fmla="*/ 250294 w 452477"/>
                <a:gd name="connsiteY39" fmla="*/ 263217 h 32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2477" h="321558">
                  <a:moveTo>
                    <a:pt x="357165" y="133492"/>
                  </a:moveTo>
                  <a:cubicBezTo>
                    <a:pt x="370877" y="147368"/>
                    <a:pt x="382357" y="163282"/>
                    <a:pt x="391197" y="180671"/>
                  </a:cubicBezTo>
                  <a:cubicBezTo>
                    <a:pt x="396884" y="191800"/>
                    <a:pt x="392471" y="205431"/>
                    <a:pt x="381343" y="211117"/>
                  </a:cubicBezTo>
                  <a:cubicBezTo>
                    <a:pt x="370214" y="216803"/>
                    <a:pt x="356584" y="212391"/>
                    <a:pt x="350897" y="201263"/>
                  </a:cubicBezTo>
                  <a:cubicBezTo>
                    <a:pt x="344208" y="188095"/>
                    <a:pt x="335531" y="176035"/>
                    <a:pt x="325169" y="165511"/>
                  </a:cubicBezTo>
                  <a:cubicBezTo>
                    <a:pt x="271028" y="111349"/>
                    <a:pt x="183232" y="111333"/>
                    <a:pt x="129071" y="165474"/>
                  </a:cubicBezTo>
                  <a:cubicBezTo>
                    <a:pt x="118703" y="175838"/>
                    <a:pt x="110044" y="187779"/>
                    <a:pt x="103417" y="200855"/>
                  </a:cubicBezTo>
                  <a:cubicBezTo>
                    <a:pt x="97530" y="211879"/>
                    <a:pt x="83821" y="216041"/>
                    <a:pt x="72798" y="210153"/>
                  </a:cubicBezTo>
                  <a:cubicBezTo>
                    <a:pt x="62116" y="204449"/>
                    <a:pt x="57820" y="191345"/>
                    <a:pt x="63050" y="180422"/>
                  </a:cubicBezTo>
                  <a:cubicBezTo>
                    <a:pt x="108955" y="89812"/>
                    <a:pt x="219622" y="53571"/>
                    <a:pt x="310233" y="99477"/>
                  </a:cubicBezTo>
                  <a:cubicBezTo>
                    <a:pt x="327577" y="108263"/>
                    <a:pt x="343416" y="119744"/>
                    <a:pt x="357165" y="133492"/>
                  </a:cubicBezTo>
                  <a:close/>
                  <a:moveTo>
                    <a:pt x="310801" y="201195"/>
                  </a:moveTo>
                  <a:cubicBezTo>
                    <a:pt x="321210" y="211603"/>
                    <a:pt x="329763" y="224365"/>
                    <a:pt x="335714" y="237942"/>
                  </a:cubicBezTo>
                  <a:cubicBezTo>
                    <a:pt x="340730" y="249389"/>
                    <a:pt x="335519" y="262738"/>
                    <a:pt x="324072" y="267754"/>
                  </a:cubicBezTo>
                  <a:cubicBezTo>
                    <a:pt x="312625" y="272771"/>
                    <a:pt x="299276" y="267560"/>
                    <a:pt x="294260" y="256112"/>
                  </a:cubicBezTo>
                  <a:cubicBezTo>
                    <a:pt x="290553" y="247591"/>
                    <a:pt x="285315" y="239822"/>
                    <a:pt x="278805" y="233190"/>
                  </a:cubicBezTo>
                  <a:cubicBezTo>
                    <a:pt x="250238" y="204623"/>
                    <a:pt x="203919" y="204623"/>
                    <a:pt x="175351" y="233190"/>
                  </a:cubicBezTo>
                  <a:cubicBezTo>
                    <a:pt x="168919" y="239721"/>
                    <a:pt x="163763" y="247396"/>
                    <a:pt x="160145" y="255818"/>
                  </a:cubicBezTo>
                  <a:cubicBezTo>
                    <a:pt x="155271" y="267324"/>
                    <a:pt x="141991" y="272703"/>
                    <a:pt x="130484" y="267829"/>
                  </a:cubicBezTo>
                  <a:cubicBezTo>
                    <a:pt x="118977" y="262953"/>
                    <a:pt x="113600" y="249675"/>
                    <a:pt x="118474" y="238166"/>
                  </a:cubicBezTo>
                  <a:cubicBezTo>
                    <a:pt x="118545" y="238001"/>
                    <a:pt x="118617" y="237836"/>
                    <a:pt x="118691" y="237671"/>
                  </a:cubicBezTo>
                  <a:cubicBezTo>
                    <a:pt x="124568" y="224080"/>
                    <a:pt x="132933" y="211710"/>
                    <a:pt x="143355" y="201195"/>
                  </a:cubicBezTo>
                  <a:cubicBezTo>
                    <a:pt x="189595" y="154962"/>
                    <a:pt x="264561" y="154962"/>
                    <a:pt x="310801" y="201195"/>
                  </a:cubicBezTo>
                  <a:close/>
                  <a:moveTo>
                    <a:pt x="416789" y="78982"/>
                  </a:moveTo>
                  <a:cubicBezTo>
                    <a:pt x="428284" y="90477"/>
                    <a:pt x="439123" y="103579"/>
                    <a:pt x="448559" y="117246"/>
                  </a:cubicBezTo>
                  <a:cubicBezTo>
                    <a:pt x="455587" y="127580"/>
                    <a:pt x="452905" y="141654"/>
                    <a:pt x="442573" y="148682"/>
                  </a:cubicBezTo>
                  <a:cubicBezTo>
                    <a:pt x="432339" y="155640"/>
                    <a:pt x="418412" y="153088"/>
                    <a:pt x="411313" y="142951"/>
                  </a:cubicBezTo>
                  <a:cubicBezTo>
                    <a:pt x="403394" y="131501"/>
                    <a:pt x="394297" y="120481"/>
                    <a:pt x="384794" y="110978"/>
                  </a:cubicBezTo>
                  <a:cubicBezTo>
                    <a:pt x="297179" y="23363"/>
                    <a:pt x="155122" y="23363"/>
                    <a:pt x="67485" y="110978"/>
                  </a:cubicBezTo>
                  <a:cubicBezTo>
                    <a:pt x="58433" y="120006"/>
                    <a:pt x="49450" y="131026"/>
                    <a:pt x="41236" y="142883"/>
                  </a:cubicBezTo>
                  <a:cubicBezTo>
                    <a:pt x="34113" y="153156"/>
                    <a:pt x="20011" y="155708"/>
                    <a:pt x="9739" y="148585"/>
                  </a:cubicBezTo>
                  <a:cubicBezTo>
                    <a:pt x="-534" y="141462"/>
                    <a:pt x="-3087" y="127360"/>
                    <a:pt x="4036" y="117087"/>
                  </a:cubicBezTo>
                  <a:cubicBezTo>
                    <a:pt x="13721" y="103103"/>
                    <a:pt x="24401" y="90047"/>
                    <a:pt x="35489" y="78982"/>
                  </a:cubicBezTo>
                  <a:cubicBezTo>
                    <a:pt x="140776" y="-26327"/>
                    <a:pt x="311502" y="-26327"/>
                    <a:pt x="416789" y="78982"/>
                  </a:cubicBezTo>
                  <a:close/>
                  <a:moveTo>
                    <a:pt x="250294" y="263217"/>
                  </a:moveTo>
                  <a:cubicBezTo>
                    <a:pt x="263758" y="276280"/>
                    <a:pt x="264081" y="297781"/>
                    <a:pt x="251021" y="311245"/>
                  </a:cubicBezTo>
                  <a:cubicBezTo>
                    <a:pt x="237958" y="324708"/>
                    <a:pt x="216454" y="325032"/>
                    <a:pt x="202993" y="311969"/>
                  </a:cubicBezTo>
                  <a:cubicBezTo>
                    <a:pt x="202751" y="311736"/>
                    <a:pt x="202513" y="311498"/>
                    <a:pt x="202278" y="311256"/>
                  </a:cubicBezTo>
                  <a:cubicBezTo>
                    <a:pt x="189211" y="297799"/>
                    <a:pt x="189525" y="276296"/>
                    <a:pt x="202982" y="263229"/>
                  </a:cubicBezTo>
                  <a:cubicBezTo>
                    <a:pt x="216156" y="250435"/>
                    <a:pt x="237114" y="250428"/>
                    <a:pt x="250294" y="263217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D59ED7"/>
                </a:gs>
                <a:gs pos="35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3484CE-1DC7-1AC5-832D-D4CBC16B8F19}"/>
              </a:ext>
            </a:extLst>
          </p:cNvPr>
          <p:cNvGrpSpPr/>
          <p:nvPr/>
        </p:nvGrpSpPr>
        <p:grpSpPr>
          <a:xfrm>
            <a:off x="1922521" y="1816363"/>
            <a:ext cx="2324377" cy="1505089"/>
            <a:chOff x="2411483" y="1816363"/>
            <a:chExt cx="2324377" cy="1505089"/>
          </a:xfrm>
        </p:grpSpPr>
        <p:sp>
          <p:nvSpPr>
            <p:cNvPr id="118" name="Content Placeholder 2">
              <a:extLst>
                <a:ext uri="{FF2B5EF4-FFF2-40B4-BE49-F238E27FC236}">
                  <a16:creationId xmlns:a16="http://schemas.microsoft.com/office/drawing/2014/main" id="{C273B496-2565-870C-ADC6-AC43776CABB5}"/>
                </a:ext>
              </a:extLst>
            </p:cNvPr>
            <p:cNvSpPr txBox="1">
              <a:spLocks/>
            </p:cNvSpPr>
            <p:nvPr/>
          </p:nvSpPr>
          <p:spPr>
            <a:xfrm>
              <a:off x="2411483" y="2736677"/>
              <a:ext cx="2324377" cy="492443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en-US"/>
              </a:defPPr>
              <a:lvl1pPr marR="0" lvl="0" indent="0" algn="ctr" defTabSz="896354" fontAlgn="auto">
                <a:lnSpc>
                  <a:spcPct val="100000"/>
                </a:lnSpc>
                <a:spcBef>
                  <a:spcPts val="0"/>
                </a:spcBef>
                <a:spcAft>
                  <a:spcPts val="576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cs typeface="Segoe UI Semibold" panose="020B0702040204020203" pitchFamily="34" charset="0"/>
                </a:defRPr>
              </a:lvl1pPr>
              <a:lvl2pPr marL="457200" marR="0" indent="-228600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spc="0" baseline="0"/>
              </a:lvl2pPr>
              <a:lvl3pPr marL="657225" marR="0" indent="-20002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spc="0" baseline="0"/>
              </a:lvl3pPr>
              <a:lvl4pPr marL="842963" marR="0" indent="-1809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4pPr>
              <a:lvl5pPr marL="1023938" marR="0" indent="-1682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5pPr>
              <a:lvl6pPr marL="2565040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3031412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97783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964155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0" marR="0" lvl="0" indent="0" algn="ctr" defTabSz="896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7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 Semibold" panose="020B0702040204020203" pitchFamily="34" charset="0"/>
                </a:rPr>
                <a:t>Modernize business- critical applications</a:t>
              </a:r>
            </a:p>
          </p:txBody>
        </p:sp>
        <p:sp>
          <p:nvSpPr>
            <p:cNvPr id="27" name="Graphic 25">
              <a:extLst>
                <a:ext uri="{FF2B5EF4-FFF2-40B4-BE49-F238E27FC236}">
                  <a16:creationId xmlns:a16="http://schemas.microsoft.com/office/drawing/2014/main" id="{0B0DFDCC-6496-E9FC-CAC1-6F00858D81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24076" y="1816363"/>
              <a:ext cx="699191" cy="699152"/>
            </a:xfrm>
            <a:custGeom>
              <a:avLst/>
              <a:gdLst>
                <a:gd name="connsiteX0" fmla="*/ 287555 w 358795"/>
                <a:gd name="connsiteY0" fmla="*/ 12232 h 358776"/>
                <a:gd name="connsiteX1" fmla="*/ 346563 w 358795"/>
                <a:gd name="connsiteY1" fmla="*/ 71240 h 358776"/>
                <a:gd name="connsiteX2" fmla="*/ 346563 w 358795"/>
                <a:gd name="connsiteY2" fmla="*/ 130302 h 358776"/>
                <a:gd name="connsiteX3" fmla="*/ 346563 w 358795"/>
                <a:gd name="connsiteY3" fmla="*/ 130302 h 358776"/>
                <a:gd name="connsiteX4" fmla="*/ 301588 w 358795"/>
                <a:gd name="connsiteY4" fmla="*/ 175258 h 358776"/>
                <a:gd name="connsiteX5" fmla="*/ 334108 w 358795"/>
                <a:gd name="connsiteY5" fmla="*/ 219565 h 358776"/>
                <a:gd name="connsiteX6" fmla="*/ 334108 w 358795"/>
                <a:gd name="connsiteY6" fmla="*/ 312373 h 358776"/>
                <a:gd name="connsiteX7" fmla="*/ 287704 w 358795"/>
                <a:gd name="connsiteY7" fmla="*/ 358776 h 358776"/>
                <a:gd name="connsiteX8" fmla="*/ 46404 w 358795"/>
                <a:gd name="connsiteY8" fmla="*/ 358776 h 358776"/>
                <a:gd name="connsiteX9" fmla="*/ 0 w 358795"/>
                <a:gd name="connsiteY9" fmla="*/ 312373 h 358776"/>
                <a:gd name="connsiteX10" fmla="*/ 0 w 358795"/>
                <a:gd name="connsiteY10" fmla="*/ 71073 h 358776"/>
                <a:gd name="connsiteX11" fmla="*/ 46404 w 358795"/>
                <a:gd name="connsiteY11" fmla="*/ 24669 h 358776"/>
                <a:gd name="connsiteX12" fmla="*/ 139212 w 358795"/>
                <a:gd name="connsiteY12" fmla="*/ 24669 h 358776"/>
                <a:gd name="connsiteX13" fmla="*/ 183518 w 358795"/>
                <a:gd name="connsiteY13" fmla="*/ 57226 h 358776"/>
                <a:gd name="connsiteX14" fmla="*/ 228493 w 358795"/>
                <a:gd name="connsiteY14" fmla="*/ 12232 h 358776"/>
                <a:gd name="connsiteX15" fmla="*/ 287555 w 358795"/>
                <a:gd name="connsiteY15" fmla="*/ 12232 h 358776"/>
                <a:gd name="connsiteX16" fmla="*/ 287555 w 358795"/>
                <a:gd name="connsiteY16" fmla="*/ 12232 h 358776"/>
                <a:gd name="connsiteX17" fmla="*/ 148492 w 358795"/>
                <a:gd name="connsiteY17" fmla="*/ 210284 h 358776"/>
                <a:gd name="connsiteX18" fmla="*/ 37123 w 358795"/>
                <a:gd name="connsiteY18" fmla="*/ 210284 h 358776"/>
                <a:gd name="connsiteX19" fmla="*/ 37123 w 358795"/>
                <a:gd name="connsiteY19" fmla="*/ 312373 h 358776"/>
                <a:gd name="connsiteX20" fmla="*/ 46404 w 358795"/>
                <a:gd name="connsiteY20" fmla="*/ 321653 h 358776"/>
                <a:gd name="connsiteX21" fmla="*/ 148492 w 358795"/>
                <a:gd name="connsiteY21" fmla="*/ 321653 h 358776"/>
                <a:gd name="connsiteX22" fmla="*/ 148492 w 358795"/>
                <a:gd name="connsiteY22" fmla="*/ 210284 h 358776"/>
                <a:gd name="connsiteX23" fmla="*/ 287704 w 358795"/>
                <a:gd name="connsiteY23" fmla="*/ 210284 h 358776"/>
                <a:gd name="connsiteX24" fmla="*/ 185615 w 358795"/>
                <a:gd name="connsiteY24" fmla="*/ 210284 h 358776"/>
                <a:gd name="connsiteX25" fmla="*/ 185615 w 358795"/>
                <a:gd name="connsiteY25" fmla="*/ 321653 h 358776"/>
                <a:gd name="connsiteX26" fmla="*/ 287704 w 358795"/>
                <a:gd name="connsiteY26" fmla="*/ 321653 h 358776"/>
                <a:gd name="connsiteX27" fmla="*/ 296985 w 358795"/>
                <a:gd name="connsiteY27" fmla="*/ 312373 h 358776"/>
                <a:gd name="connsiteX28" fmla="*/ 296985 w 358795"/>
                <a:gd name="connsiteY28" fmla="*/ 219565 h 358776"/>
                <a:gd name="connsiteX29" fmla="*/ 287704 w 358795"/>
                <a:gd name="connsiteY29" fmla="*/ 210284 h 358776"/>
                <a:gd name="connsiteX30" fmla="*/ 212344 w 358795"/>
                <a:gd name="connsiteY30" fmla="*/ 173142 h 358776"/>
                <a:gd name="connsiteX31" fmla="*/ 185615 w 358795"/>
                <a:gd name="connsiteY31" fmla="*/ 146414 h 358776"/>
                <a:gd name="connsiteX32" fmla="*/ 185615 w 358795"/>
                <a:gd name="connsiteY32" fmla="*/ 173142 h 358776"/>
                <a:gd name="connsiteX33" fmla="*/ 212344 w 358795"/>
                <a:gd name="connsiteY33" fmla="*/ 173142 h 358776"/>
                <a:gd name="connsiteX34" fmla="*/ 139212 w 358795"/>
                <a:gd name="connsiteY34" fmla="*/ 61773 h 358776"/>
                <a:gd name="connsiteX35" fmla="*/ 46404 w 358795"/>
                <a:gd name="connsiteY35" fmla="*/ 61773 h 358776"/>
                <a:gd name="connsiteX36" fmla="*/ 37123 w 358795"/>
                <a:gd name="connsiteY36" fmla="*/ 71054 h 358776"/>
                <a:gd name="connsiteX37" fmla="*/ 37123 w 358795"/>
                <a:gd name="connsiteY37" fmla="*/ 173161 h 358776"/>
                <a:gd name="connsiteX38" fmla="*/ 148492 w 358795"/>
                <a:gd name="connsiteY38" fmla="*/ 173161 h 358776"/>
                <a:gd name="connsiteX39" fmla="*/ 148492 w 358795"/>
                <a:gd name="connsiteY39" fmla="*/ 71073 h 358776"/>
                <a:gd name="connsiteX40" fmla="*/ 139212 w 358795"/>
                <a:gd name="connsiteY40" fmla="*/ 61792 h 35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58795" h="358776">
                  <a:moveTo>
                    <a:pt x="287555" y="12232"/>
                  </a:moveTo>
                  <a:lnTo>
                    <a:pt x="346563" y="71240"/>
                  </a:lnTo>
                  <a:cubicBezTo>
                    <a:pt x="362873" y="87549"/>
                    <a:pt x="362873" y="113992"/>
                    <a:pt x="346563" y="130302"/>
                  </a:cubicBezTo>
                  <a:cubicBezTo>
                    <a:pt x="346563" y="130302"/>
                    <a:pt x="346563" y="130302"/>
                    <a:pt x="346563" y="130302"/>
                  </a:cubicBezTo>
                  <a:lnTo>
                    <a:pt x="301588" y="175258"/>
                  </a:lnTo>
                  <a:cubicBezTo>
                    <a:pt x="320946" y="181334"/>
                    <a:pt x="334113" y="199277"/>
                    <a:pt x="334108" y="219565"/>
                  </a:cubicBezTo>
                  <a:lnTo>
                    <a:pt x="334108" y="312373"/>
                  </a:lnTo>
                  <a:cubicBezTo>
                    <a:pt x="334108" y="338000"/>
                    <a:pt x="313332" y="358776"/>
                    <a:pt x="287704" y="358776"/>
                  </a:cubicBezTo>
                  <a:lnTo>
                    <a:pt x="46404" y="358776"/>
                  </a:lnTo>
                  <a:cubicBezTo>
                    <a:pt x="20776" y="358776"/>
                    <a:pt x="0" y="338000"/>
                    <a:pt x="0" y="312373"/>
                  </a:cubicBezTo>
                  <a:lnTo>
                    <a:pt x="0" y="71073"/>
                  </a:lnTo>
                  <a:cubicBezTo>
                    <a:pt x="0" y="45444"/>
                    <a:pt x="20776" y="24669"/>
                    <a:pt x="46404" y="24669"/>
                  </a:cubicBezTo>
                  <a:lnTo>
                    <a:pt x="139212" y="24669"/>
                  </a:lnTo>
                  <a:cubicBezTo>
                    <a:pt x="160019" y="24669"/>
                    <a:pt x="177634" y="38349"/>
                    <a:pt x="183518" y="57226"/>
                  </a:cubicBezTo>
                  <a:lnTo>
                    <a:pt x="228493" y="12232"/>
                  </a:lnTo>
                  <a:cubicBezTo>
                    <a:pt x="244803" y="-4077"/>
                    <a:pt x="271245" y="-4077"/>
                    <a:pt x="287555" y="12232"/>
                  </a:cubicBezTo>
                  <a:cubicBezTo>
                    <a:pt x="287555" y="12232"/>
                    <a:pt x="287555" y="12232"/>
                    <a:pt x="287555" y="12232"/>
                  </a:cubicBezTo>
                  <a:close/>
                  <a:moveTo>
                    <a:pt x="148492" y="210284"/>
                  </a:moveTo>
                  <a:lnTo>
                    <a:pt x="37123" y="210284"/>
                  </a:lnTo>
                  <a:lnTo>
                    <a:pt x="37123" y="312373"/>
                  </a:lnTo>
                  <a:cubicBezTo>
                    <a:pt x="37123" y="317497"/>
                    <a:pt x="41278" y="321653"/>
                    <a:pt x="46404" y="321653"/>
                  </a:cubicBezTo>
                  <a:lnTo>
                    <a:pt x="148492" y="321653"/>
                  </a:lnTo>
                  <a:lnTo>
                    <a:pt x="148492" y="210284"/>
                  </a:lnTo>
                  <a:close/>
                  <a:moveTo>
                    <a:pt x="287704" y="210284"/>
                  </a:moveTo>
                  <a:lnTo>
                    <a:pt x="185615" y="210284"/>
                  </a:lnTo>
                  <a:lnTo>
                    <a:pt x="185615" y="321653"/>
                  </a:lnTo>
                  <a:lnTo>
                    <a:pt x="287704" y="321653"/>
                  </a:lnTo>
                  <a:cubicBezTo>
                    <a:pt x="292829" y="321653"/>
                    <a:pt x="296985" y="317497"/>
                    <a:pt x="296985" y="312373"/>
                  </a:cubicBezTo>
                  <a:lnTo>
                    <a:pt x="296985" y="219565"/>
                  </a:lnTo>
                  <a:cubicBezTo>
                    <a:pt x="296985" y="214440"/>
                    <a:pt x="292829" y="210284"/>
                    <a:pt x="287704" y="210284"/>
                  </a:cubicBezTo>
                  <a:close/>
                  <a:moveTo>
                    <a:pt x="212344" y="173142"/>
                  </a:moveTo>
                  <a:lnTo>
                    <a:pt x="185615" y="146414"/>
                  </a:lnTo>
                  <a:lnTo>
                    <a:pt x="185615" y="173142"/>
                  </a:lnTo>
                  <a:lnTo>
                    <a:pt x="212344" y="173142"/>
                  </a:lnTo>
                  <a:close/>
                  <a:moveTo>
                    <a:pt x="139212" y="61773"/>
                  </a:moveTo>
                  <a:lnTo>
                    <a:pt x="46404" y="61773"/>
                  </a:lnTo>
                  <a:cubicBezTo>
                    <a:pt x="41278" y="61773"/>
                    <a:pt x="37123" y="65928"/>
                    <a:pt x="37123" y="71054"/>
                  </a:cubicBezTo>
                  <a:lnTo>
                    <a:pt x="37123" y="173161"/>
                  </a:lnTo>
                  <a:lnTo>
                    <a:pt x="148492" y="173161"/>
                  </a:lnTo>
                  <a:lnTo>
                    <a:pt x="148492" y="71073"/>
                  </a:lnTo>
                  <a:cubicBezTo>
                    <a:pt x="148492" y="65947"/>
                    <a:pt x="144336" y="61792"/>
                    <a:pt x="139212" y="61792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D59ED7"/>
                </a:gs>
                <a:gs pos="35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863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354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7.40741E-7 L 2.08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3.7037E-7 L 2.08333E-7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79167E-6 1.48148E-6 L -4.79167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08333E-7 3.33333E-6 L -2.08333E-7 0.03541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7 1.11111E-6 L -2.08333E-7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!!linehorizontal">
            <a:extLst>
              <a:ext uri="{FF2B5EF4-FFF2-40B4-BE49-F238E27FC236}">
                <a16:creationId xmlns:a16="http://schemas.microsoft.com/office/drawing/2014/main" id="{1CD7176B-A22F-4D94-E916-63122D0D6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381777" y="852188"/>
            <a:ext cx="2057590" cy="0"/>
          </a:xfrm>
          <a:prstGeom prst="line">
            <a:avLst/>
          </a:prstGeom>
          <a:noFill/>
          <a:ln w="19050">
            <a:gradFill flip="none" rotWithShape="1">
              <a:gsLst>
                <a:gs pos="35000">
                  <a:srgbClr val="606161"/>
                </a:gs>
                <a:gs pos="0">
                  <a:srgbClr val="606161">
                    <a:alpha val="0"/>
                  </a:srgbClr>
                </a:gs>
                <a:gs pos="65000">
                  <a:srgbClr val="606161"/>
                </a:gs>
                <a:gs pos="100000">
                  <a:srgbClr val="606161">
                    <a:alpha val="0"/>
                  </a:srgbClr>
                </a:gs>
              </a:gsLst>
              <a:lin ang="0" scaled="0"/>
              <a:tileRect/>
            </a:gradFill>
            <a:headEnd type="none" w="med" len="med"/>
            <a:tailEnd type="none" w="med" len="med"/>
          </a:ln>
          <a:effectLst/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47FA23BA-3975-AD0A-32E5-B4F61047E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46606" y="552503"/>
            <a:ext cx="599370" cy="599370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0A019B-1040-433A-87E6-1494BCD3D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62125" y="552503"/>
            <a:ext cx="599370" cy="599370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07CCFDC-3FE7-D617-8AE3-BD7BC75BC4A0}"/>
              </a:ext>
            </a:extLst>
          </p:cNvPr>
          <p:cNvSpPr txBox="1">
            <a:spLocks/>
          </p:cNvSpPr>
          <p:nvPr/>
        </p:nvSpPr>
        <p:spPr>
          <a:xfrm>
            <a:off x="4200978" y="448891"/>
            <a:ext cx="1083742" cy="806596"/>
          </a:xfrm>
          <a:prstGeom prst="rect">
            <a:avLst/>
          </a:prstGeom>
        </p:spPr>
        <p:txBody>
          <a:bodyPr wrap="square" anchor="ctr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96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7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Azure Container Apps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17E8FA1-D783-C0E1-FF7B-B8DBF80096AF}"/>
              </a:ext>
            </a:extLst>
          </p:cNvPr>
          <p:cNvSpPr txBox="1">
            <a:spLocks/>
          </p:cNvSpPr>
          <p:nvPr/>
        </p:nvSpPr>
        <p:spPr>
          <a:xfrm>
            <a:off x="9423381" y="448891"/>
            <a:ext cx="1575648" cy="806596"/>
          </a:xfrm>
          <a:prstGeom prst="rect">
            <a:avLst/>
          </a:prstGeom>
        </p:spPr>
        <p:txBody>
          <a:bodyPr wrap="square" anchor="ctr"/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6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7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Azure Kubernetes Service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63716BA-4961-094E-3ECE-BA1E8DD74082}"/>
              </a:ext>
            </a:extLst>
          </p:cNvPr>
          <p:cNvGrpSpPr/>
          <p:nvPr/>
        </p:nvGrpSpPr>
        <p:grpSpPr>
          <a:xfrm>
            <a:off x="4287226" y="1339386"/>
            <a:ext cx="6231516" cy="4867012"/>
            <a:chOff x="4506861" y="709183"/>
            <a:chExt cx="7187299" cy="5613509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2C7CB13-04F4-5F12-D626-488BE4C2C51B}"/>
                </a:ext>
              </a:extLst>
            </p:cNvPr>
            <p:cNvGrpSpPr/>
            <p:nvPr/>
          </p:nvGrpSpPr>
          <p:grpSpPr>
            <a:xfrm>
              <a:off x="4506861" y="709183"/>
              <a:ext cx="7187299" cy="5613509"/>
              <a:chOff x="2465058" y="997859"/>
              <a:chExt cx="7187299" cy="5613509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D99A1CA-54A0-B8A5-6158-07E4D1967E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3788199" y="1539742"/>
                <a:ext cx="4609782" cy="4609782"/>
              </a:xfrm>
              <a:prstGeom prst="ellipse">
                <a:avLst/>
              </a:prstGeom>
              <a:noFill/>
              <a:ln w="19050">
                <a:solidFill>
                  <a:srgbClr val="606161"/>
                </a:solidFill>
                <a:headEnd type="none" w="med" len="med"/>
                <a:tailEnd type="none" w="med" len="med"/>
              </a:ln>
              <a:effectLst/>
              <a:scene3d>
                <a:camera prst="perspectiveLeft" fov="2100000">
                  <a:rot lat="0" lon="0" rev="0"/>
                </a:camera>
                <a:lightRig rig="threePt" dir="t"/>
              </a:scene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endParaRP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D9844B29-65A6-84C7-6ACF-11C17C885D7D}"/>
                  </a:ext>
                </a:extLst>
              </p:cNvPr>
              <p:cNvGrpSpPr/>
              <p:nvPr/>
            </p:nvGrpSpPr>
            <p:grpSpPr>
              <a:xfrm>
                <a:off x="3781342" y="1040764"/>
                <a:ext cx="2631411" cy="1757831"/>
                <a:chOff x="3714161" y="1240871"/>
                <a:chExt cx="2631411" cy="1757831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7A9000EE-E26A-4417-4A03-F289511601C4}"/>
                    </a:ext>
                  </a:extLst>
                </p:cNvPr>
                <p:cNvSpPr/>
                <p:nvPr/>
              </p:nvSpPr>
              <p:spPr bwMode="auto">
                <a:xfrm>
                  <a:off x="3714161" y="2359378"/>
                  <a:ext cx="639324" cy="639324"/>
                </a:xfrm>
                <a:prstGeom prst="ellipse">
                  <a:avLst/>
                </a:prstGeom>
                <a:solidFill>
                  <a:srgbClr val="091F2C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63" name="Graphic 22">
                  <a:extLst>
                    <a:ext uri="{FF2B5EF4-FFF2-40B4-BE49-F238E27FC236}">
                      <a16:creationId xmlns:a16="http://schemas.microsoft.com/office/drawing/2014/main" id="{3962C360-8639-95B6-AD12-373646E3A5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17739" y="2473952"/>
                  <a:ext cx="432168" cy="410177"/>
                </a:xfrm>
                <a:custGeom>
                  <a:avLst/>
                  <a:gdLst>
                    <a:gd name="connsiteX0" fmla="*/ 108212 w 522924"/>
                    <a:gd name="connsiteY0" fmla="*/ 125635 h 496315"/>
                    <a:gd name="connsiteX1" fmla="*/ 284839 w 522924"/>
                    <a:gd name="connsiteY1" fmla="*/ 2382 h 496315"/>
                    <a:gd name="connsiteX2" fmla="*/ 408093 w 522924"/>
                    <a:gd name="connsiteY2" fmla="*/ 125635 h 496315"/>
                    <a:gd name="connsiteX3" fmla="*/ 410396 w 522924"/>
                    <a:gd name="connsiteY3" fmla="*/ 125635 h 496315"/>
                    <a:gd name="connsiteX4" fmla="*/ 516305 w 522924"/>
                    <a:gd name="connsiteY4" fmla="*/ 231544 h 496315"/>
                    <a:gd name="connsiteX5" fmla="*/ 515087 w 522924"/>
                    <a:gd name="connsiteY5" fmla="*/ 247562 h 496315"/>
                    <a:gd name="connsiteX6" fmla="*/ 274190 w 522924"/>
                    <a:gd name="connsiteY6" fmla="*/ 212824 h 496315"/>
                    <a:gd name="connsiteX7" fmla="*/ 205675 w 522924"/>
                    <a:gd name="connsiteY7" fmla="*/ 337452 h 496315"/>
                    <a:gd name="connsiteX8" fmla="*/ 105909 w 522924"/>
                    <a:gd name="connsiteY8" fmla="*/ 337452 h 496315"/>
                    <a:gd name="connsiteX9" fmla="*/ 0 w 522924"/>
                    <a:gd name="connsiteY9" fmla="*/ 231544 h 496315"/>
                    <a:gd name="connsiteX10" fmla="*/ 105909 w 522924"/>
                    <a:gd name="connsiteY10" fmla="*/ 125635 h 496315"/>
                    <a:gd name="connsiteX11" fmla="*/ 108212 w 522924"/>
                    <a:gd name="connsiteY11" fmla="*/ 125635 h 496315"/>
                    <a:gd name="connsiteX12" fmla="*/ 231675 w 522924"/>
                    <a:gd name="connsiteY12" fmla="*/ 350691 h 496315"/>
                    <a:gd name="connsiteX13" fmla="*/ 377300 w 522924"/>
                    <a:gd name="connsiteY13" fmla="*/ 496315 h 496315"/>
                    <a:gd name="connsiteX14" fmla="*/ 522924 w 522924"/>
                    <a:gd name="connsiteY14" fmla="*/ 350691 h 496315"/>
                    <a:gd name="connsiteX15" fmla="*/ 377300 w 522924"/>
                    <a:gd name="connsiteY15" fmla="*/ 205067 h 496315"/>
                    <a:gd name="connsiteX16" fmla="*/ 231675 w 522924"/>
                    <a:gd name="connsiteY16" fmla="*/ 350691 h 496315"/>
                    <a:gd name="connsiteX17" fmla="*/ 456731 w 522924"/>
                    <a:gd name="connsiteY17" fmla="*/ 258021 h 496315"/>
                    <a:gd name="connsiteX18" fmla="*/ 469970 w 522924"/>
                    <a:gd name="connsiteY18" fmla="*/ 271259 h 496315"/>
                    <a:gd name="connsiteX19" fmla="*/ 469970 w 522924"/>
                    <a:gd name="connsiteY19" fmla="*/ 324214 h 496315"/>
                    <a:gd name="connsiteX20" fmla="*/ 456731 w 522924"/>
                    <a:gd name="connsiteY20" fmla="*/ 337452 h 496315"/>
                    <a:gd name="connsiteX21" fmla="*/ 403777 w 522924"/>
                    <a:gd name="connsiteY21" fmla="*/ 337452 h 496315"/>
                    <a:gd name="connsiteX22" fmla="*/ 390538 w 522924"/>
                    <a:gd name="connsiteY22" fmla="*/ 324214 h 496315"/>
                    <a:gd name="connsiteX23" fmla="*/ 403777 w 522924"/>
                    <a:gd name="connsiteY23" fmla="*/ 310975 h 496315"/>
                    <a:gd name="connsiteX24" fmla="*/ 430254 w 522924"/>
                    <a:gd name="connsiteY24" fmla="*/ 310975 h 496315"/>
                    <a:gd name="connsiteX25" fmla="*/ 377300 w 522924"/>
                    <a:gd name="connsiteY25" fmla="*/ 284498 h 496315"/>
                    <a:gd name="connsiteX26" fmla="*/ 323630 w 522924"/>
                    <a:gd name="connsiteY26" fmla="*/ 311928 h 496315"/>
                    <a:gd name="connsiteX27" fmla="*/ 305083 w 522924"/>
                    <a:gd name="connsiteY27" fmla="*/ 314478 h 496315"/>
                    <a:gd name="connsiteX28" fmla="*/ 302184 w 522924"/>
                    <a:gd name="connsiteY28" fmla="*/ 296413 h 496315"/>
                    <a:gd name="connsiteX29" fmla="*/ 377300 w 522924"/>
                    <a:gd name="connsiteY29" fmla="*/ 258021 h 496315"/>
                    <a:gd name="connsiteX30" fmla="*/ 443493 w 522924"/>
                    <a:gd name="connsiteY30" fmla="*/ 285822 h 496315"/>
                    <a:gd name="connsiteX31" fmla="*/ 443493 w 522924"/>
                    <a:gd name="connsiteY31" fmla="*/ 271259 h 496315"/>
                    <a:gd name="connsiteX32" fmla="*/ 456731 w 522924"/>
                    <a:gd name="connsiteY32" fmla="*/ 258021 h 496315"/>
                    <a:gd name="connsiteX33" fmla="*/ 311107 w 522924"/>
                    <a:gd name="connsiteY33" fmla="*/ 415560 h 496315"/>
                    <a:gd name="connsiteX34" fmla="*/ 311107 w 522924"/>
                    <a:gd name="connsiteY34" fmla="*/ 430122 h 496315"/>
                    <a:gd name="connsiteX35" fmla="*/ 297868 w 522924"/>
                    <a:gd name="connsiteY35" fmla="*/ 443361 h 496315"/>
                    <a:gd name="connsiteX36" fmla="*/ 284630 w 522924"/>
                    <a:gd name="connsiteY36" fmla="*/ 430122 h 496315"/>
                    <a:gd name="connsiteX37" fmla="*/ 284630 w 522924"/>
                    <a:gd name="connsiteY37" fmla="*/ 377168 h 496315"/>
                    <a:gd name="connsiteX38" fmla="*/ 297868 w 522924"/>
                    <a:gd name="connsiteY38" fmla="*/ 363930 h 496315"/>
                    <a:gd name="connsiteX39" fmla="*/ 350822 w 522924"/>
                    <a:gd name="connsiteY39" fmla="*/ 363930 h 496315"/>
                    <a:gd name="connsiteX40" fmla="*/ 364061 w 522924"/>
                    <a:gd name="connsiteY40" fmla="*/ 377168 h 496315"/>
                    <a:gd name="connsiteX41" fmla="*/ 350822 w 522924"/>
                    <a:gd name="connsiteY41" fmla="*/ 390407 h 496315"/>
                    <a:gd name="connsiteX42" fmla="*/ 324345 w 522924"/>
                    <a:gd name="connsiteY42" fmla="*/ 390407 h 496315"/>
                    <a:gd name="connsiteX43" fmla="*/ 377300 w 522924"/>
                    <a:gd name="connsiteY43" fmla="*/ 416884 h 496315"/>
                    <a:gd name="connsiteX44" fmla="*/ 427897 w 522924"/>
                    <a:gd name="connsiteY44" fmla="*/ 393372 h 496315"/>
                    <a:gd name="connsiteX45" fmla="*/ 446577 w 522924"/>
                    <a:gd name="connsiteY45" fmla="*/ 392109 h 496315"/>
                    <a:gd name="connsiteX46" fmla="*/ 448126 w 522924"/>
                    <a:gd name="connsiteY46" fmla="*/ 410450 h 496315"/>
                    <a:gd name="connsiteX47" fmla="*/ 377300 w 522924"/>
                    <a:gd name="connsiteY47" fmla="*/ 443361 h 496315"/>
                    <a:gd name="connsiteX48" fmla="*/ 311107 w 522924"/>
                    <a:gd name="connsiteY48" fmla="*/ 415560 h 496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522924" h="496315">
                      <a:moveTo>
                        <a:pt x="108212" y="125635"/>
                      </a:moveTo>
                      <a:cubicBezTo>
                        <a:pt x="122951" y="42825"/>
                        <a:pt x="202030" y="-12357"/>
                        <a:pt x="284839" y="2382"/>
                      </a:cubicBezTo>
                      <a:cubicBezTo>
                        <a:pt x="347698" y="13570"/>
                        <a:pt x="396906" y="62777"/>
                        <a:pt x="408093" y="125635"/>
                      </a:cubicBezTo>
                      <a:lnTo>
                        <a:pt x="410396" y="125635"/>
                      </a:lnTo>
                      <a:cubicBezTo>
                        <a:pt x="468887" y="125635"/>
                        <a:pt x="516305" y="173051"/>
                        <a:pt x="516305" y="231544"/>
                      </a:cubicBezTo>
                      <a:cubicBezTo>
                        <a:pt x="516305" y="236905"/>
                        <a:pt x="515897" y="242262"/>
                        <a:pt x="515087" y="247562"/>
                      </a:cubicBezTo>
                      <a:cubicBezTo>
                        <a:pt x="458158" y="171448"/>
                        <a:pt x="350304" y="155896"/>
                        <a:pt x="274190" y="212824"/>
                      </a:cubicBezTo>
                      <a:cubicBezTo>
                        <a:pt x="234453" y="242548"/>
                        <a:pt x="209477" y="287975"/>
                        <a:pt x="205675" y="337452"/>
                      </a:cubicBezTo>
                      <a:lnTo>
                        <a:pt x="105909" y="337452"/>
                      </a:lnTo>
                      <a:cubicBezTo>
                        <a:pt x="47417" y="337452"/>
                        <a:pt x="0" y="290034"/>
                        <a:pt x="0" y="231544"/>
                      </a:cubicBezTo>
                      <a:cubicBezTo>
                        <a:pt x="0" y="173052"/>
                        <a:pt x="47417" y="125635"/>
                        <a:pt x="105909" y="125635"/>
                      </a:cubicBezTo>
                      <a:lnTo>
                        <a:pt x="108212" y="125635"/>
                      </a:lnTo>
                      <a:close/>
                      <a:moveTo>
                        <a:pt x="231675" y="350691"/>
                      </a:moveTo>
                      <a:cubicBezTo>
                        <a:pt x="231675" y="431118"/>
                        <a:pt x="296873" y="496315"/>
                        <a:pt x="377300" y="496315"/>
                      </a:cubicBezTo>
                      <a:cubicBezTo>
                        <a:pt x="457727" y="496315"/>
                        <a:pt x="522924" y="431118"/>
                        <a:pt x="522924" y="350691"/>
                      </a:cubicBezTo>
                      <a:cubicBezTo>
                        <a:pt x="522924" y="270264"/>
                        <a:pt x="457727" y="205067"/>
                        <a:pt x="377300" y="205067"/>
                      </a:cubicBezTo>
                      <a:cubicBezTo>
                        <a:pt x="296873" y="205067"/>
                        <a:pt x="231675" y="270264"/>
                        <a:pt x="231675" y="350691"/>
                      </a:cubicBezTo>
                      <a:close/>
                      <a:moveTo>
                        <a:pt x="456731" y="258021"/>
                      </a:moveTo>
                      <a:cubicBezTo>
                        <a:pt x="464041" y="258021"/>
                        <a:pt x="469970" y="263949"/>
                        <a:pt x="469970" y="271259"/>
                      </a:cubicBezTo>
                      <a:lnTo>
                        <a:pt x="469970" y="324214"/>
                      </a:lnTo>
                      <a:cubicBezTo>
                        <a:pt x="469970" y="331524"/>
                        <a:pt x="464041" y="337452"/>
                        <a:pt x="456731" y="337452"/>
                      </a:cubicBezTo>
                      <a:lnTo>
                        <a:pt x="403777" y="337452"/>
                      </a:lnTo>
                      <a:cubicBezTo>
                        <a:pt x="396466" y="337452"/>
                        <a:pt x="390538" y="331524"/>
                        <a:pt x="390538" y="324214"/>
                      </a:cubicBezTo>
                      <a:cubicBezTo>
                        <a:pt x="390538" y="316903"/>
                        <a:pt x="396466" y="310975"/>
                        <a:pt x="403777" y="310975"/>
                      </a:cubicBezTo>
                      <a:lnTo>
                        <a:pt x="430254" y="310975"/>
                      </a:lnTo>
                      <a:cubicBezTo>
                        <a:pt x="417765" y="294295"/>
                        <a:pt x="398137" y="284482"/>
                        <a:pt x="377300" y="284498"/>
                      </a:cubicBezTo>
                      <a:cubicBezTo>
                        <a:pt x="355244" y="284498"/>
                        <a:pt x="335678" y="295274"/>
                        <a:pt x="323630" y="311928"/>
                      </a:cubicBezTo>
                      <a:cubicBezTo>
                        <a:pt x="319214" y="317753"/>
                        <a:pt x="310908" y="318897"/>
                        <a:pt x="305083" y="314478"/>
                      </a:cubicBezTo>
                      <a:cubicBezTo>
                        <a:pt x="299441" y="310202"/>
                        <a:pt x="298165" y="302240"/>
                        <a:pt x="302184" y="296413"/>
                      </a:cubicBezTo>
                      <a:cubicBezTo>
                        <a:pt x="319598" y="272287"/>
                        <a:pt x="347547" y="258002"/>
                        <a:pt x="377300" y="258021"/>
                      </a:cubicBezTo>
                      <a:cubicBezTo>
                        <a:pt x="403247" y="258021"/>
                        <a:pt x="426680" y="268691"/>
                        <a:pt x="443493" y="285822"/>
                      </a:cubicBezTo>
                      <a:lnTo>
                        <a:pt x="443493" y="271259"/>
                      </a:lnTo>
                      <a:cubicBezTo>
                        <a:pt x="443493" y="263949"/>
                        <a:pt x="449421" y="258021"/>
                        <a:pt x="456731" y="258021"/>
                      </a:cubicBezTo>
                      <a:close/>
                      <a:moveTo>
                        <a:pt x="311107" y="415560"/>
                      </a:moveTo>
                      <a:lnTo>
                        <a:pt x="311107" y="430122"/>
                      </a:lnTo>
                      <a:cubicBezTo>
                        <a:pt x="311107" y="437433"/>
                        <a:pt x="305178" y="443361"/>
                        <a:pt x="297868" y="443361"/>
                      </a:cubicBezTo>
                      <a:cubicBezTo>
                        <a:pt x="290558" y="443361"/>
                        <a:pt x="284630" y="437433"/>
                        <a:pt x="284630" y="430122"/>
                      </a:cubicBezTo>
                      <a:lnTo>
                        <a:pt x="284630" y="377168"/>
                      </a:lnTo>
                      <a:cubicBezTo>
                        <a:pt x="284630" y="369858"/>
                        <a:pt x="290558" y="363930"/>
                        <a:pt x="297868" y="363930"/>
                      </a:cubicBezTo>
                      <a:lnTo>
                        <a:pt x="350822" y="363930"/>
                      </a:lnTo>
                      <a:cubicBezTo>
                        <a:pt x="358133" y="363930"/>
                        <a:pt x="364061" y="369858"/>
                        <a:pt x="364061" y="377168"/>
                      </a:cubicBezTo>
                      <a:cubicBezTo>
                        <a:pt x="364061" y="384478"/>
                        <a:pt x="358133" y="390407"/>
                        <a:pt x="350822" y="390407"/>
                      </a:cubicBezTo>
                      <a:lnTo>
                        <a:pt x="324345" y="390407"/>
                      </a:lnTo>
                      <a:cubicBezTo>
                        <a:pt x="336419" y="406505"/>
                        <a:pt x="355668" y="416884"/>
                        <a:pt x="377300" y="416884"/>
                      </a:cubicBezTo>
                      <a:cubicBezTo>
                        <a:pt x="397581" y="416884"/>
                        <a:pt x="415744" y="407776"/>
                        <a:pt x="427897" y="393372"/>
                      </a:cubicBezTo>
                      <a:cubicBezTo>
                        <a:pt x="432706" y="387865"/>
                        <a:pt x="441070" y="387298"/>
                        <a:pt x="446577" y="392109"/>
                      </a:cubicBezTo>
                      <a:cubicBezTo>
                        <a:pt x="451955" y="396804"/>
                        <a:pt x="452640" y="404919"/>
                        <a:pt x="448126" y="410450"/>
                      </a:cubicBezTo>
                      <a:cubicBezTo>
                        <a:pt x="430535" y="431340"/>
                        <a:pt x="404611" y="443385"/>
                        <a:pt x="377300" y="443361"/>
                      </a:cubicBezTo>
                      <a:cubicBezTo>
                        <a:pt x="352390" y="443395"/>
                        <a:pt x="328521" y="433371"/>
                        <a:pt x="311107" y="41556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">
                      <a:srgbClr val="D59ED7"/>
                    </a:gs>
                    <a:gs pos="35000">
                      <a:srgbClr val="8DC8E8"/>
                    </a:gs>
                  </a:gsLst>
                  <a:lin ang="13500000" scaled="1"/>
                  <a:tileRect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63500" dist="127000" dir="2700000" algn="tl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6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 w="3175">
                      <a:noFill/>
                    </a:ln>
                    <a:gradFill>
                      <a:gsLst>
                        <a:gs pos="70225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latin typeface="Segoe UI Semibold"/>
                    <a:ea typeface="+mn-ea"/>
                    <a:cs typeface="Segoe UI" pitchFamily="34" charset="0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A61C8968-1DF7-0908-93C8-688B37AE30D4}"/>
                    </a:ext>
                  </a:extLst>
                </p:cNvPr>
                <p:cNvSpPr/>
                <p:nvPr/>
              </p:nvSpPr>
              <p:spPr bwMode="auto">
                <a:xfrm>
                  <a:off x="5706248" y="1240871"/>
                  <a:ext cx="639324" cy="639324"/>
                </a:xfrm>
                <a:prstGeom prst="ellipse">
                  <a:avLst/>
                </a:prstGeom>
                <a:solidFill>
                  <a:srgbClr val="091F2C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2A25DE2-D56E-AB13-570B-92B956BE1FF8}"/>
                  </a:ext>
                </a:extLst>
              </p:cNvPr>
              <p:cNvSpPr/>
              <p:nvPr/>
            </p:nvSpPr>
            <p:spPr bwMode="auto">
              <a:xfrm>
                <a:off x="5776337" y="5737509"/>
                <a:ext cx="639324" cy="639324"/>
              </a:xfrm>
              <a:prstGeom prst="ellipse">
                <a:avLst/>
              </a:prstGeom>
              <a:solidFill>
                <a:srgbClr val="091F2C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A947B8D-3116-F886-D995-2CFD15CDED0D}"/>
                  </a:ext>
                </a:extLst>
              </p:cNvPr>
              <p:cNvGrpSpPr/>
              <p:nvPr/>
            </p:nvGrpSpPr>
            <p:grpSpPr>
              <a:xfrm>
                <a:off x="7635641" y="2183878"/>
                <a:ext cx="639324" cy="639324"/>
                <a:chOff x="7687899" y="2305048"/>
                <a:chExt cx="639324" cy="639324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A642C145-F942-7A40-747E-890475BC26FB}"/>
                    </a:ext>
                  </a:extLst>
                </p:cNvPr>
                <p:cNvSpPr/>
                <p:nvPr/>
              </p:nvSpPr>
              <p:spPr bwMode="auto">
                <a:xfrm>
                  <a:off x="7687899" y="2305048"/>
                  <a:ext cx="639324" cy="639324"/>
                </a:xfrm>
                <a:prstGeom prst="ellipse">
                  <a:avLst/>
                </a:prstGeom>
                <a:solidFill>
                  <a:srgbClr val="091F2C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0" name="Graphic 30">
                  <a:extLst>
                    <a:ext uri="{FF2B5EF4-FFF2-40B4-BE49-F238E27FC236}">
                      <a16:creationId xmlns:a16="http://schemas.microsoft.com/office/drawing/2014/main" id="{FB6092C2-697D-D0E7-D674-57E08B5B57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54" y="2409363"/>
                  <a:ext cx="341861" cy="381950"/>
                </a:xfrm>
                <a:custGeom>
                  <a:avLst/>
                  <a:gdLst>
                    <a:gd name="connsiteX0" fmla="*/ 153793 w 413651"/>
                    <a:gd name="connsiteY0" fmla="*/ 9847 h 462160"/>
                    <a:gd name="connsiteX1" fmla="*/ 259859 w 413651"/>
                    <a:gd name="connsiteY1" fmla="*/ 9847 h 462160"/>
                    <a:gd name="connsiteX2" fmla="*/ 385243 w 413651"/>
                    <a:gd name="connsiteY2" fmla="*/ 58071 h 462160"/>
                    <a:gd name="connsiteX3" fmla="*/ 413652 w 413651"/>
                    <a:gd name="connsiteY3" fmla="*/ 99437 h 462160"/>
                    <a:gd name="connsiteX4" fmla="*/ 413652 w 413651"/>
                    <a:gd name="connsiteY4" fmla="*/ 103616 h 462160"/>
                    <a:gd name="connsiteX5" fmla="*/ 395847 w 413651"/>
                    <a:gd name="connsiteY5" fmla="*/ 93771 h 462160"/>
                    <a:gd name="connsiteX6" fmla="*/ 249252 w 413651"/>
                    <a:gd name="connsiteY6" fmla="*/ 37388 h 462160"/>
                    <a:gd name="connsiteX7" fmla="*/ 164399 w 413651"/>
                    <a:gd name="connsiteY7" fmla="*/ 37388 h 462160"/>
                    <a:gd name="connsiteX8" fmla="*/ 17803 w 413651"/>
                    <a:gd name="connsiteY8" fmla="*/ 93771 h 462160"/>
                    <a:gd name="connsiteX9" fmla="*/ 0 w 413651"/>
                    <a:gd name="connsiteY9" fmla="*/ 103616 h 462160"/>
                    <a:gd name="connsiteX10" fmla="*/ 0 w 413651"/>
                    <a:gd name="connsiteY10" fmla="*/ 99437 h 462160"/>
                    <a:gd name="connsiteX11" fmla="*/ 28410 w 413651"/>
                    <a:gd name="connsiteY11" fmla="*/ 58071 h 462160"/>
                    <a:gd name="connsiteX12" fmla="*/ 153793 w 413651"/>
                    <a:gd name="connsiteY12" fmla="*/ 9847 h 462160"/>
                    <a:gd name="connsiteX13" fmla="*/ 238645 w 413651"/>
                    <a:gd name="connsiteY13" fmla="*/ 64967 h 462160"/>
                    <a:gd name="connsiteX14" fmla="*/ 175006 w 413651"/>
                    <a:gd name="connsiteY14" fmla="*/ 64967 h 462160"/>
                    <a:gd name="connsiteX15" fmla="*/ 28410 w 413651"/>
                    <a:gd name="connsiteY15" fmla="*/ 121350 h 462160"/>
                    <a:gd name="connsiteX16" fmla="*/ 0 w 413651"/>
                    <a:gd name="connsiteY16" fmla="*/ 162716 h 462160"/>
                    <a:gd name="connsiteX17" fmla="*/ 0 w 413651"/>
                    <a:gd name="connsiteY17" fmla="*/ 358503 h 462160"/>
                    <a:gd name="connsiteX18" fmla="*/ 28410 w 413651"/>
                    <a:gd name="connsiteY18" fmla="*/ 399869 h 462160"/>
                    <a:gd name="connsiteX19" fmla="*/ 175006 w 413651"/>
                    <a:gd name="connsiteY19" fmla="*/ 456252 h 462160"/>
                    <a:gd name="connsiteX20" fmla="*/ 238645 w 413651"/>
                    <a:gd name="connsiteY20" fmla="*/ 456252 h 462160"/>
                    <a:gd name="connsiteX21" fmla="*/ 385243 w 413651"/>
                    <a:gd name="connsiteY21" fmla="*/ 399869 h 462160"/>
                    <a:gd name="connsiteX22" fmla="*/ 413652 w 413651"/>
                    <a:gd name="connsiteY22" fmla="*/ 358503 h 462160"/>
                    <a:gd name="connsiteX23" fmla="*/ 413652 w 413651"/>
                    <a:gd name="connsiteY23" fmla="*/ 162716 h 462160"/>
                    <a:gd name="connsiteX24" fmla="*/ 385243 w 413651"/>
                    <a:gd name="connsiteY24" fmla="*/ 121350 h 462160"/>
                    <a:gd name="connsiteX25" fmla="*/ 238645 w 413651"/>
                    <a:gd name="connsiteY25" fmla="*/ 64967 h 462160"/>
                    <a:gd name="connsiteX26" fmla="*/ 89831 w 413651"/>
                    <a:gd name="connsiteY26" fmla="*/ 180922 h 462160"/>
                    <a:gd name="connsiteX27" fmla="*/ 109229 w 413651"/>
                    <a:gd name="connsiteY27" fmla="*/ 173163 h 462160"/>
                    <a:gd name="connsiteX28" fmla="*/ 206822 w 413651"/>
                    <a:gd name="connsiteY28" fmla="*/ 214989 h 462160"/>
                    <a:gd name="connsiteX29" fmla="*/ 304415 w 413651"/>
                    <a:gd name="connsiteY29" fmla="*/ 173163 h 462160"/>
                    <a:gd name="connsiteX30" fmla="*/ 323815 w 413651"/>
                    <a:gd name="connsiteY30" fmla="*/ 180922 h 462160"/>
                    <a:gd name="connsiteX31" fmla="*/ 316054 w 413651"/>
                    <a:gd name="connsiteY31" fmla="*/ 200321 h 462160"/>
                    <a:gd name="connsiteX32" fmla="*/ 221596 w 413651"/>
                    <a:gd name="connsiteY32" fmla="*/ 240802 h 462160"/>
                    <a:gd name="connsiteX33" fmla="*/ 221596 w 413651"/>
                    <a:gd name="connsiteY33" fmla="*/ 334473 h 462160"/>
                    <a:gd name="connsiteX34" fmla="*/ 206822 w 413651"/>
                    <a:gd name="connsiteY34" fmla="*/ 349246 h 462160"/>
                    <a:gd name="connsiteX35" fmla="*/ 192049 w 413651"/>
                    <a:gd name="connsiteY35" fmla="*/ 334473 h 462160"/>
                    <a:gd name="connsiteX36" fmla="*/ 192049 w 413651"/>
                    <a:gd name="connsiteY36" fmla="*/ 240802 h 462160"/>
                    <a:gd name="connsiteX37" fmla="*/ 97590 w 413651"/>
                    <a:gd name="connsiteY37" fmla="*/ 200321 h 462160"/>
                    <a:gd name="connsiteX38" fmla="*/ 89831 w 413651"/>
                    <a:gd name="connsiteY38" fmla="*/ 180922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13651" h="462160">
                      <a:moveTo>
                        <a:pt x="153793" y="9847"/>
                      </a:moveTo>
                      <a:cubicBezTo>
                        <a:pt x="187929" y="-3282"/>
                        <a:pt x="225724" y="-3282"/>
                        <a:pt x="259859" y="9847"/>
                      </a:cubicBezTo>
                      <a:lnTo>
                        <a:pt x="385243" y="58071"/>
                      </a:lnTo>
                      <a:cubicBezTo>
                        <a:pt x="402359" y="64654"/>
                        <a:pt x="413652" y="81098"/>
                        <a:pt x="413652" y="99437"/>
                      </a:cubicBezTo>
                      <a:lnTo>
                        <a:pt x="413652" y="103616"/>
                      </a:lnTo>
                      <a:cubicBezTo>
                        <a:pt x="408286" y="99592"/>
                        <a:pt x="402318" y="96259"/>
                        <a:pt x="395847" y="93771"/>
                      </a:cubicBezTo>
                      <a:lnTo>
                        <a:pt x="249252" y="37388"/>
                      </a:lnTo>
                      <a:cubicBezTo>
                        <a:pt x="221942" y="26884"/>
                        <a:pt x="191709" y="26884"/>
                        <a:pt x="164399" y="37388"/>
                      </a:cubicBezTo>
                      <a:lnTo>
                        <a:pt x="17803" y="93771"/>
                      </a:lnTo>
                      <a:cubicBezTo>
                        <a:pt x="11334" y="96259"/>
                        <a:pt x="5364" y="99592"/>
                        <a:pt x="0" y="103616"/>
                      </a:cubicBezTo>
                      <a:lnTo>
                        <a:pt x="0" y="99437"/>
                      </a:lnTo>
                      <a:cubicBezTo>
                        <a:pt x="0" y="81098"/>
                        <a:pt x="11294" y="64654"/>
                        <a:pt x="28410" y="58071"/>
                      </a:cubicBezTo>
                      <a:lnTo>
                        <a:pt x="153793" y="9847"/>
                      </a:lnTo>
                      <a:close/>
                      <a:moveTo>
                        <a:pt x="238645" y="64967"/>
                      </a:moveTo>
                      <a:cubicBezTo>
                        <a:pt x="218163" y="57089"/>
                        <a:pt x="195488" y="57089"/>
                        <a:pt x="175006" y="64967"/>
                      </a:cubicBezTo>
                      <a:lnTo>
                        <a:pt x="28410" y="121350"/>
                      </a:lnTo>
                      <a:cubicBezTo>
                        <a:pt x="11294" y="127933"/>
                        <a:pt x="0" y="144377"/>
                        <a:pt x="0" y="162716"/>
                      </a:cubicBezTo>
                      <a:lnTo>
                        <a:pt x="0" y="358503"/>
                      </a:lnTo>
                      <a:cubicBezTo>
                        <a:pt x="0" y="376843"/>
                        <a:pt x="11294" y="393286"/>
                        <a:pt x="28410" y="399869"/>
                      </a:cubicBezTo>
                      <a:lnTo>
                        <a:pt x="175006" y="456252"/>
                      </a:lnTo>
                      <a:cubicBezTo>
                        <a:pt x="195488" y="464129"/>
                        <a:pt x="218163" y="464129"/>
                        <a:pt x="238645" y="456252"/>
                      </a:cubicBezTo>
                      <a:lnTo>
                        <a:pt x="385243" y="399869"/>
                      </a:lnTo>
                      <a:cubicBezTo>
                        <a:pt x="402359" y="393286"/>
                        <a:pt x="413652" y="376840"/>
                        <a:pt x="413652" y="358503"/>
                      </a:cubicBezTo>
                      <a:lnTo>
                        <a:pt x="413652" y="162716"/>
                      </a:lnTo>
                      <a:cubicBezTo>
                        <a:pt x="413652" y="144377"/>
                        <a:pt x="402359" y="127933"/>
                        <a:pt x="385243" y="121350"/>
                      </a:cubicBezTo>
                      <a:lnTo>
                        <a:pt x="238645" y="64967"/>
                      </a:lnTo>
                      <a:close/>
                      <a:moveTo>
                        <a:pt x="89831" y="180922"/>
                      </a:moveTo>
                      <a:cubicBezTo>
                        <a:pt x="93045" y="173423"/>
                        <a:pt x="101730" y="169949"/>
                        <a:pt x="109229" y="173163"/>
                      </a:cubicBezTo>
                      <a:lnTo>
                        <a:pt x="206822" y="214989"/>
                      </a:lnTo>
                      <a:lnTo>
                        <a:pt x="304415" y="173163"/>
                      </a:lnTo>
                      <a:cubicBezTo>
                        <a:pt x="311914" y="169949"/>
                        <a:pt x="320601" y="173423"/>
                        <a:pt x="323815" y="180922"/>
                      </a:cubicBezTo>
                      <a:cubicBezTo>
                        <a:pt x="327027" y="188422"/>
                        <a:pt x="323555" y="197107"/>
                        <a:pt x="316054" y="200321"/>
                      </a:cubicBezTo>
                      <a:lnTo>
                        <a:pt x="221596" y="240802"/>
                      </a:lnTo>
                      <a:lnTo>
                        <a:pt x="221596" y="334473"/>
                      </a:lnTo>
                      <a:cubicBezTo>
                        <a:pt x="221596" y="342634"/>
                        <a:pt x="214981" y="349246"/>
                        <a:pt x="206822" y="349246"/>
                      </a:cubicBezTo>
                      <a:cubicBezTo>
                        <a:pt x="198663" y="349246"/>
                        <a:pt x="192049" y="342634"/>
                        <a:pt x="192049" y="334473"/>
                      </a:cubicBezTo>
                      <a:lnTo>
                        <a:pt x="192049" y="240802"/>
                      </a:lnTo>
                      <a:lnTo>
                        <a:pt x="97590" y="200321"/>
                      </a:lnTo>
                      <a:cubicBezTo>
                        <a:pt x="90091" y="197107"/>
                        <a:pt x="86617" y="188422"/>
                        <a:pt x="89831" y="18092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">
                      <a:srgbClr val="D59ED7"/>
                    </a:gs>
                    <a:gs pos="35000">
                      <a:srgbClr val="8DC8E8"/>
                    </a:gs>
                  </a:gsLst>
                  <a:lin ang="13500000" scaled="1"/>
                  <a:tileRect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63500" dist="127000" dir="2700000" algn="tl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6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 w="3175">
                      <a:noFill/>
                    </a:ln>
                    <a:gradFill>
                      <a:gsLst>
                        <a:gs pos="70225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latin typeface="Segoe UI Semibold"/>
                    <a:ea typeface="+mn-ea"/>
                    <a:cs typeface="Segoe UI" pitchFamily="34" charset="0"/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59D7580-F97B-7972-6EDC-4DB0C773CE5D}"/>
                  </a:ext>
                </a:extLst>
              </p:cNvPr>
              <p:cNvGrpSpPr/>
              <p:nvPr/>
            </p:nvGrpSpPr>
            <p:grpSpPr>
              <a:xfrm>
                <a:off x="3801504" y="4438964"/>
                <a:ext cx="639324" cy="639324"/>
                <a:chOff x="3801504" y="4649674"/>
                <a:chExt cx="639324" cy="639324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9D65E6B6-50C0-BF6E-B60A-01B7C79B3CB9}"/>
                    </a:ext>
                  </a:extLst>
                </p:cNvPr>
                <p:cNvSpPr/>
                <p:nvPr/>
              </p:nvSpPr>
              <p:spPr bwMode="auto">
                <a:xfrm>
                  <a:off x="3801504" y="4649674"/>
                  <a:ext cx="639324" cy="639324"/>
                </a:xfrm>
                <a:prstGeom prst="ellipse">
                  <a:avLst/>
                </a:prstGeom>
                <a:solidFill>
                  <a:srgbClr val="091F2C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2" name="Graphic 47">
                  <a:extLst>
                    <a:ext uri="{FF2B5EF4-FFF2-40B4-BE49-F238E27FC236}">
                      <a16:creationId xmlns:a16="http://schemas.microsoft.com/office/drawing/2014/main" id="{13A95920-7710-9BD4-408C-49973E8E6E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85840" y="4822394"/>
                  <a:ext cx="490148" cy="290017"/>
                </a:xfrm>
                <a:custGeom>
                  <a:avLst/>
                  <a:gdLst>
                    <a:gd name="connsiteX0" fmla="*/ 269536 w 539163"/>
                    <a:gd name="connsiteY0" fmla="*/ 97189 h 319019"/>
                    <a:gd name="connsiteX1" fmla="*/ 380451 w 539163"/>
                    <a:gd name="connsiteY1" fmla="*/ 208105 h 319019"/>
                    <a:gd name="connsiteX2" fmla="*/ 269536 w 539163"/>
                    <a:gd name="connsiteY2" fmla="*/ 319020 h 319019"/>
                    <a:gd name="connsiteX3" fmla="*/ 158621 w 539163"/>
                    <a:gd name="connsiteY3" fmla="*/ 208105 h 319019"/>
                    <a:gd name="connsiteX4" fmla="*/ 269536 w 539163"/>
                    <a:gd name="connsiteY4" fmla="*/ 97189 h 319019"/>
                    <a:gd name="connsiteX5" fmla="*/ 269536 w 539163"/>
                    <a:gd name="connsiteY5" fmla="*/ 0 h 319019"/>
                    <a:gd name="connsiteX6" fmla="*/ 538533 w 539163"/>
                    <a:gd name="connsiteY6" fmla="*/ 209741 h 319019"/>
                    <a:gd name="connsiteX7" fmla="*/ 523421 w 539163"/>
                    <a:gd name="connsiteY7" fmla="*/ 234974 h 319019"/>
                    <a:gd name="connsiteX8" fmla="*/ 498188 w 539163"/>
                    <a:gd name="connsiteY8" fmla="*/ 219862 h 319019"/>
                    <a:gd name="connsiteX9" fmla="*/ 212006 w 539163"/>
                    <a:gd name="connsiteY9" fmla="*/ 48740 h 319019"/>
                    <a:gd name="connsiteX10" fmla="*/ 40857 w 539163"/>
                    <a:gd name="connsiteY10" fmla="*/ 219973 h 319019"/>
                    <a:gd name="connsiteX11" fmla="*/ 15301 w 539163"/>
                    <a:gd name="connsiteY11" fmla="*/ 234527 h 319019"/>
                    <a:gd name="connsiteX12" fmla="*/ 511 w 539163"/>
                    <a:gd name="connsiteY12" fmla="*/ 209907 h 319019"/>
                    <a:gd name="connsiteX13" fmla="*/ 269536 w 539163"/>
                    <a:gd name="connsiteY13" fmla="*/ 0 h 319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39163" h="319019">
                      <a:moveTo>
                        <a:pt x="269536" y="97189"/>
                      </a:moveTo>
                      <a:cubicBezTo>
                        <a:pt x="330792" y="97189"/>
                        <a:pt x="380451" y="146849"/>
                        <a:pt x="380451" y="208105"/>
                      </a:cubicBezTo>
                      <a:cubicBezTo>
                        <a:pt x="380451" y="269360"/>
                        <a:pt x="330792" y="319020"/>
                        <a:pt x="269536" y="319020"/>
                      </a:cubicBezTo>
                      <a:cubicBezTo>
                        <a:pt x="208279" y="319020"/>
                        <a:pt x="158621" y="269360"/>
                        <a:pt x="158621" y="208105"/>
                      </a:cubicBezTo>
                      <a:cubicBezTo>
                        <a:pt x="158621" y="146849"/>
                        <a:pt x="208279" y="97189"/>
                        <a:pt x="269536" y="97189"/>
                      </a:cubicBezTo>
                      <a:close/>
                      <a:moveTo>
                        <a:pt x="269536" y="0"/>
                      </a:moveTo>
                      <a:cubicBezTo>
                        <a:pt x="397449" y="0"/>
                        <a:pt x="507893" y="87346"/>
                        <a:pt x="538533" y="209741"/>
                      </a:cubicBezTo>
                      <a:cubicBezTo>
                        <a:pt x="541328" y="220882"/>
                        <a:pt x="534562" y="232179"/>
                        <a:pt x="523421" y="234974"/>
                      </a:cubicBezTo>
                      <a:cubicBezTo>
                        <a:pt x="512279" y="237769"/>
                        <a:pt x="500983" y="231003"/>
                        <a:pt x="498188" y="219862"/>
                      </a:cubicBezTo>
                      <a:cubicBezTo>
                        <a:pt x="466416" y="93581"/>
                        <a:pt x="338287" y="16967"/>
                        <a:pt x="212006" y="48740"/>
                      </a:cubicBezTo>
                      <a:cubicBezTo>
                        <a:pt x="127770" y="69934"/>
                        <a:pt x="62010" y="135727"/>
                        <a:pt x="40857" y="219973"/>
                      </a:cubicBezTo>
                      <a:cubicBezTo>
                        <a:pt x="37819" y="231050"/>
                        <a:pt x="26377" y="237566"/>
                        <a:pt x="15301" y="234527"/>
                      </a:cubicBezTo>
                      <a:cubicBezTo>
                        <a:pt x="4585" y="231591"/>
                        <a:pt x="-1928" y="220746"/>
                        <a:pt x="511" y="209907"/>
                      </a:cubicBezTo>
                      <a:cubicBezTo>
                        <a:pt x="31449" y="86530"/>
                        <a:pt x="142339" y="8"/>
                        <a:pt x="269536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">
                      <a:srgbClr val="D59ED7"/>
                    </a:gs>
                    <a:gs pos="35000">
                      <a:srgbClr val="8DC8E8"/>
                    </a:gs>
                  </a:gsLst>
                  <a:lin ang="13500000" scaled="1"/>
                  <a:tileRect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63500" dist="127000" dir="2700000" algn="tl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6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 w="3175">
                      <a:noFill/>
                    </a:ln>
                    <a:gradFill>
                      <a:gsLst>
                        <a:gs pos="70225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latin typeface="Segoe UI Semibold"/>
                    <a:ea typeface="+mn-ea"/>
                    <a:cs typeface="Segoe UI" pitchFamily="34" charset="0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80196FC-15AE-60A5-BD8B-187FBCCFA762}"/>
                  </a:ext>
                </a:extLst>
              </p:cNvPr>
              <p:cNvGrpSpPr/>
              <p:nvPr/>
            </p:nvGrpSpPr>
            <p:grpSpPr>
              <a:xfrm>
                <a:off x="7798861" y="4517588"/>
                <a:ext cx="639324" cy="639324"/>
                <a:chOff x="7874556" y="4628154"/>
                <a:chExt cx="639324" cy="639324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D599A300-70FD-C0EA-050E-E48317ACB47D}"/>
                    </a:ext>
                  </a:extLst>
                </p:cNvPr>
                <p:cNvSpPr/>
                <p:nvPr/>
              </p:nvSpPr>
              <p:spPr bwMode="auto">
                <a:xfrm>
                  <a:off x="7874556" y="4628154"/>
                  <a:ext cx="639324" cy="639324"/>
                </a:xfrm>
                <a:prstGeom prst="ellipse">
                  <a:avLst/>
                </a:prstGeom>
                <a:solidFill>
                  <a:srgbClr val="091F2C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1" name="Graphic 38">
                  <a:extLst>
                    <a:ext uri="{FF2B5EF4-FFF2-40B4-BE49-F238E27FC236}">
                      <a16:creationId xmlns:a16="http://schemas.microsoft.com/office/drawing/2014/main" id="{13A743A1-3985-0A3F-E450-F1236BE320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003984" y="4742074"/>
                  <a:ext cx="409729" cy="367595"/>
                </a:xfrm>
                <a:custGeom>
                  <a:avLst/>
                  <a:gdLst>
                    <a:gd name="connsiteX0" fmla="*/ 153178 w 409729"/>
                    <a:gd name="connsiteY0" fmla="*/ 0 h 367595"/>
                    <a:gd name="connsiteX1" fmla="*/ 0 w 409729"/>
                    <a:gd name="connsiteY1" fmla="*/ 153088 h 367595"/>
                    <a:gd name="connsiteX2" fmla="*/ 14398 w 409729"/>
                    <a:gd name="connsiteY2" fmla="*/ 217959 h 367595"/>
                    <a:gd name="connsiteX3" fmla="*/ 494 w 409729"/>
                    <a:gd name="connsiteY3" fmla="*/ 282111 h 367595"/>
                    <a:gd name="connsiteX4" fmla="*/ 16589 w 409729"/>
                    <a:gd name="connsiteY4" fmla="*/ 305945 h 367595"/>
                    <a:gd name="connsiteX5" fmla="*/ 24036 w 409729"/>
                    <a:gd name="connsiteY5" fmla="*/ 306000 h 367595"/>
                    <a:gd name="connsiteX6" fmla="*/ 90107 w 409729"/>
                    <a:gd name="connsiteY6" fmla="*/ 292729 h 367595"/>
                    <a:gd name="connsiteX7" fmla="*/ 292653 w 409729"/>
                    <a:gd name="connsiteY7" fmla="*/ 216083 h 367595"/>
                    <a:gd name="connsiteX8" fmla="*/ 216007 w 409729"/>
                    <a:gd name="connsiteY8" fmla="*/ 13537 h 367595"/>
                    <a:gd name="connsiteX9" fmla="*/ 153178 w 409729"/>
                    <a:gd name="connsiteY9" fmla="*/ 0 h 367595"/>
                    <a:gd name="connsiteX10" fmla="*/ 152402 w 409729"/>
                    <a:gd name="connsiteY10" fmla="*/ 326683 h 367595"/>
                    <a:gd name="connsiteX11" fmla="*/ 256532 w 409729"/>
                    <a:gd name="connsiteY11" fmla="*/ 367519 h 367595"/>
                    <a:gd name="connsiteX12" fmla="*/ 319582 w 409729"/>
                    <a:gd name="connsiteY12" fmla="*/ 353982 h 367595"/>
                    <a:gd name="connsiteX13" fmla="*/ 379059 w 409729"/>
                    <a:gd name="connsiteY13" fmla="*/ 367049 h 367595"/>
                    <a:gd name="connsiteX14" fmla="*/ 409134 w 409729"/>
                    <a:gd name="connsiteY14" fmla="*/ 347407 h 367595"/>
                    <a:gd name="connsiteX15" fmla="*/ 409011 w 409729"/>
                    <a:gd name="connsiteY15" fmla="*/ 336423 h 367595"/>
                    <a:gd name="connsiteX16" fmla="*/ 395311 w 409729"/>
                    <a:gd name="connsiteY16" fmla="*/ 279192 h 367595"/>
                    <a:gd name="connsiteX17" fmla="*/ 321301 w 409729"/>
                    <a:gd name="connsiteY17" fmla="*/ 75576 h 367595"/>
                    <a:gd name="connsiteX18" fmla="*/ 306617 w 409729"/>
                    <a:gd name="connsiteY18" fmla="*/ 69624 h 367595"/>
                    <a:gd name="connsiteX19" fmla="*/ 322951 w 409729"/>
                    <a:gd name="connsiteY19" fmla="*/ 111440 h 367595"/>
                    <a:gd name="connsiteX20" fmla="*/ 379038 w 409729"/>
                    <a:gd name="connsiteY20" fmla="*/ 214386 h 367595"/>
                    <a:gd name="connsiteX21" fmla="*/ 365460 w 409729"/>
                    <a:gd name="connsiteY21" fmla="*/ 270473 h 367595"/>
                    <a:gd name="connsiteX22" fmla="*/ 362806 w 409729"/>
                    <a:gd name="connsiteY22" fmla="*/ 275639 h 367595"/>
                    <a:gd name="connsiteX23" fmla="*/ 364235 w 409729"/>
                    <a:gd name="connsiteY23" fmla="*/ 281274 h 367595"/>
                    <a:gd name="connsiteX24" fmla="*/ 377344 w 409729"/>
                    <a:gd name="connsiteY24" fmla="*/ 335381 h 367595"/>
                    <a:gd name="connsiteX25" fmla="*/ 321399 w 409729"/>
                    <a:gd name="connsiteY25" fmla="*/ 322926 h 367595"/>
                    <a:gd name="connsiteX26" fmla="*/ 316009 w 409729"/>
                    <a:gd name="connsiteY26" fmla="*/ 321661 h 367595"/>
                    <a:gd name="connsiteX27" fmla="*/ 311047 w 409729"/>
                    <a:gd name="connsiteY27" fmla="*/ 324131 h 367595"/>
                    <a:gd name="connsiteX28" fmla="*/ 256532 w 409729"/>
                    <a:gd name="connsiteY28" fmla="*/ 336892 h 367595"/>
                    <a:gd name="connsiteX29" fmla="*/ 196912 w 409729"/>
                    <a:gd name="connsiteY29" fmla="*/ 321456 h 367595"/>
                    <a:gd name="connsiteX30" fmla="*/ 152402 w 409729"/>
                    <a:gd name="connsiteY30" fmla="*/ 326683 h 367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409729" h="367595">
                      <a:moveTo>
                        <a:pt x="153178" y="0"/>
                      </a:moveTo>
                      <a:cubicBezTo>
                        <a:pt x="68605" y="-25"/>
                        <a:pt x="25" y="68515"/>
                        <a:pt x="0" y="153088"/>
                      </a:cubicBezTo>
                      <a:cubicBezTo>
                        <a:pt x="-7" y="175505"/>
                        <a:pt x="4909" y="197650"/>
                        <a:pt x="14398" y="217959"/>
                      </a:cubicBezTo>
                      <a:cubicBezTo>
                        <a:pt x="9259" y="239230"/>
                        <a:pt x="4623" y="260622"/>
                        <a:pt x="494" y="282111"/>
                      </a:cubicBezTo>
                      <a:cubicBezTo>
                        <a:pt x="-1643" y="293137"/>
                        <a:pt x="5563" y="303809"/>
                        <a:pt x="16589" y="305945"/>
                      </a:cubicBezTo>
                      <a:cubicBezTo>
                        <a:pt x="19046" y="306423"/>
                        <a:pt x="21571" y="306441"/>
                        <a:pt x="24036" y="306000"/>
                      </a:cubicBezTo>
                      <a:cubicBezTo>
                        <a:pt x="36756" y="303754"/>
                        <a:pt x="64422" y="298650"/>
                        <a:pt x="90107" y="292729"/>
                      </a:cubicBezTo>
                      <a:cubicBezTo>
                        <a:pt x="167205" y="327494"/>
                        <a:pt x="257886" y="293180"/>
                        <a:pt x="292653" y="216083"/>
                      </a:cubicBezTo>
                      <a:cubicBezTo>
                        <a:pt x="327418" y="138986"/>
                        <a:pt x="293102" y="48303"/>
                        <a:pt x="216007" y="13537"/>
                      </a:cubicBezTo>
                      <a:cubicBezTo>
                        <a:pt x="196257" y="4631"/>
                        <a:pt x="174843" y="17"/>
                        <a:pt x="153178" y="0"/>
                      </a:cubicBezTo>
                      <a:close/>
                      <a:moveTo>
                        <a:pt x="152402" y="326683"/>
                      </a:moveTo>
                      <a:cubicBezTo>
                        <a:pt x="180692" y="352985"/>
                        <a:pt x="217904" y="367578"/>
                        <a:pt x="256532" y="367519"/>
                      </a:cubicBezTo>
                      <a:cubicBezTo>
                        <a:pt x="278991" y="367519"/>
                        <a:pt x="300328" y="362680"/>
                        <a:pt x="319582" y="353982"/>
                      </a:cubicBezTo>
                      <a:cubicBezTo>
                        <a:pt x="340878" y="358964"/>
                        <a:pt x="364215" y="363946"/>
                        <a:pt x="379059" y="367049"/>
                      </a:cubicBezTo>
                      <a:cubicBezTo>
                        <a:pt x="392788" y="369930"/>
                        <a:pt x="406253" y="361136"/>
                        <a:pt x="409134" y="347407"/>
                      </a:cubicBezTo>
                      <a:cubicBezTo>
                        <a:pt x="409896" y="343781"/>
                        <a:pt x="409853" y="340032"/>
                        <a:pt x="409011" y="336423"/>
                      </a:cubicBezTo>
                      <a:cubicBezTo>
                        <a:pt x="405704" y="322069"/>
                        <a:pt x="400477" y="299773"/>
                        <a:pt x="395311" y="279192"/>
                      </a:cubicBezTo>
                      <a:cubicBezTo>
                        <a:pt x="431101" y="202527"/>
                        <a:pt x="397965" y="111366"/>
                        <a:pt x="321301" y="75576"/>
                      </a:cubicBezTo>
                      <a:cubicBezTo>
                        <a:pt x="316513" y="73340"/>
                        <a:pt x="311611" y="71354"/>
                        <a:pt x="306617" y="69624"/>
                      </a:cubicBezTo>
                      <a:cubicBezTo>
                        <a:pt x="313861" y="82791"/>
                        <a:pt x="319353" y="96849"/>
                        <a:pt x="322951" y="111440"/>
                      </a:cubicBezTo>
                      <a:cubicBezTo>
                        <a:pt x="357932" y="133988"/>
                        <a:pt x="379061" y="172767"/>
                        <a:pt x="379038" y="214386"/>
                      </a:cubicBezTo>
                      <a:cubicBezTo>
                        <a:pt x="379038" y="234640"/>
                        <a:pt x="374138" y="253690"/>
                        <a:pt x="365460" y="270473"/>
                      </a:cubicBezTo>
                      <a:lnTo>
                        <a:pt x="362806" y="275639"/>
                      </a:lnTo>
                      <a:lnTo>
                        <a:pt x="364235" y="281274"/>
                      </a:lnTo>
                      <a:cubicBezTo>
                        <a:pt x="368891" y="299548"/>
                        <a:pt x="373770" y="320068"/>
                        <a:pt x="377344" y="335381"/>
                      </a:cubicBezTo>
                      <a:cubicBezTo>
                        <a:pt x="361540" y="332053"/>
                        <a:pt x="340224" y="327418"/>
                        <a:pt x="321399" y="322926"/>
                      </a:cubicBezTo>
                      <a:lnTo>
                        <a:pt x="316009" y="321661"/>
                      </a:lnTo>
                      <a:lnTo>
                        <a:pt x="311047" y="324131"/>
                      </a:lnTo>
                      <a:cubicBezTo>
                        <a:pt x="294631" y="332298"/>
                        <a:pt x="276133" y="336892"/>
                        <a:pt x="256532" y="336892"/>
                      </a:cubicBezTo>
                      <a:cubicBezTo>
                        <a:pt x="235665" y="336931"/>
                        <a:pt x="215137" y="331616"/>
                        <a:pt x="196912" y="321456"/>
                      </a:cubicBezTo>
                      <a:cubicBezTo>
                        <a:pt x="182363" y="325111"/>
                        <a:pt x="167403" y="326869"/>
                        <a:pt x="152402" y="32668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">
                      <a:srgbClr val="D59ED7"/>
                    </a:gs>
                    <a:gs pos="35000">
                      <a:srgbClr val="8DC8E8"/>
                    </a:gs>
                  </a:gsLst>
                  <a:lin ang="13500000" scaled="1"/>
                  <a:tileRect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63500" dist="127000" dir="2700000" algn="tl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6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 w="3175">
                      <a:noFill/>
                    </a:ln>
                    <a:gradFill>
                      <a:gsLst>
                        <a:gs pos="70225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latin typeface="Segoe UI Semibold"/>
                    <a:ea typeface="+mn-ea"/>
                    <a:cs typeface="Segoe UI" pitchFamily="34" charset="0"/>
                  </a:endParaRPr>
                </a:p>
              </p:txBody>
            </p:sp>
          </p:grpSp>
          <p:sp>
            <p:nvSpPr>
              <p:cNvPr id="73" name="Graphic 50">
                <a:extLst>
                  <a:ext uri="{FF2B5EF4-FFF2-40B4-BE49-F238E27FC236}">
                    <a16:creationId xmlns:a16="http://schemas.microsoft.com/office/drawing/2014/main" id="{B2BA5B2F-B2C5-A76F-B973-5ACCF40AE2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0048" y="5925986"/>
                <a:ext cx="366082" cy="361117"/>
              </a:xfrm>
              <a:custGeom>
                <a:avLst/>
                <a:gdLst>
                  <a:gd name="connsiteX0" fmla="*/ 0 w 250039"/>
                  <a:gd name="connsiteY0" fmla="*/ 47625 h 246648"/>
                  <a:gd name="connsiteX1" fmla="*/ 47625 w 250039"/>
                  <a:gd name="connsiteY1" fmla="*/ 0 h 246648"/>
                  <a:gd name="connsiteX2" fmla="*/ 181017 w 250039"/>
                  <a:gd name="connsiteY2" fmla="*/ 0 h 246648"/>
                  <a:gd name="connsiteX3" fmla="*/ 228642 w 250039"/>
                  <a:gd name="connsiteY3" fmla="*/ 47625 h 246648"/>
                  <a:gd name="connsiteX4" fmla="*/ 228642 w 250039"/>
                  <a:gd name="connsiteY4" fmla="*/ 95275 h 246648"/>
                  <a:gd name="connsiteX5" fmla="*/ 228600 w 250039"/>
                  <a:gd name="connsiteY5" fmla="*/ 95243 h 246648"/>
                  <a:gd name="connsiteX6" fmla="*/ 209592 w 250039"/>
                  <a:gd name="connsiteY6" fmla="*/ 84144 h 246648"/>
                  <a:gd name="connsiteX7" fmla="*/ 204788 w 250039"/>
                  <a:gd name="connsiteY7" fmla="*/ 82197 h 246648"/>
                  <a:gd name="connsiteX8" fmla="*/ 204788 w 250039"/>
                  <a:gd name="connsiteY8" fmla="*/ 57150 h 246648"/>
                  <a:gd name="connsiteX9" fmla="*/ 23813 w 250039"/>
                  <a:gd name="connsiteY9" fmla="*/ 57150 h 246648"/>
                  <a:gd name="connsiteX10" fmla="*/ 23813 w 250039"/>
                  <a:gd name="connsiteY10" fmla="*/ 180975 h 246648"/>
                  <a:gd name="connsiteX11" fmla="*/ 47625 w 250039"/>
                  <a:gd name="connsiteY11" fmla="*/ 204788 h 246648"/>
                  <a:gd name="connsiteX12" fmla="*/ 82197 w 250039"/>
                  <a:gd name="connsiteY12" fmla="*/ 204788 h 246648"/>
                  <a:gd name="connsiteX13" fmla="*/ 84144 w 250039"/>
                  <a:gd name="connsiteY13" fmla="*/ 209592 h 246648"/>
                  <a:gd name="connsiteX14" fmla="*/ 94241 w 250039"/>
                  <a:gd name="connsiteY14" fmla="*/ 227242 h 246648"/>
                  <a:gd name="connsiteX15" fmla="*/ 95243 w 250039"/>
                  <a:gd name="connsiteY15" fmla="*/ 228600 h 246648"/>
                  <a:gd name="connsiteX16" fmla="*/ 95275 w 250039"/>
                  <a:gd name="connsiteY16" fmla="*/ 228642 h 246648"/>
                  <a:gd name="connsiteX17" fmla="*/ 47625 w 250039"/>
                  <a:gd name="connsiteY17" fmla="*/ 228642 h 246648"/>
                  <a:gd name="connsiteX18" fmla="*/ 0 w 250039"/>
                  <a:gd name="connsiteY18" fmla="*/ 181017 h 246648"/>
                  <a:gd name="connsiteX19" fmla="*/ 0 w 250039"/>
                  <a:gd name="connsiteY19" fmla="*/ 47625 h 246648"/>
                  <a:gd name="connsiteX20" fmla="*/ 114329 w 250039"/>
                  <a:gd name="connsiteY20" fmla="*/ 85705 h 246648"/>
                  <a:gd name="connsiteX21" fmla="*/ 114329 w 250039"/>
                  <a:gd name="connsiteY21" fmla="*/ 95221 h 246648"/>
                  <a:gd name="connsiteX22" fmla="*/ 95279 w 250039"/>
                  <a:gd name="connsiteY22" fmla="*/ 114252 h 246648"/>
                  <a:gd name="connsiteX23" fmla="*/ 95279 w 250039"/>
                  <a:gd name="connsiteY23" fmla="*/ 95230 h 246648"/>
                  <a:gd name="connsiteX24" fmla="*/ 57231 w 250039"/>
                  <a:gd name="connsiteY24" fmla="*/ 95230 h 246648"/>
                  <a:gd name="connsiteX25" fmla="*/ 57231 w 250039"/>
                  <a:gd name="connsiteY25" fmla="*/ 171445 h 246648"/>
                  <a:gd name="connsiteX26" fmla="*/ 76200 w 250039"/>
                  <a:gd name="connsiteY26" fmla="*/ 171445 h 246648"/>
                  <a:gd name="connsiteX27" fmla="*/ 78104 w 250039"/>
                  <a:gd name="connsiteY27" fmla="*/ 190495 h 246648"/>
                  <a:gd name="connsiteX28" fmla="*/ 47706 w 250039"/>
                  <a:gd name="connsiteY28" fmla="*/ 190495 h 246648"/>
                  <a:gd name="connsiteX29" fmla="*/ 38181 w 250039"/>
                  <a:gd name="connsiteY29" fmla="*/ 180970 h 246648"/>
                  <a:gd name="connsiteX30" fmla="*/ 38181 w 250039"/>
                  <a:gd name="connsiteY30" fmla="*/ 85705 h 246648"/>
                  <a:gd name="connsiteX31" fmla="*/ 47706 w 250039"/>
                  <a:gd name="connsiteY31" fmla="*/ 76180 h 246648"/>
                  <a:gd name="connsiteX32" fmla="*/ 104804 w 250039"/>
                  <a:gd name="connsiteY32" fmla="*/ 76180 h 246648"/>
                  <a:gd name="connsiteX33" fmla="*/ 114329 w 250039"/>
                  <a:gd name="connsiteY33" fmla="*/ 85705 h 246648"/>
                  <a:gd name="connsiteX34" fmla="*/ 120747 w 250039"/>
                  <a:gd name="connsiteY34" fmla="*/ 234025 h 246648"/>
                  <a:gd name="connsiteX35" fmla="*/ 121184 w 250039"/>
                  <a:gd name="connsiteY35" fmla="*/ 232545 h 246648"/>
                  <a:gd name="connsiteX36" fmla="*/ 93612 w 250039"/>
                  <a:gd name="connsiteY36" fmla="*/ 184734 h 246648"/>
                  <a:gd name="connsiteX37" fmla="*/ 94287 w 250039"/>
                  <a:gd name="connsiteY37" fmla="*/ 158568 h 246648"/>
                  <a:gd name="connsiteX38" fmla="*/ 121712 w 250039"/>
                  <a:gd name="connsiteY38" fmla="*/ 111067 h 246648"/>
                  <a:gd name="connsiteX39" fmla="*/ 144034 w 250039"/>
                  <a:gd name="connsiteY39" fmla="*/ 97399 h 246648"/>
                  <a:gd name="connsiteX40" fmla="*/ 199227 w 250039"/>
                  <a:gd name="connsiteY40" fmla="*/ 97371 h 246648"/>
                  <a:gd name="connsiteX41" fmla="*/ 200290 w 250039"/>
                  <a:gd name="connsiteY41" fmla="*/ 96253 h 246648"/>
                  <a:gd name="connsiteX42" fmla="*/ 211748 w 250039"/>
                  <a:gd name="connsiteY42" fmla="*/ 101653 h 246648"/>
                  <a:gd name="connsiteX43" fmla="*/ 222154 w 250039"/>
                  <a:gd name="connsiteY43" fmla="*/ 108876 h 246648"/>
                  <a:gd name="connsiteX44" fmla="*/ 221717 w 250039"/>
                  <a:gd name="connsiteY44" fmla="*/ 110357 h 246648"/>
                  <a:gd name="connsiteX45" fmla="*/ 249289 w 250039"/>
                  <a:gd name="connsiteY45" fmla="*/ 158168 h 246648"/>
                  <a:gd name="connsiteX46" fmla="*/ 248613 w 250039"/>
                  <a:gd name="connsiteY46" fmla="*/ 184334 h 246648"/>
                  <a:gd name="connsiteX47" fmla="*/ 221189 w 250039"/>
                  <a:gd name="connsiteY47" fmla="*/ 231835 h 246648"/>
                  <a:gd name="connsiteX48" fmla="*/ 198867 w 250039"/>
                  <a:gd name="connsiteY48" fmla="*/ 245503 h 246648"/>
                  <a:gd name="connsiteX49" fmla="*/ 143674 w 250039"/>
                  <a:gd name="connsiteY49" fmla="*/ 245531 h 246648"/>
                  <a:gd name="connsiteX50" fmla="*/ 142611 w 250039"/>
                  <a:gd name="connsiteY50" fmla="*/ 246649 h 246648"/>
                  <a:gd name="connsiteX51" fmla="*/ 131153 w 250039"/>
                  <a:gd name="connsiteY51" fmla="*/ 241249 h 246648"/>
                  <a:gd name="connsiteX52" fmla="*/ 120747 w 250039"/>
                  <a:gd name="connsiteY52" fmla="*/ 234025 h 246648"/>
                  <a:gd name="connsiteX53" fmla="*/ 160460 w 250039"/>
                  <a:gd name="connsiteY53" fmla="*/ 190487 h 246648"/>
                  <a:gd name="connsiteX54" fmla="*/ 189848 w 250039"/>
                  <a:gd name="connsiteY54" fmla="*/ 182072 h 246648"/>
                  <a:gd name="connsiteX55" fmla="*/ 182441 w 250039"/>
                  <a:gd name="connsiteY55" fmla="*/ 152415 h 246648"/>
                  <a:gd name="connsiteX56" fmla="*/ 153053 w 250039"/>
                  <a:gd name="connsiteY56" fmla="*/ 160830 h 246648"/>
                  <a:gd name="connsiteX57" fmla="*/ 160460 w 250039"/>
                  <a:gd name="connsiteY57" fmla="*/ 190487 h 246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50039" h="246648">
                    <a:moveTo>
                      <a:pt x="0" y="47625"/>
                    </a:moveTo>
                    <a:cubicBezTo>
                      <a:pt x="0" y="21322"/>
                      <a:pt x="21322" y="0"/>
                      <a:pt x="47625" y="0"/>
                    </a:cubicBezTo>
                    <a:lnTo>
                      <a:pt x="181017" y="0"/>
                    </a:lnTo>
                    <a:cubicBezTo>
                      <a:pt x="207319" y="0"/>
                      <a:pt x="228642" y="21322"/>
                      <a:pt x="228642" y="47625"/>
                    </a:cubicBezTo>
                    <a:lnTo>
                      <a:pt x="228642" y="95275"/>
                    </a:lnTo>
                    <a:lnTo>
                      <a:pt x="228600" y="95243"/>
                    </a:lnTo>
                    <a:cubicBezTo>
                      <a:pt x="222750" y="90849"/>
                      <a:pt x="216378" y="87113"/>
                      <a:pt x="209592" y="84144"/>
                    </a:cubicBezTo>
                    <a:cubicBezTo>
                      <a:pt x="208013" y="83453"/>
                      <a:pt x="206411" y="82804"/>
                      <a:pt x="204788" y="82197"/>
                    </a:cubicBezTo>
                    <a:lnTo>
                      <a:pt x="204788" y="57150"/>
                    </a:lnTo>
                    <a:lnTo>
                      <a:pt x="23813" y="57150"/>
                    </a:lnTo>
                    <a:lnTo>
                      <a:pt x="23813" y="180975"/>
                    </a:lnTo>
                    <a:cubicBezTo>
                      <a:pt x="23813" y="194126"/>
                      <a:pt x="34474" y="204788"/>
                      <a:pt x="47625" y="204788"/>
                    </a:cubicBezTo>
                    <a:lnTo>
                      <a:pt x="82197" y="204788"/>
                    </a:lnTo>
                    <a:cubicBezTo>
                      <a:pt x="82804" y="206411"/>
                      <a:pt x="83453" y="208013"/>
                      <a:pt x="84144" y="209592"/>
                    </a:cubicBezTo>
                    <a:cubicBezTo>
                      <a:pt x="86884" y="215856"/>
                      <a:pt x="90279" y="221768"/>
                      <a:pt x="94241" y="227242"/>
                    </a:cubicBezTo>
                    <a:cubicBezTo>
                      <a:pt x="94572" y="227698"/>
                      <a:pt x="94905" y="228150"/>
                      <a:pt x="95243" y="228600"/>
                    </a:cubicBezTo>
                    <a:lnTo>
                      <a:pt x="95275" y="228642"/>
                    </a:lnTo>
                    <a:lnTo>
                      <a:pt x="47625" y="228642"/>
                    </a:lnTo>
                    <a:cubicBezTo>
                      <a:pt x="21322" y="228642"/>
                      <a:pt x="0" y="207319"/>
                      <a:pt x="0" y="181017"/>
                    </a:cubicBezTo>
                    <a:lnTo>
                      <a:pt x="0" y="47625"/>
                    </a:lnTo>
                    <a:close/>
                    <a:moveTo>
                      <a:pt x="114329" y="85705"/>
                    </a:moveTo>
                    <a:lnTo>
                      <a:pt x="114329" y="95221"/>
                    </a:lnTo>
                    <a:cubicBezTo>
                      <a:pt x="107117" y="100634"/>
                      <a:pt x="100698" y="107047"/>
                      <a:pt x="95279" y="114252"/>
                    </a:cubicBezTo>
                    <a:lnTo>
                      <a:pt x="95279" y="95230"/>
                    </a:lnTo>
                    <a:lnTo>
                      <a:pt x="57231" y="95230"/>
                    </a:lnTo>
                    <a:lnTo>
                      <a:pt x="57231" y="171445"/>
                    </a:lnTo>
                    <a:lnTo>
                      <a:pt x="76200" y="171445"/>
                    </a:lnTo>
                    <a:cubicBezTo>
                      <a:pt x="76200" y="177967"/>
                      <a:pt x="76855" y="184341"/>
                      <a:pt x="78104" y="190495"/>
                    </a:cubicBezTo>
                    <a:lnTo>
                      <a:pt x="47706" y="190495"/>
                    </a:lnTo>
                    <a:cubicBezTo>
                      <a:pt x="42446" y="190495"/>
                      <a:pt x="38181" y="186231"/>
                      <a:pt x="38181" y="180970"/>
                    </a:cubicBezTo>
                    <a:lnTo>
                      <a:pt x="38181" y="85705"/>
                    </a:lnTo>
                    <a:cubicBezTo>
                      <a:pt x="38181" y="80444"/>
                      <a:pt x="42446" y="76180"/>
                      <a:pt x="47706" y="76180"/>
                    </a:cubicBezTo>
                    <a:lnTo>
                      <a:pt x="104804" y="76180"/>
                    </a:lnTo>
                    <a:cubicBezTo>
                      <a:pt x="110064" y="76180"/>
                      <a:pt x="114329" y="80444"/>
                      <a:pt x="114329" y="85705"/>
                    </a:cubicBezTo>
                    <a:close/>
                    <a:moveTo>
                      <a:pt x="120747" y="234025"/>
                    </a:moveTo>
                    <a:lnTo>
                      <a:pt x="121184" y="232545"/>
                    </a:lnTo>
                    <a:cubicBezTo>
                      <a:pt x="127348" y="211654"/>
                      <a:pt x="114774" y="189860"/>
                      <a:pt x="93612" y="184734"/>
                    </a:cubicBezTo>
                    <a:cubicBezTo>
                      <a:pt x="92435" y="176157"/>
                      <a:pt x="92631" y="167316"/>
                      <a:pt x="94287" y="158568"/>
                    </a:cubicBezTo>
                    <a:cubicBezTo>
                      <a:pt x="115233" y="153362"/>
                      <a:pt x="127676" y="131810"/>
                      <a:pt x="121712" y="111067"/>
                    </a:cubicBezTo>
                    <a:cubicBezTo>
                      <a:pt x="128460" y="105258"/>
                      <a:pt x="136018" y="100669"/>
                      <a:pt x="144034" y="97399"/>
                    </a:cubicBezTo>
                    <a:cubicBezTo>
                      <a:pt x="159055" y="113164"/>
                      <a:pt x="184216" y="113156"/>
                      <a:pt x="199227" y="97371"/>
                    </a:cubicBezTo>
                    <a:lnTo>
                      <a:pt x="200290" y="96253"/>
                    </a:lnTo>
                    <a:cubicBezTo>
                      <a:pt x="204194" y="97707"/>
                      <a:pt x="208026" y="99504"/>
                      <a:pt x="211748" y="101653"/>
                    </a:cubicBezTo>
                    <a:cubicBezTo>
                      <a:pt x="215471" y="103802"/>
                      <a:pt x="218943" y="106222"/>
                      <a:pt x="222154" y="108876"/>
                    </a:cubicBezTo>
                    <a:lnTo>
                      <a:pt x="221717" y="110357"/>
                    </a:lnTo>
                    <a:cubicBezTo>
                      <a:pt x="215553" y="131248"/>
                      <a:pt x="228127" y="153042"/>
                      <a:pt x="249289" y="158168"/>
                    </a:cubicBezTo>
                    <a:cubicBezTo>
                      <a:pt x="250467" y="166745"/>
                      <a:pt x="250270" y="175586"/>
                      <a:pt x="248613" y="184334"/>
                    </a:cubicBezTo>
                    <a:cubicBezTo>
                      <a:pt x="227668" y="189541"/>
                      <a:pt x="215225" y="211092"/>
                      <a:pt x="221189" y="231835"/>
                    </a:cubicBezTo>
                    <a:cubicBezTo>
                      <a:pt x="214441" y="237644"/>
                      <a:pt x="206883" y="242233"/>
                      <a:pt x="198867" y="245503"/>
                    </a:cubicBezTo>
                    <a:cubicBezTo>
                      <a:pt x="183846" y="229738"/>
                      <a:pt x="158685" y="229747"/>
                      <a:pt x="143674" y="245531"/>
                    </a:cubicBezTo>
                    <a:lnTo>
                      <a:pt x="142611" y="246649"/>
                    </a:lnTo>
                    <a:cubicBezTo>
                      <a:pt x="138707" y="245194"/>
                      <a:pt x="134875" y="243398"/>
                      <a:pt x="131153" y="241249"/>
                    </a:cubicBezTo>
                    <a:cubicBezTo>
                      <a:pt x="127430" y="239100"/>
                      <a:pt x="123958" y="236680"/>
                      <a:pt x="120747" y="234025"/>
                    </a:cubicBezTo>
                    <a:close/>
                    <a:moveTo>
                      <a:pt x="160460" y="190487"/>
                    </a:moveTo>
                    <a:cubicBezTo>
                      <a:pt x="170620" y="196353"/>
                      <a:pt x="183778" y="192586"/>
                      <a:pt x="189848" y="182072"/>
                    </a:cubicBezTo>
                    <a:cubicBezTo>
                      <a:pt x="195918" y="171560"/>
                      <a:pt x="192601" y="158281"/>
                      <a:pt x="182441" y="152415"/>
                    </a:cubicBezTo>
                    <a:cubicBezTo>
                      <a:pt x="172281" y="146549"/>
                      <a:pt x="159124" y="150316"/>
                      <a:pt x="153053" y="160830"/>
                    </a:cubicBezTo>
                    <a:cubicBezTo>
                      <a:pt x="146984" y="171342"/>
                      <a:pt x="150300" y="184620"/>
                      <a:pt x="160460" y="190487"/>
                    </a:cubicBezTo>
                    <a:close/>
                  </a:path>
                </a:pathLst>
              </a:custGeom>
              <a:gradFill flip="none" rotWithShape="1">
                <a:gsLst>
                  <a:gs pos="10000">
                    <a:srgbClr val="D59ED7"/>
                  </a:gs>
                  <a:gs pos="35000">
                    <a:srgbClr val="8DC8E8"/>
                  </a:gs>
                </a:gsLst>
                <a:lin ang="13500000" scaled="1"/>
                <a:tileRect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63500" dist="1270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6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 w="3175">
                    <a:noFill/>
                  </a:ln>
                  <a:gradFill>
                    <a:gsLst>
                      <a:gs pos="70225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A4B709E-00A4-259B-2EFC-AD6048EAF8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4441841" y="2190318"/>
                <a:ext cx="3281082" cy="3281080"/>
              </a:xfrm>
              <a:prstGeom prst="ellipse">
                <a:avLst/>
              </a:prstGeom>
              <a:noFill/>
              <a:ln w="19050">
                <a:solidFill>
                  <a:srgbClr val="606161"/>
                </a:solidFill>
                <a:headEnd type="none" w="med" len="med"/>
                <a:tailEnd type="none" w="med" len="med"/>
              </a:ln>
              <a:effectLst/>
              <a:scene3d>
                <a:camera prst="perspectiveLeft" fov="2100000">
                  <a:rot lat="0" lon="0" rev="0"/>
                </a:camera>
                <a:lightRig rig="threePt" dir="t"/>
              </a:scene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endParaRP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88E844DE-20E1-CF76-FF5D-1007B2B74CA9}"/>
                  </a:ext>
                </a:extLst>
              </p:cNvPr>
              <p:cNvGrpSpPr/>
              <p:nvPr/>
            </p:nvGrpSpPr>
            <p:grpSpPr>
              <a:xfrm>
                <a:off x="5773430" y="5020552"/>
                <a:ext cx="639323" cy="639324"/>
                <a:chOff x="5773430" y="5181190"/>
                <a:chExt cx="639323" cy="639324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873F7F07-682B-469E-81B4-F3EBFAEC1736}"/>
                    </a:ext>
                  </a:extLst>
                </p:cNvPr>
                <p:cNvSpPr/>
                <p:nvPr/>
              </p:nvSpPr>
              <p:spPr bwMode="auto">
                <a:xfrm>
                  <a:off x="5773430" y="5181190"/>
                  <a:ext cx="639323" cy="639324"/>
                </a:xfrm>
                <a:prstGeom prst="ellipse">
                  <a:avLst/>
                </a:prstGeom>
                <a:solidFill>
                  <a:srgbClr val="091F2C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88" name="Freeform 1222">
                  <a:extLst>
                    <a:ext uri="{FF2B5EF4-FFF2-40B4-BE49-F238E27FC236}">
                      <a16:creationId xmlns:a16="http://schemas.microsoft.com/office/drawing/2014/main" id="{C565646A-6873-7A45-023C-2D77B493D3F9}"/>
                    </a:ext>
                  </a:extLst>
                </p:cNvPr>
                <p:cNvSpPr/>
                <p:nvPr/>
              </p:nvSpPr>
              <p:spPr>
                <a:xfrm>
                  <a:off x="5888811" y="5214963"/>
                  <a:ext cx="374888" cy="374888"/>
                </a:xfrm>
                <a:custGeom>
                  <a:avLst/>
                  <a:gdLst>
                    <a:gd name="connsiteX0" fmla="*/ 236558 w 725185"/>
                    <a:gd name="connsiteY0" fmla="*/ 469238 h 725186"/>
                    <a:gd name="connsiteX1" fmla="*/ 255948 w 725185"/>
                    <a:gd name="connsiteY1" fmla="*/ 488628 h 725186"/>
                    <a:gd name="connsiteX2" fmla="*/ 236558 w 725185"/>
                    <a:gd name="connsiteY2" fmla="*/ 508018 h 725186"/>
                    <a:gd name="connsiteX3" fmla="*/ 217168 w 725185"/>
                    <a:gd name="connsiteY3" fmla="*/ 488628 h 725186"/>
                    <a:gd name="connsiteX4" fmla="*/ 236558 w 725185"/>
                    <a:gd name="connsiteY4" fmla="*/ 469238 h 725186"/>
                    <a:gd name="connsiteX5" fmla="*/ 523530 w 725185"/>
                    <a:gd name="connsiteY5" fmla="*/ 290850 h 725186"/>
                    <a:gd name="connsiteX6" fmla="*/ 542920 w 725185"/>
                    <a:gd name="connsiteY6" fmla="*/ 310240 h 725186"/>
                    <a:gd name="connsiteX7" fmla="*/ 523530 w 725185"/>
                    <a:gd name="connsiteY7" fmla="*/ 329631 h 725186"/>
                    <a:gd name="connsiteX8" fmla="*/ 504140 w 725185"/>
                    <a:gd name="connsiteY8" fmla="*/ 310240 h 725186"/>
                    <a:gd name="connsiteX9" fmla="*/ 523530 w 725185"/>
                    <a:gd name="connsiteY9" fmla="*/ 290850 h 725186"/>
                    <a:gd name="connsiteX10" fmla="*/ 236558 w 725185"/>
                    <a:gd name="connsiteY10" fmla="*/ 221046 h 725186"/>
                    <a:gd name="connsiteX11" fmla="*/ 255948 w 725185"/>
                    <a:gd name="connsiteY11" fmla="*/ 236558 h 725186"/>
                    <a:gd name="connsiteX12" fmla="*/ 236558 w 725185"/>
                    <a:gd name="connsiteY12" fmla="*/ 255949 h 725186"/>
                    <a:gd name="connsiteX13" fmla="*/ 217168 w 725185"/>
                    <a:gd name="connsiteY13" fmla="*/ 236558 h 725186"/>
                    <a:gd name="connsiteX14" fmla="*/ 236558 w 725185"/>
                    <a:gd name="connsiteY14" fmla="*/ 221046 h 725186"/>
                    <a:gd name="connsiteX15" fmla="*/ 294728 w 725185"/>
                    <a:gd name="connsiteY15" fmla="*/ 3878 h 725186"/>
                    <a:gd name="connsiteX16" fmla="*/ 333508 w 725185"/>
                    <a:gd name="connsiteY16" fmla="*/ 54292 h 725186"/>
                    <a:gd name="connsiteX17" fmla="*/ 333508 w 725185"/>
                    <a:gd name="connsiteY17" fmla="*/ 209412 h 725186"/>
                    <a:gd name="connsiteX18" fmla="*/ 302484 w 725185"/>
                    <a:gd name="connsiteY18" fmla="*/ 209412 h 725186"/>
                    <a:gd name="connsiteX19" fmla="*/ 209412 w 725185"/>
                    <a:gd name="connsiteY19" fmla="*/ 170633 h 725186"/>
                    <a:gd name="connsiteX20" fmla="*/ 170632 w 725185"/>
                    <a:gd name="connsiteY20" fmla="*/ 263704 h 725186"/>
                    <a:gd name="connsiteX21" fmla="*/ 263704 w 725185"/>
                    <a:gd name="connsiteY21" fmla="*/ 302484 h 725186"/>
                    <a:gd name="connsiteX22" fmla="*/ 302484 w 725185"/>
                    <a:gd name="connsiteY22" fmla="*/ 263704 h 725186"/>
                    <a:gd name="connsiteX23" fmla="*/ 333508 w 725185"/>
                    <a:gd name="connsiteY23" fmla="*/ 263704 h 725186"/>
                    <a:gd name="connsiteX24" fmla="*/ 333508 w 725185"/>
                    <a:gd name="connsiteY24" fmla="*/ 651504 h 725186"/>
                    <a:gd name="connsiteX25" fmla="*/ 306362 w 725185"/>
                    <a:gd name="connsiteY25" fmla="*/ 705795 h 725186"/>
                    <a:gd name="connsiteX26" fmla="*/ 248192 w 725185"/>
                    <a:gd name="connsiteY26" fmla="*/ 721308 h 725186"/>
                    <a:gd name="connsiteX27" fmla="*/ 127974 w 725185"/>
                    <a:gd name="connsiteY27" fmla="*/ 659260 h 725186"/>
                    <a:gd name="connsiteX28" fmla="*/ 93072 w 725185"/>
                    <a:gd name="connsiteY28" fmla="*/ 581700 h 725186"/>
                    <a:gd name="connsiteX29" fmla="*/ 46537 w 725185"/>
                    <a:gd name="connsiteY29" fmla="*/ 558431 h 725186"/>
                    <a:gd name="connsiteX30" fmla="*/ 0 w 725185"/>
                    <a:gd name="connsiteY30" fmla="*/ 449848 h 725186"/>
                    <a:gd name="connsiteX31" fmla="*/ 7756 w 725185"/>
                    <a:gd name="connsiteY31" fmla="*/ 380044 h 725186"/>
                    <a:gd name="connsiteX32" fmla="*/ 158998 w 725185"/>
                    <a:gd name="connsiteY32" fmla="*/ 380044 h 725186"/>
                    <a:gd name="connsiteX33" fmla="*/ 205534 w 725185"/>
                    <a:gd name="connsiteY33" fmla="*/ 422702 h 725186"/>
                    <a:gd name="connsiteX34" fmla="*/ 166754 w 725185"/>
                    <a:gd name="connsiteY34" fmla="*/ 515774 h 725186"/>
                    <a:gd name="connsiteX35" fmla="*/ 259826 w 725185"/>
                    <a:gd name="connsiteY35" fmla="*/ 554554 h 725186"/>
                    <a:gd name="connsiteX36" fmla="*/ 298606 w 725185"/>
                    <a:gd name="connsiteY36" fmla="*/ 461482 h 725186"/>
                    <a:gd name="connsiteX37" fmla="*/ 259826 w 725185"/>
                    <a:gd name="connsiteY37" fmla="*/ 422702 h 725186"/>
                    <a:gd name="connsiteX38" fmla="*/ 158998 w 725185"/>
                    <a:gd name="connsiteY38" fmla="*/ 325753 h 725186"/>
                    <a:gd name="connsiteX39" fmla="*/ 38781 w 725185"/>
                    <a:gd name="connsiteY39" fmla="*/ 325753 h 725186"/>
                    <a:gd name="connsiteX40" fmla="*/ 58170 w 725185"/>
                    <a:gd name="connsiteY40" fmla="*/ 314118 h 725186"/>
                    <a:gd name="connsiteX41" fmla="*/ 50415 w 725185"/>
                    <a:gd name="connsiteY41" fmla="*/ 275338 h 725186"/>
                    <a:gd name="connsiteX42" fmla="*/ 62048 w 725185"/>
                    <a:gd name="connsiteY42" fmla="*/ 197778 h 725186"/>
                    <a:gd name="connsiteX43" fmla="*/ 100828 w 725185"/>
                    <a:gd name="connsiteY43" fmla="*/ 131852 h 725186"/>
                    <a:gd name="connsiteX44" fmla="*/ 139608 w 725185"/>
                    <a:gd name="connsiteY44" fmla="*/ 112462 h 725186"/>
                    <a:gd name="connsiteX45" fmla="*/ 186144 w 725185"/>
                    <a:gd name="connsiteY45" fmla="*/ 38780 h 725186"/>
                    <a:gd name="connsiteX46" fmla="*/ 294728 w 725185"/>
                    <a:gd name="connsiteY46" fmla="*/ 3878 h 725186"/>
                    <a:gd name="connsiteX47" fmla="*/ 469238 w 725185"/>
                    <a:gd name="connsiteY47" fmla="*/ 0 h 725186"/>
                    <a:gd name="connsiteX48" fmla="*/ 465360 w 725185"/>
                    <a:gd name="connsiteY48" fmla="*/ 62048 h 725186"/>
                    <a:gd name="connsiteX49" fmla="*/ 511896 w 725185"/>
                    <a:gd name="connsiteY49" fmla="*/ 108585 h 725186"/>
                    <a:gd name="connsiteX50" fmla="*/ 550675 w 725185"/>
                    <a:gd name="connsiteY50" fmla="*/ 120218 h 725186"/>
                    <a:gd name="connsiteX51" fmla="*/ 562309 w 725185"/>
                    <a:gd name="connsiteY51" fmla="*/ 131852 h 725186"/>
                    <a:gd name="connsiteX52" fmla="*/ 573943 w 725185"/>
                    <a:gd name="connsiteY52" fmla="*/ 170633 h 725186"/>
                    <a:gd name="connsiteX53" fmla="*/ 601090 w 725185"/>
                    <a:gd name="connsiteY53" fmla="*/ 209412 h 725186"/>
                    <a:gd name="connsiteX54" fmla="*/ 643747 w 725185"/>
                    <a:gd name="connsiteY54" fmla="*/ 224924 h 725186"/>
                    <a:gd name="connsiteX55" fmla="*/ 647625 w 725185"/>
                    <a:gd name="connsiteY55" fmla="*/ 224924 h 725186"/>
                    <a:gd name="connsiteX56" fmla="*/ 670894 w 725185"/>
                    <a:gd name="connsiteY56" fmla="*/ 221046 h 725186"/>
                    <a:gd name="connsiteX57" fmla="*/ 674772 w 725185"/>
                    <a:gd name="connsiteY57" fmla="*/ 275338 h 725186"/>
                    <a:gd name="connsiteX58" fmla="*/ 670894 w 725185"/>
                    <a:gd name="connsiteY58" fmla="*/ 317996 h 725186"/>
                    <a:gd name="connsiteX59" fmla="*/ 705795 w 725185"/>
                    <a:gd name="connsiteY59" fmla="*/ 349020 h 725186"/>
                    <a:gd name="connsiteX60" fmla="*/ 725185 w 725185"/>
                    <a:gd name="connsiteY60" fmla="*/ 453726 h 725186"/>
                    <a:gd name="connsiteX61" fmla="*/ 678650 w 725185"/>
                    <a:gd name="connsiteY61" fmla="*/ 562310 h 725186"/>
                    <a:gd name="connsiteX62" fmla="*/ 632113 w 725185"/>
                    <a:gd name="connsiteY62" fmla="*/ 585578 h 725186"/>
                    <a:gd name="connsiteX63" fmla="*/ 597212 w 725185"/>
                    <a:gd name="connsiteY63" fmla="*/ 663138 h 725186"/>
                    <a:gd name="connsiteX64" fmla="*/ 476994 w 725185"/>
                    <a:gd name="connsiteY64" fmla="*/ 725186 h 725186"/>
                    <a:gd name="connsiteX65" fmla="*/ 418823 w 725185"/>
                    <a:gd name="connsiteY65" fmla="*/ 709674 h 725186"/>
                    <a:gd name="connsiteX66" fmla="*/ 391678 w 725185"/>
                    <a:gd name="connsiteY66" fmla="*/ 655382 h 725186"/>
                    <a:gd name="connsiteX67" fmla="*/ 391678 w 725185"/>
                    <a:gd name="connsiteY67" fmla="*/ 542920 h 725186"/>
                    <a:gd name="connsiteX68" fmla="*/ 449848 w 725185"/>
                    <a:gd name="connsiteY68" fmla="*/ 542920 h 725186"/>
                    <a:gd name="connsiteX69" fmla="*/ 554553 w 725185"/>
                    <a:gd name="connsiteY69" fmla="*/ 438214 h 725186"/>
                    <a:gd name="connsiteX70" fmla="*/ 554553 w 725185"/>
                    <a:gd name="connsiteY70" fmla="*/ 372288 h 725186"/>
                    <a:gd name="connsiteX71" fmla="*/ 593334 w 725185"/>
                    <a:gd name="connsiteY71" fmla="*/ 279216 h 725186"/>
                    <a:gd name="connsiteX72" fmla="*/ 500261 w 725185"/>
                    <a:gd name="connsiteY72" fmla="*/ 240436 h 725186"/>
                    <a:gd name="connsiteX73" fmla="*/ 461482 w 725185"/>
                    <a:gd name="connsiteY73" fmla="*/ 333508 h 725186"/>
                    <a:gd name="connsiteX74" fmla="*/ 500261 w 725185"/>
                    <a:gd name="connsiteY74" fmla="*/ 372288 h 725186"/>
                    <a:gd name="connsiteX75" fmla="*/ 500261 w 725185"/>
                    <a:gd name="connsiteY75" fmla="*/ 438214 h 725186"/>
                    <a:gd name="connsiteX76" fmla="*/ 449848 w 725185"/>
                    <a:gd name="connsiteY76" fmla="*/ 488628 h 725186"/>
                    <a:gd name="connsiteX77" fmla="*/ 391678 w 725185"/>
                    <a:gd name="connsiteY77" fmla="*/ 488628 h 725186"/>
                    <a:gd name="connsiteX78" fmla="*/ 391678 w 725185"/>
                    <a:gd name="connsiteY78" fmla="*/ 54292 h 725186"/>
                    <a:gd name="connsiteX79" fmla="*/ 430458 w 725185"/>
                    <a:gd name="connsiteY79" fmla="*/ 3878 h 725186"/>
                    <a:gd name="connsiteX80" fmla="*/ 469238 w 725185"/>
                    <a:gd name="connsiteY80" fmla="*/ 0 h 725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725185" h="725186">
                      <a:moveTo>
                        <a:pt x="236558" y="469238"/>
                      </a:moveTo>
                      <a:cubicBezTo>
                        <a:pt x="248192" y="469238"/>
                        <a:pt x="255948" y="476995"/>
                        <a:pt x="255948" y="488628"/>
                      </a:cubicBezTo>
                      <a:cubicBezTo>
                        <a:pt x="255948" y="500262"/>
                        <a:pt x="248192" y="508018"/>
                        <a:pt x="236558" y="508018"/>
                      </a:cubicBezTo>
                      <a:cubicBezTo>
                        <a:pt x="224924" y="508018"/>
                        <a:pt x="217168" y="500262"/>
                        <a:pt x="217168" y="488628"/>
                      </a:cubicBezTo>
                      <a:cubicBezTo>
                        <a:pt x="217168" y="476995"/>
                        <a:pt x="224924" y="469238"/>
                        <a:pt x="236558" y="469238"/>
                      </a:cubicBezTo>
                      <a:close/>
                      <a:moveTo>
                        <a:pt x="523530" y="290850"/>
                      </a:moveTo>
                      <a:cubicBezTo>
                        <a:pt x="535164" y="290850"/>
                        <a:pt x="542920" y="298606"/>
                        <a:pt x="542920" y="310240"/>
                      </a:cubicBezTo>
                      <a:cubicBezTo>
                        <a:pt x="542920" y="321874"/>
                        <a:pt x="535164" y="329631"/>
                        <a:pt x="523530" y="329631"/>
                      </a:cubicBezTo>
                      <a:cubicBezTo>
                        <a:pt x="511896" y="329631"/>
                        <a:pt x="504140" y="321874"/>
                        <a:pt x="504140" y="310240"/>
                      </a:cubicBezTo>
                      <a:cubicBezTo>
                        <a:pt x="504140" y="298606"/>
                        <a:pt x="511896" y="290850"/>
                        <a:pt x="523530" y="290850"/>
                      </a:cubicBezTo>
                      <a:close/>
                      <a:moveTo>
                        <a:pt x="236558" y="221046"/>
                      </a:moveTo>
                      <a:cubicBezTo>
                        <a:pt x="248192" y="221046"/>
                        <a:pt x="255948" y="224924"/>
                        <a:pt x="255948" y="236558"/>
                      </a:cubicBezTo>
                      <a:cubicBezTo>
                        <a:pt x="255948" y="248193"/>
                        <a:pt x="248192" y="255949"/>
                        <a:pt x="236558" y="255949"/>
                      </a:cubicBezTo>
                      <a:cubicBezTo>
                        <a:pt x="224924" y="255949"/>
                        <a:pt x="217168" y="248193"/>
                        <a:pt x="217168" y="236558"/>
                      </a:cubicBezTo>
                      <a:cubicBezTo>
                        <a:pt x="217168" y="228802"/>
                        <a:pt x="224924" y="221046"/>
                        <a:pt x="236558" y="221046"/>
                      </a:cubicBezTo>
                      <a:close/>
                      <a:moveTo>
                        <a:pt x="294728" y="3878"/>
                      </a:moveTo>
                      <a:cubicBezTo>
                        <a:pt x="321874" y="3878"/>
                        <a:pt x="337385" y="27147"/>
                        <a:pt x="333508" y="54292"/>
                      </a:cubicBezTo>
                      <a:lnTo>
                        <a:pt x="333508" y="209412"/>
                      </a:lnTo>
                      <a:lnTo>
                        <a:pt x="302484" y="209412"/>
                      </a:lnTo>
                      <a:cubicBezTo>
                        <a:pt x="286972" y="174511"/>
                        <a:pt x="248192" y="155120"/>
                        <a:pt x="209412" y="170633"/>
                      </a:cubicBezTo>
                      <a:cubicBezTo>
                        <a:pt x="174510" y="186144"/>
                        <a:pt x="155120" y="224924"/>
                        <a:pt x="170632" y="263704"/>
                      </a:cubicBezTo>
                      <a:cubicBezTo>
                        <a:pt x="186144" y="298606"/>
                        <a:pt x="224924" y="317996"/>
                        <a:pt x="263704" y="302484"/>
                      </a:cubicBezTo>
                      <a:cubicBezTo>
                        <a:pt x="279216" y="294728"/>
                        <a:pt x="294728" y="283094"/>
                        <a:pt x="302484" y="263704"/>
                      </a:cubicBezTo>
                      <a:lnTo>
                        <a:pt x="333508" y="263704"/>
                      </a:lnTo>
                      <a:lnTo>
                        <a:pt x="333508" y="651504"/>
                      </a:lnTo>
                      <a:cubicBezTo>
                        <a:pt x="333508" y="674772"/>
                        <a:pt x="325752" y="694162"/>
                        <a:pt x="306362" y="705795"/>
                      </a:cubicBezTo>
                      <a:cubicBezTo>
                        <a:pt x="286972" y="717430"/>
                        <a:pt x="267581" y="721308"/>
                        <a:pt x="248192" y="721308"/>
                      </a:cubicBezTo>
                      <a:cubicBezTo>
                        <a:pt x="193900" y="721308"/>
                        <a:pt x="155120" y="690284"/>
                        <a:pt x="127974" y="659260"/>
                      </a:cubicBezTo>
                      <a:cubicBezTo>
                        <a:pt x="112462" y="635991"/>
                        <a:pt x="100828" y="608846"/>
                        <a:pt x="93072" y="581700"/>
                      </a:cubicBezTo>
                      <a:cubicBezTo>
                        <a:pt x="73682" y="577822"/>
                        <a:pt x="58170" y="570066"/>
                        <a:pt x="46537" y="558431"/>
                      </a:cubicBezTo>
                      <a:cubicBezTo>
                        <a:pt x="19390" y="539042"/>
                        <a:pt x="0" y="500262"/>
                        <a:pt x="0" y="449848"/>
                      </a:cubicBezTo>
                      <a:cubicBezTo>
                        <a:pt x="0" y="422702"/>
                        <a:pt x="3878" y="399434"/>
                        <a:pt x="7756" y="380044"/>
                      </a:cubicBezTo>
                      <a:lnTo>
                        <a:pt x="158998" y="380044"/>
                      </a:lnTo>
                      <a:cubicBezTo>
                        <a:pt x="182266" y="380044"/>
                        <a:pt x="201656" y="399434"/>
                        <a:pt x="205534" y="422702"/>
                      </a:cubicBezTo>
                      <a:cubicBezTo>
                        <a:pt x="170632" y="438214"/>
                        <a:pt x="151242" y="480871"/>
                        <a:pt x="166754" y="515774"/>
                      </a:cubicBezTo>
                      <a:cubicBezTo>
                        <a:pt x="182266" y="550676"/>
                        <a:pt x="224924" y="570066"/>
                        <a:pt x="259826" y="554554"/>
                      </a:cubicBezTo>
                      <a:cubicBezTo>
                        <a:pt x="294728" y="539042"/>
                        <a:pt x="314118" y="496384"/>
                        <a:pt x="298606" y="461482"/>
                      </a:cubicBezTo>
                      <a:cubicBezTo>
                        <a:pt x="290850" y="445970"/>
                        <a:pt x="279216" y="430458"/>
                        <a:pt x="259826" y="422702"/>
                      </a:cubicBezTo>
                      <a:cubicBezTo>
                        <a:pt x="255948" y="368410"/>
                        <a:pt x="213290" y="325753"/>
                        <a:pt x="158998" y="325753"/>
                      </a:cubicBezTo>
                      <a:lnTo>
                        <a:pt x="38781" y="325753"/>
                      </a:lnTo>
                      <a:cubicBezTo>
                        <a:pt x="46537" y="321874"/>
                        <a:pt x="50415" y="317996"/>
                        <a:pt x="58170" y="314118"/>
                      </a:cubicBezTo>
                      <a:cubicBezTo>
                        <a:pt x="54292" y="302484"/>
                        <a:pt x="50415" y="290850"/>
                        <a:pt x="50415" y="275338"/>
                      </a:cubicBezTo>
                      <a:cubicBezTo>
                        <a:pt x="50415" y="248193"/>
                        <a:pt x="54292" y="221046"/>
                        <a:pt x="62048" y="197778"/>
                      </a:cubicBezTo>
                      <a:cubicBezTo>
                        <a:pt x="69804" y="170633"/>
                        <a:pt x="85316" y="147364"/>
                        <a:pt x="100828" y="131852"/>
                      </a:cubicBezTo>
                      <a:cubicBezTo>
                        <a:pt x="112462" y="124096"/>
                        <a:pt x="124096" y="116340"/>
                        <a:pt x="139608" y="112462"/>
                      </a:cubicBezTo>
                      <a:cubicBezTo>
                        <a:pt x="147364" y="81438"/>
                        <a:pt x="162876" y="58170"/>
                        <a:pt x="186144" y="38780"/>
                      </a:cubicBezTo>
                      <a:cubicBezTo>
                        <a:pt x="217168" y="15513"/>
                        <a:pt x="255948" y="3878"/>
                        <a:pt x="294728" y="3878"/>
                      </a:cubicBezTo>
                      <a:close/>
                      <a:moveTo>
                        <a:pt x="469238" y="0"/>
                      </a:moveTo>
                      <a:cubicBezTo>
                        <a:pt x="461482" y="19391"/>
                        <a:pt x="457604" y="42658"/>
                        <a:pt x="465360" y="62048"/>
                      </a:cubicBezTo>
                      <a:cubicBezTo>
                        <a:pt x="473116" y="81438"/>
                        <a:pt x="488627" y="100829"/>
                        <a:pt x="511896" y="108585"/>
                      </a:cubicBezTo>
                      <a:lnTo>
                        <a:pt x="550675" y="120218"/>
                      </a:lnTo>
                      <a:cubicBezTo>
                        <a:pt x="558431" y="124096"/>
                        <a:pt x="562309" y="127974"/>
                        <a:pt x="562309" y="131852"/>
                      </a:cubicBezTo>
                      <a:lnTo>
                        <a:pt x="573943" y="170633"/>
                      </a:lnTo>
                      <a:cubicBezTo>
                        <a:pt x="577821" y="186144"/>
                        <a:pt x="589456" y="201656"/>
                        <a:pt x="601090" y="209412"/>
                      </a:cubicBezTo>
                      <a:cubicBezTo>
                        <a:pt x="612724" y="221046"/>
                        <a:pt x="628235" y="224924"/>
                        <a:pt x="643747" y="224924"/>
                      </a:cubicBezTo>
                      <a:cubicBezTo>
                        <a:pt x="643747" y="224924"/>
                        <a:pt x="647625" y="224924"/>
                        <a:pt x="647625" y="224924"/>
                      </a:cubicBezTo>
                      <a:cubicBezTo>
                        <a:pt x="655381" y="224924"/>
                        <a:pt x="663138" y="224924"/>
                        <a:pt x="670894" y="221046"/>
                      </a:cubicBezTo>
                      <a:cubicBezTo>
                        <a:pt x="674772" y="240436"/>
                        <a:pt x="674772" y="255949"/>
                        <a:pt x="674772" y="275338"/>
                      </a:cubicBezTo>
                      <a:cubicBezTo>
                        <a:pt x="674772" y="290850"/>
                        <a:pt x="670894" y="302484"/>
                        <a:pt x="670894" y="317996"/>
                      </a:cubicBezTo>
                      <a:cubicBezTo>
                        <a:pt x="682528" y="325753"/>
                        <a:pt x="694161" y="333508"/>
                        <a:pt x="705795" y="349020"/>
                      </a:cubicBezTo>
                      <a:cubicBezTo>
                        <a:pt x="721307" y="372288"/>
                        <a:pt x="725185" y="407190"/>
                        <a:pt x="725185" y="453726"/>
                      </a:cubicBezTo>
                      <a:cubicBezTo>
                        <a:pt x="725185" y="504140"/>
                        <a:pt x="705795" y="539042"/>
                        <a:pt x="678650" y="562310"/>
                      </a:cubicBezTo>
                      <a:cubicBezTo>
                        <a:pt x="663138" y="573944"/>
                        <a:pt x="647625" y="581700"/>
                        <a:pt x="632113" y="585578"/>
                      </a:cubicBezTo>
                      <a:cubicBezTo>
                        <a:pt x="628235" y="612724"/>
                        <a:pt x="616602" y="639870"/>
                        <a:pt x="597212" y="663138"/>
                      </a:cubicBezTo>
                      <a:cubicBezTo>
                        <a:pt x="573943" y="698040"/>
                        <a:pt x="531286" y="725186"/>
                        <a:pt x="476994" y="725186"/>
                      </a:cubicBezTo>
                      <a:cubicBezTo>
                        <a:pt x="453726" y="725186"/>
                        <a:pt x="434336" y="717430"/>
                        <a:pt x="418823" y="709674"/>
                      </a:cubicBezTo>
                      <a:cubicBezTo>
                        <a:pt x="399434" y="698040"/>
                        <a:pt x="391678" y="678650"/>
                        <a:pt x="391678" y="655382"/>
                      </a:cubicBezTo>
                      <a:lnTo>
                        <a:pt x="391678" y="542920"/>
                      </a:lnTo>
                      <a:lnTo>
                        <a:pt x="449848" y="542920"/>
                      </a:lnTo>
                      <a:cubicBezTo>
                        <a:pt x="508018" y="542920"/>
                        <a:pt x="554553" y="496384"/>
                        <a:pt x="554553" y="438214"/>
                      </a:cubicBezTo>
                      <a:lnTo>
                        <a:pt x="554553" y="372288"/>
                      </a:lnTo>
                      <a:cubicBezTo>
                        <a:pt x="589456" y="356776"/>
                        <a:pt x="608846" y="317996"/>
                        <a:pt x="593334" y="279216"/>
                      </a:cubicBezTo>
                      <a:cubicBezTo>
                        <a:pt x="577821" y="244314"/>
                        <a:pt x="539042" y="224924"/>
                        <a:pt x="500261" y="240436"/>
                      </a:cubicBezTo>
                      <a:cubicBezTo>
                        <a:pt x="465360" y="255949"/>
                        <a:pt x="445970" y="294728"/>
                        <a:pt x="461482" y="333508"/>
                      </a:cubicBezTo>
                      <a:cubicBezTo>
                        <a:pt x="469238" y="349020"/>
                        <a:pt x="480871" y="364532"/>
                        <a:pt x="500261" y="372288"/>
                      </a:cubicBezTo>
                      <a:lnTo>
                        <a:pt x="500261" y="438214"/>
                      </a:lnTo>
                      <a:cubicBezTo>
                        <a:pt x="500261" y="465360"/>
                        <a:pt x="476994" y="488628"/>
                        <a:pt x="449848" y="488628"/>
                      </a:cubicBezTo>
                      <a:lnTo>
                        <a:pt x="391678" y="488628"/>
                      </a:lnTo>
                      <a:lnTo>
                        <a:pt x="391678" y="54292"/>
                      </a:lnTo>
                      <a:cubicBezTo>
                        <a:pt x="391678" y="31025"/>
                        <a:pt x="403312" y="3878"/>
                        <a:pt x="430458" y="3878"/>
                      </a:cubicBezTo>
                      <a:cubicBezTo>
                        <a:pt x="442092" y="3878"/>
                        <a:pt x="453726" y="3878"/>
                        <a:pt x="46923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">
                      <a:srgbClr val="D59ED7"/>
                    </a:gs>
                    <a:gs pos="35000">
                      <a:srgbClr val="8DC8E8"/>
                    </a:gs>
                  </a:gsLst>
                  <a:lin ang="13500000" scaled="1"/>
                  <a:tileRect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63500" dist="127000" dir="2700000" algn="tl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6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 w="3175">
                      <a:noFill/>
                    </a:ln>
                    <a:gradFill>
                      <a:gsLst>
                        <a:gs pos="70225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latin typeface="Segoe UI Semibold"/>
                    <a:ea typeface="+mn-ea"/>
                    <a:cs typeface="Segoe UI" pitchFamily="34" charset="0"/>
                  </a:endParaRP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7313E931-0E43-E939-0FF0-2D57C1375269}"/>
                  </a:ext>
                </a:extLst>
              </p:cNvPr>
              <p:cNvGrpSpPr/>
              <p:nvPr/>
            </p:nvGrpSpPr>
            <p:grpSpPr>
              <a:xfrm>
                <a:off x="4121424" y="3401080"/>
                <a:ext cx="639324" cy="861298"/>
                <a:chOff x="4073476" y="3917540"/>
                <a:chExt cx="639324" cy="861298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60D65239-3F87-11CB-F8A7-DDE8433FE45A}"/>
                    </a:ext>
                  </a:extLst>
                </p:cNvPr>
                <p:cNvSpPr/>
                <p:nvPr/>
              </p:nvSpPr>
              <p:spPr bwMode="auto">
                <a:xfrm>
                  <a:off x="4073476" y="3917540"/>
                  <a:ext cx="639324" cy="861298"/>
                </a:xfrm>
                <a:prstGeom prst="ellipse">
                  <a:avLst/>
                </a:prstGeom>
                <a:solidFill>
                  <a:srgbClr val="091F2C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89" name="Graphic 35">
                  <a:extLst>
                    <a:ext uri="{FF2B5EF4-FFF2-40B4-BE49-F238E27FC236}">
                      <a16:creationId xmlns:a16="http://schemas.microsoft.com/office/drawing/2014/main" id="{2EF84FD4-473D-F422-1F15-713A06E4B49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59632" y="4082032"/>
                  <a:ext cx="387925" cy="310341"/>
                </a:xfrm>
                <a:custGeom>
                  <a:avLst/>
                  <a:gdLst>
                    <a:gd name="connsiteX0" fmla="*/ 0 w 469390"/>
                    <a:gd name="connsiteY0" fmla="*/ 64541 h 375512"/>
                    <a:gd name="connsiteX1" fmla="*/ 64541 w 469390"/>
                    <a:gd name="connsiteY1" fmla="*/ 0 h 375512"/>
                    <a:gd name="connsiteX2" fmla="*/ 404850 w 469390"/>
                    <a:gd name="connsiteY2" fmla="*/ 0 h 375512"/>
                    <a:gd name="connsiteX3" fmla="*/ 469391 w 469390"/>
                    <a:gd name="connsiteY3" fmla="*/ 64541 h 375512"/>
                    <a:gd name="connsiteX4" fmla="*/ 469391 w 469390"/>
                    <a:gd name="connsiteY4" fmla="*/ 310971 h 375512"/>
                    <a:gd name="connsiteX5" fmla="*/ 404850 w 469390"/>
                    <a:gd name="connsiteY5" fmla="*/ 375513 h 375512"/>
                    <a:gd name="connsiteX6" fmla="*/ 64541 w 469390"/>
                    <a:gd name="connsiteY6" fmla="*/ 375513 h 375512"/>
                    <a:gd name="connsiteX7" fmla="*/ 0 w 469390"/>
                    <a:gd name="connsiteY7" fmla="*/ 310971 h 375512"/>
                    <a:gd name="connsiteX8" fmla="*/ 0 w 469390"/>
                    <a:gd name="connsiteY8" fmla="*/ 64541 h 375512"/>
                    <a:gd name="connsiteX9" fmla="*/ 234695 w 469390"/>
                    <a:gd name="connsiteY9" fmla="*/ 70409 h 375512"/>
                    <a:gd name="connsiteX10" fmla="*/ 187756 w 469390"/>
                    <a:gd name="connsiteY10" fmla="*/ 117348 h 375512"/>
                    <a:gd name="connsiteX11" fmla="*/ 187756 w 469390"/>
                    <a:gd name="connsiteY11" fmla="*/ 258165 h 375512"/>
                    <a:gd name="connsiteX12" fmla="*/ 234695 w 469390"/>
                    <a:gd name="connsiteY12" fmla="*/ 305104 h 375512"/>
                    <a:gd name="connsiteX13" fmla="*/ 281635 w 469390"/>
                    <a:gd name="connsiteY13" fmla="*/ 258165 h 375512"/>
                    <a:gd name="connsiteX14" fmla="*/ 281635 w 469390"/>
                    <a:gd name="connsiteY14" fmla="*/ 117348 h 375512"/>
                    <a:gd name="connsiteX15" fmla="*/ 234695 w 469390"/>
                    <a:gd name="connsiteY15" fmla="*/ 70409 h 375512"/>
                    <a:gd name="connsiteX16" fmla="*/ 117348 w 469390"/>
                    <a:gd name="connsiteY16" fmla="*/ 187756 h 375512"/>
                    <a:gd name="connsiteX17" fmla="*/ 70409 w 469390"/>
                    <a:gd name="connsiteY17" fmla="*/ 234695 h 375512"/>
                    <a:gd name="connsiteX18" fmla="*/ 70409 w 469390"/>
                    <a:gd name="connsiteY18" fmla="*/ 258165 h 375512"/>
                    <a:gd name="connsiteX19" fmla="*/ 117348 w 469390"/>
                    <a:gd name="connsiteY19" fmla="*/ 305104 h 375512"/>
                    <a:gd name="connsiteX20" fmla="*/ 164287 w 469390"/>
                    <a:gd name="connsiteY20" fmla="*/ 258165 h 375512"/>
                    <a:gd name="connsiteX21" fmla="*/ 164287 w 469390"/>
                    <a:gd name="connsiteY21" fmla="*/ 234695 h 375512"/>
                    <a:gd name="connsiteX22" fmla="*/ 117348 w 469390"/>
                    <a:gd name="connsiteY22" fmla="*/ 187756 h 375512"/>
                    <a:gd name="connsiteX23" fmla="*/ 305104 w 469390"/>
                    <a:gd name="connsiteY23" fmla="*/ 187756 h 375512"/>
                    <a:gd name="connsiteX24" fmla="*/ 305104 w 469390"/>
                    <a:gd name="connsiteY24" fmla="*/ 258165 h 375512"/>
                    <a:gd name="connsiteX25" fmla="*/ 352043 w 469390"/>
                    <a:gd name="connsiteY25" fmla="*/ 305104 h 375512"/>
                    <a:gd name="connsiteX26" fmla="*/ 398982 w 469390"/>
                    <a:gd name="connsiteY26" fmla="*/ 258165 h 375512"/>
                    <a:gd name="connsiteX27" fmla="*/ 398982 w 469390"/>
                    <a:gd name="connsiteY27" fmla="*/ 187756 h 375512"/>
                    <a:gd name="connsiteX28" fmla="*/ 352043 w 469390"/>
                    <a:gd name="connsiteY28" fmla="*/ 140817 h 375512"/>
                    <a:gd name="connsiteX29" fmla="*/ 305104 w 469390"/>
                    <a:gd name="connsiteY29" fmla="*/ 187756 h 375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69390" h="375512">
                      <a:moveTo>
                        <a:pt x="0" y="64541"/>
                      </a:moveTo>
                      <a:cubicBezTo>
                        <a:pt x="0" y="28896"/>
                        <a:pt x="28896" y="0"/>
                        <a:pt x="64541" y="0"/>
                      </a:cubicBezTo>
                      <a:lnTo>
                        <a:pt x="404850" y="0"/>
                      </a:lnTo>
                      <a:cubicBezTo>
                        <a:pt x="440495" y="0"/>
                        <a:pt x="469391" y="28896"/>
                        <a:pt x="469391" y="64541"/>
                      </a:cubicBezTo>
                      <a:lnTo>
                        <a:pt x="469391" y="310971"/>
                      </a:lnTo>
                      <a:cubicBezTo>
                        <a:pt x="469391" y="346617"/>
                        <a:pt x="440495" y="375513"/>
                        <a:pt x="404850" y="375513"/>
                      </a:cubicBezTo>
                      <a:lnTo>
                        <a:pt x="64541" y="375513"/>
                      </a:lnTo>
                      <a:cubicBezTo>
                        <a:pt x="28896" y="375513"/>
                        <a:pt x="0" y="346617"/>
                        <a:pt x="0" y="310971"/>
                      </a:cubicBezTo>
                      <a:lnTo>
                        <a:pt x="0" y="64541"/>
                      </a:lnTo>
                      <a:close/>
                      <a:moveTo>
                        <a:pt x="234695" y="70409"/>
                      </a:moveTo>
                      <a:cubicBezTo>
                        <a:pt x="208771" y="70409"/>
                        <a:pt x="187756" y="91424"/>
                        <a:pt x="187756" y="117348"/>
                      </a:cubicBezTo>
                      <a:lnTo>
                        <a:pt x="187756" y="258165"/>
                      </a:lnTo>
                      <a:cubicBezTo>
                        <a:pt x="187756" y="284089"/>
                        <a:pt x="208771" y="305104"/>
                        <a:pt x="234695" y="305104"/>
                      </a:cubicBezTo>
                      <a:cubicBezTo>
                        <a:pt x="260620" y="305104"/>
                        <a:pt x="281635" y="284089"/>
                        <a:pt x="281635" y="258165"/>
                      </a:cubicBezTo>
                      <a:lnTo>
                        <a:pt x="281635" y="117348"/>
                      </a:lnTo>
                      <a:cubicBezTo>
                        <a:pt x="281635" y="91424"/>
                        <a:pt x="260620" y="70409"/>
                        <a:pt x="234695" y="70409"/>
                      </a:cubicBezTo>
                      <a:close/>
                      <a:moveTo>
                        <a:pt x="117348" y="187756"/>
                      </a:moveTo>
                      <a:cubicBezTo>
                        <a:pt x="91424" y="187756"/>
                        <a:pt x="70409" y="208771"/>
                        <a:pt x="70409" y="234695"/>
                      </a:cubicBezTo>
                      <a:lnTo>
                        <a:pt x="70409" y="258165"/>
                      </a:lnTo>
                      <a:cubicBezTo>
                        <a:pt x="70409" y="284089"/>
                        <a:pt x="91424" y="305104"/>
                        <a:pt x="117348" y="305104"/>
                      </a:cubicBezTo>
                      <a:cubicBezTo>
                        <a:pt x="143271" y="305104"/>
                        <a:pt x="164287" y="284089"/>
                        <a:pt x="164287" y="258165"/>
                      </a:cubicBezTo>
                      <a:lnTo>
                        <a:pt x="164287" y="234695"/>
                      </a:lnTo>
                      <a:cubicBezTo>
                        <a:pt x="164287" y="208771"/>
                        <a:pt x="143271" y="187756"/>
                        <a:pt x="117348" y="187756"/>
                      </a:cubicBezTo>
                      <a:close/>
                      <a:moveTo>
                        <a:pt x="305104" y="187756"/>
                      </a:moveTo>
                      <a:lnTo>
                        <a:pt x="305104" y="258165"/>
                      </a:lnTo>
                      <a:cubicBezTo>
                        <a:pt x="305104" y="284089"/>
                        <a:pt x="326119" y="305104"/>
                        <a:pt x="352043" y="305104"/>
                      </a:cubicBezTo>
                      <a:cubicBezTo>
                        <a:pt x="377968" y="305104"/>
                        <a:pt x="398982" y="284089"/>
                        <a:pt x="398982" y="258165"/>
                      </a:cubicBezTo>
                      <a:lnTo>
                        <a:pt x="398982" y="187756"/>
                      </a:lnTo>
                      <a:cubicBezTo>
                        <a:pt x="398982" y="161832"/>
                        <a:pt x="377968" y="140817"/>
                        <a:pt x="352043" y="140817"/>
                      </a:cubicBezTo>
                      <a:cubicBezTo>
                        <a:pt x="326119" y="140817"/>
                        <a:pt x="305104" y="161832"/>
                        <a:pt x="305104" y="18775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">
                      <a:srgbClr val="D59ED7"/>
                    </a:gs>
                    <a:gs pos="35000">
                      <a:srgbClr val="8DC8E8"/>
                    </a:gs>
                  </a:gsLst>
                  <a:lin ang="13500000" scaled="1"/>
                  <a:tileRect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63500" dist="127000" dir="2700000" algn="tl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6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 w="3175">
                      <a:noFill/>
                    </a:ln>
                    <a:gradFill>
                      <a:gsLst>
                        <a:gs pos="70225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latin typeface="Segoe UI Semibold"/>
                    <a:ea typeface="+mn-ea"/>
                    <a:cs typeface="Segoe UI" pitchFamily="34" charset="0"/>
                  </a:endParaRPr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6301314-5043-3993-5C3A-26E5603D2ACD}"/>
                  </a:ext>
                </a:extLst>
              </p:cNvPr>
              <p:cNvGrpSpPr/>
              <p:nvPr/>
            </p:nvGrpSpPr>
            <p:grpSpPr>
              <a:xfrm>
                <a:off x="7362801" y="3401080"/>
                <a:ext cx="639324" cy="889200"/>
                <a:chOff x="7501308" y="3917540"/>
                <a:chExt cx="639324" cy="889200"/>
              </a:xfrm>
            </p:grpSpPr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1FEAE9C1-8876-A486-A893-5030DE3840F2}"/>
                    </a:ext>
                  </a:extLst>
                </p:cNvPr>
                <p:cNvSpPr/>
                <p:nvPr/>
              </p:nvSpPr>
              <p:spPr bwMode="auto">
                <a:xfrm>
                  <a:off x="7501308" y="3917540"/>
                  <a:ext cx="639324" cy="889200"/>
                </a:xfrm>
                <a:prstGeom prst="ellipse">
                  <a:avLst/>
                </a:prstGeom>
                <a:solidFill>
                  <a:srgbClr val="091F2C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91F2C"/>
                    </a:soli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90" name="Graphic 41">
                  <a:extLst>
                    <a:ext uri="{FF2B5EF4-FFF2-40B4-BE49-F238E27FC236}">
                      <a16:creationId xmlns:a16="http://schemas.microsoft.com/office/drawing/2014/main" id="{822E0599-FB76-8708-6595-AA2EEDFB5F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684978" y="4074798"/>
                  <a:ext cx="335353" cy="324808"/>
                </a:xfrm>
                <a:custGeom>
                  <a:avLst/>
                  <a:gdLst>
                    <a:gd name="connsiteX0" fmla="*/ 368889 w 368888"/>
                    <a:gd name="connsiteY0" fmla="*/ 311370 h 357289"/>
                    <a:gd name="connsiteX1" fmla="*/ 322969 w 368888"/>
                    <a:gd name="connsiteY1" fmla="*/ 265451 h 357289"/>
                    <a:gd name="connsiteX2" fmla="*/ 322949 w 368888"/>
                    <a:gd name="connsiteY2" fmla="*/ 265451 h 357289"/>
                    <a:gd name="connsiteX3" fmla="*/ 47310 w 368888"/>
                    <a:gd name="connsiteY3" fmla="*/ 265451 h 357289"/>
                    <a:gd name="connsiteX4" fmla="*/ 1390 w 368888"/>
                    <a:gd name="connsiteY4" fmla="*/ 311370 h 357289"/>
                    <a:gd name="connsiteX5" fmla="*/ 47310 w 368888"/>
                    <a:gd name="connsiteY5" fmla="*/ 357289 h 357289"/>
                    <a:gd name="connsiteX6" fmla="*/ 322949 w 368888"/>
                    <a:gd name="connsiteY6" fmla="*/ 357289 h 357289"/>
                    <a:gd name="connsiteX7" fmla="*/ 368889 w 368888"/>
                    <a:gd name="connsiteY7" fmla="*/ 311391 h 357289"/>
                    <a:gd name="connsiteX8" fmla="*/ 368889 w 368888"/>
                    <a:gd name="connsiteY8" fmla="*/ 311370 h 357289"/>
                    <a:gd name="connsiteX9" fmla="*/ 287218 w 368888"/>
                    <a:gd name="connsiteY9" fmla="*/ 178655 h 357289"/>
                    <a:gd name="connsiteX10" fmla="*/ 241298 w 368888"/>
                    <a:gd name="connsiteY10" fmla="*/ 132736 h 357289"/>
                    <a:gd name="connsiteX11" fmla="*/ 241278 w 368888"/>
                    <a:gd name="connsiteY11" fmla="*/ 132736 h 357289"/>
                    <a:gd name="connsiteX12" fmla="*/ 47310 w 368888"/>
                    <a:gd name="connsiteY12" fmla="*/ 132736 h 357289"/>
                    <a:gd name="connsiteX13" fmla="*/ 21 w 368888"/>
                    <a:gd name="connsiteY13" fmla="*/ 177285 h 357289"/>
                    <a:gd name="connsiteX14" fmla="*/ 44571 w 368888"/>
                    <a:gd name="connsiteY14" fmla="*/ 224574 h 357289"/>
                    <a:gd name="connsiteX15" fmla="*/ 47310 w 368888"/>
                    <a:gd name="connsiteY15" fmla="*/ 224574 h 357289"/>
                    <a:gd name="connsiteX16" fmla="*/ 241278 w 368888"/>
                    <a:gd name="connsiteY16" fmla="*/ 224574 h 357289"/>
                    <a:gd name="connsiteX17" fmla="*/ 287218 w 368888"/>
                    <a:gd name="connsiteY17" fmla="*/ 178675 h 357289"/>
                    <a:gd name="connsiteX18" fmla="*/ 287218 w 368888"/>
                    <a:gd name="connsiteY18" fmla="*/ 178655 h 357289"/>
                    <a:gd name="connsiteX19" fmla="*/ 205547 w 368888"/>
                    <a:gd name="connsiteY19" fmla="*/ 45940 h 357289"/>
                    <a:gd name="connsiteX20" fmla="*/ 159607 w 368888"/>
                    <a:gd name="connsiteY20" fmla="*/ 0 h 357289"/>
                    <a:gd name="connsiteX21" fmla="*/ 47310 w 368888"/>
                    <a:gd name="connsiteY21" fmla="*/ 20 h 357289"/>
                    <a:gd name="connsiteX22" fmla="*/ 2760 w 368888"/>
                    <a:gd name="connsiteY22" fmla="*/ 47309 h 357289"/>
                    <a:gd name="connsiteX23" fmla="*/ 47310 w 368888"/>
                    <a:gd name="connsiteY23" fmla="*/ 91859 h 357289"/>
                    <a:gd name="connsiteX24" fmla="*/ 159607 w 368888"/>
                    <a:gd name="connsiteY24" fmla="*/ 91859 h 357289"/>
                    <a:gd name="connsiteX25" fmla="*/ 205547 w 368888"/>
                    <a:gd name="connsiteY25" fmla="*/ 45940 h 357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68888" h="357289">
                      <a:moveTo>
                        <a:pt x="368889" y="311370"/>
                      </a:moveTo>
                      <a:cubicBezTo>
                        <a:pt x="368889" y="286009"/>
                        <a:pt x="348330" y="265451"/>
                        <a:pt x="322969" y="265451"/>
                      </a:cubicBezTo>
                      <a:cubicBezTo>
                        <a:pt x="322963" y="265451"/>
                        <a:pt x="322955" y="265451"/>
                        <a:pt x="322949" y="265451"/>
                      </a:cubicBezTo>
                      <a:lnTo>
                        <a:pt x="47310" y="265451"/>
                      </a:lnTo>
                      <a:cubicBezTo>
                        <a:pt x="21949" y="265451"/>
                        <a:pt x="1390" y="286009"/>
                        <a:pt x="1390" y="311370"/>
                      </a:cubicBezTo>
                      <a:cubicBezTo>
                        <a:pt x="1390" y="336731"/>
                        <a:pt x="21949" y="357289"/>
                        <a:pt x="47310" y="357289"/>
                      </a:cubicBezTo>
                      <a:lnTo>
                        <a:pt x="322949" y="357289"/>
                      </a:lnTo>
                      <a:cubicBezTo>
                        <a:pt x="348310" y="357302"/>
                        <a:pt x="368876" y="336751"/>
                        <a:pt x="368889" y="311391"/>
                      </a:cubicBezTo>
                      <a:cubicBezTo>
                        <a:pt x="368889" y="311384"/>
                        <a:pt x="368889" y="311376"/>
                        <a:pt x="368889" y="311370"/>
                      </a:cubicBezTo>
                      <a:close/>
                      <a:moveTo>
                        <a:pt x="287218" y="178655"/>
                      </a:moveTo>
                      <a:cubicBezTo>
                        <a:pt x="287218" y="153294"/>
                        <a:pt x="266659" y="132736"/>
                        <a:pt x="241298" y="132736"/>
                      </a:cubicBezTo>
                      <a:cubicBezTo>
                        <a:pt x="241292" y="132736"/>
                        <a:pt x="241284" y="132736"/>
                        <a:pt x="241278" y="132736"/>
                      </a:cubicBezTo>
                      <a:lnTo>
                        <a:pt x="47310" y="132736"/>
                      </a:lnTo>
                      <a:cubicBezTo>
                        <a:pt x="21949" y="131979"/>
                        <a:pt x="777" y="151924"/>
                        <a:pt x="21" y="177285"/>
                      </a:cubicBezTo>
                      <a:cubicBezTo>
                        <a:pt x="-736" y="202646"/>
                        <a:pt x="19210" y="223819"/>
                        <a:pt x="44571" y="224574"/>
                      </a:cubicBezTo>
                      <a:cubicBezTo>
                        <a:pt x="45484" y="224601"/>
                        <a:pt x="46397" y="224601"/>
                        <a:pt x="47310" y="224574"/>
                      </a:cubicBezTo>
                      <a:lnTo>
                        <a:pt x="241278" y="224574"/>
                      </a:lnTo>
                      <a:cubicBezTo>
                        <a:pt x="266639" y="224587"/>
                        <a:pt x="287205" y="204036"/>
                        <a:pt x="287218" y="178675"/>
                      </a:cubicBezTo>
                      <a:cubicBezTo>
                        <a:pt x="287218" y="178669"/>
                        <a:pt x="287218" y="178661"/>
                        <a:pt x="287218" y="178655"/>
                      </a:cubicBezTo>
                      <a:close/>
                      <a:moveTo>
                        <a:pt x="205547" y="45940"/>
                      </a:moveTo>
                      <a:cubicBezTo>
                        <a:pt x="205547" y="20568"/>
                        <a:pt x="184978" y="0"/>
                        <a:pt x="159607" y="0"/>
                      </a:cubicBezTo>
                      <a:lnTo>
                        <a:pt x="47310" y="20"/>
                      </a:lnTo>
                      <a:cubicBezTo>
                        <a:pt x="21949" y="777"/>
                        <a:pt x="2003" y="21949"/>
                        <a:pt x="2760" y="47309"/>
                      </a:cubicBezTo>
                      <a:cubicBezTo>
                        <a:pt x="3484" y="71607"/>
                        <a:pt x="23012" y="91135"/>
                        <a:pt x="47310" y="91859"/>
                      </a:cubicBezTo>
                      <a:lnTo>
                        <a:pt x="159607" y="91859"/>
                      </a:lnTo>
                      <a:cubicBezTo>
                        <a:pt x="184972" y="91859"/>
                        <a:pt x="205535" y="71304"/>
                        <a:pt x="205547" y="4594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">
                      <a:srgbClr val="D59ED7"/>
                    </a:gs>
                    <a:gs pos="35000">
                      <a:srgbClr val="8DC8E8"/>
                    </a:gs>
                  </a:gsLst>
                  <a:lin ang="13500000" scaled="1"/>
                  <a:tileRect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63500" dist="127000" dir="2700000" algn="tl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6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>
                    <a:ln w="3175">
                      <a:noFill/>
                    </a:ln>
                    <a:gradFill>
                      <a:gsLst>
                        <a:gs pos="70225">
                          <a:srgbClr val="000000"/>
                        </a:gs>
                        <a:gs pos="53933">
                          <a:srgbClr val="000000"/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latin typeface="Segoe UI Semibold"/>
                    <a:ea typeface="+mn-ea"/>
                    <a:cs typeface="Segoe UI" pitchFamily="34" charset="0"/>
                  </a:endParaRPr>
                </a:p>
              </p:txBody>
            </p:sp>
          </p:grp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A06EA81-D82B-4EB8-C068-269B5BC89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4957484" y="2628395"/>
                <a:ext cx="2277034" cy="2277032"/>
              </a:xfrm>
              <a:prstGeom prst="ellipse">
                <a:avLst/>
              </a:prstGeom>
              <a:solidFill>
                <a:srgbClr val="091F2C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63500" dist="127000" dir="2700000" algn="tl" rotWithShape="0">
                  <a:prstClr val="black">
                    <a:alpha val="50000"/>
                  </a:prstClr>
                </a:outerShdw>
              </a:effectLst>
              <a:scene3d>
                <a:camera prst="perspectiveLeft" fov="2100000">
                  <a:rot lat="0" lon="0" rev="0"/>
                </a:camera>
                <a:lightRig rig="threePt" dir="t"/>
              </a:scene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endParaRPr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2A6B8BB2-63C3-01C9-CA82-9F7ACFF73C52}"/>
                  </a:ext>
                </a:extLst>
              </p:cNvPr>
              <p:cNvSpPr/>
              <p:nvPr/>
            </p:nvSpPr>
            <p:spPr>
              <a:xfrm>
                <a:off x="5141133" y="2812044"/>
                <a:ext cx="1909732" cy="1909730"/>
              </a:xfrm>
              <a:prstGeom prst="arc">
                <a:avLst>
                  <a:gd name="adj1" fmla="val 17528919"/>
                  <a:gd name="adj2" fmla="val 14443922"/>
                </a:avLst>
              </a:prstGeom>
              <a:ln>
                <a:solidFill>
                  <a:srgbClr val="8DC8E9"/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9A969B4-E790-6C5D-89A1-071A113691F0}"/>
                  </a:ext>
                </a:extLst>
              </p:cNvPr>
              <p:cNvSpPr txBox="1"/>
              <p:nvPr/>
            </p:nvSpPr>
            <p:spPr>
              <a:xfrm>
                <a:off x="5220686" y="2891596"/>
                <a:ext cx="1750628" cy="17506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/>
                    <a:ea typeface="+mn-ea"/>
                    <a:cs typeface="+mn-cs"/>
                  </a:rPr>
                  <a:t>DevOps</a:t>
                </a: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2E8342A2-8648-DE90-331E-1C12E9434D3D}"/>
                  </a:ext>
                </a:extLst>
              </p:cNvPr>
              <p:cNvGrpSpPr/>
              <p:nvPr/>
            </p:nvGrpSpPr>
            <p:grpSpPr>
              <a:xfrm>
                <a:off x="5600146" y="3786615"/>
                <a:ext cx="991706" cy="461368"/>
                <a:chOff x="5545654" y="3268362"/>
                <a:chExt cx="991706" cy="461368"/>
              </a:xfrm>
            </p:grpSpPr>
            <p:pic>
              <p:nvPicPr>
                <p:cNvPr id="97" name="Picture 2" descr="Visual Studio Code logo">
                  <a:extLst>
                    <a:ext uri="{FF2B5EF4-FFF2-40B4-BE49-F238E27FC236}">
                      <a16:creationId xmlns:a16="http://schemas.microsoft.com/office/drawing/2014/main" id="{97FBADAA-A41A-75A0-5E0C-3005EA3260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75995" y="3268366"/>
                  <a:ext cx="461365" cy="461364"/>
                </a:xfrm>
                <a:prstGeom prst="rect">
                  <a:avLst/>
                </a:prstGeom>
                <a:noFill/>
                <a:ln w="9525" cap="flat">
                  <a:noFill/>
                  <a:prstDash val="solid"/>
                  <a:miter/>
                </a:ln>
                <a:effectLst>
                  <a:outerShdw blurRad="63500" dist="127000" dir="2700000" algn="tl" rotWithShape="0">
                    <a:prstClr val="black">
                      <a:alpha val="5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C92C4D8A-29DF-8335-4133-14BDB20305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45654" y="3268362"/>
                  <a:ext cx="461366" cy="461365"/>
                </a:xfrm>
                <a:prstGeom prst="rect">
                  <a:avLst/>
                </a:prstGeom>
                <a:noFill/>
                <a:ln w="9525" cap="flat">
                  <a:noFill/>
                  <a:prstDash val="solid"/>
                  <a:miter/>
                </a:ln>
                <a:effectLst>
                  <a:outerShdw blurRad="63500" dist="127000" dir="2700000" algn="tl" rotWithShape="0">
                    <a:prstClr val="black">
                      <a:alpha val="50000"/>
                    </a:prstClr>
                  </a:outerShdw>
                </a:effectLst>
              </p:spPr>
            </p:pic>
          </p:grpSp>
          <p:pic>
            <p:nvPicPr>
              <p:cNvPr id="2" name="Graphic 98" descr="GitHub logo">
                <a:extLst>
                  <a:ext uri="{FF2B5EF4-FFF2-40B4-BE49-F238E27FC236}">
                    <a16:creationId xmlns:a16="http://schemas.microsoft.com/office/drawing/2014/main" id="{5E3D7B1C-503F-9976-EE15-6BD59801F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888811" y="3073735"/>
                <a:ext cx="403565" cy="393556"/>
              </a:xfrm>
              <a:prstGeom prst="rect">
                <a:avLst/>
              </a:prstGeom>
              <a:effectLst>
                <a:outerShdw blurRad="63500" dist="127000" dir="2700000" algn="tl" rotWithShape="0">
                  <a:prstClr val="black">
                    <a:alpha val="50000"/>
                  </a:prstClr>
                </a:outerShdw>
              </a:effectLst>
            </p:spPr>
          </p:pic>
          <p:sp>
            <p:nvSpPr>
              <p:cNvPr id="103" name="TextBox 1">
                <a:extLst>
                  <a:ext uri="{FF2B5EF4-FFF2-40B4-BE49-F238E27FC236}">
                    <a16:creationId xmlns:a16="http://schemas.microsoft.com/office/drawing/2014/main" id="{648CDF1E-3E50-E1AD-AE3C-4521E3AAA3DA}"/>
                  </a:ext>
                </a:extLst>
              </p:cNvPr>
              <p:cNvSpPr txBox="1"/>
              <p:nvPr/>
            </p:nvSpPr>
            <p:spPr>
              <a:xfrm>
                <a:off x="2746312" y="2368134"/>
                <a:ext cx="994550" cy="221599"/>
              </a:xfrm>
              <a:prstGeom prst="rect">
                <a:avLst/>
              </a:prstGeom>
            </p:spPr>
            <p:txBody>
              <a:bodyPr vert="horz"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3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67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5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3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18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01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8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69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-233045" algn="r" defTabSz="914192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/>
                    <a:ea typeface="+mn-ea"/>
                    <a:cs typeface="Segoe UI Semibold"/>
                  </a:rPr>
                  <a:t>Serverless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5" name="TextBox 1">
                <a:extLst>
                  <a:ext uri="{FF2B5EF4-FFF2-40B4-BE49-F238E27FC236}">
                    <a16:creationId xmlns:a16="http://schemas.microsoft.com/office/drawing/2014/main" id="{F726F1CB-BDF8-AC0A-F4E6-DFFFCF3E187B}"/>
                  </a:ext>
                </a:extLst>
              </p:cNvPr>
              <p:cNvSpPr txBox="1"/>
              <p:nvPr/>
            </p:nvSpPr>
            <p:spPr>
              <a:xfrm>
                <a:off x="8388991" y="2366094"/>
                <a:ext cx="1263366" cy="223639"/>
              </a:xfrm>
              <a:prstGeom prst="rect">
                <a:avLst/>
              </a:prstGeom>
            </p:spPr>
            <p:txBody>
              <a:bodyPr vert="horz"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3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67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5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3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18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01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8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69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-233045" algn="l" defTabSz="914192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/>
                    <a:ea typeface="+mn-ea"/>
                    <a:cs typeface="Segoe UI Semibold"/>
                  </a:rPr>
                  <a:t>Clusters</a:t>
                </a: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125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015F6449-B3F3-FFF9-9C68-47351523549E}"/>
                  </a:ext>
                </a:extLst>
              </p:cNvPr>
              <p:cNvSpPr txBox="1"/>
              <p:nvPr/>
            </p:nvSpPr>
            <p:spPr>
              <a:xfrm>
                <a:off x="2465058" y="4653580"/>
                <a:ext cx="1238077" cy="223639"/>
              </a:xfrm>
              <a:prstGeom prst="rect">
                <a:avLst/>
              </a:prstGeom>
            </p:spPr>
            <p:txBody>
              <a:bodyPr vert="horz" wrap="none" lIns="0" tIns="0" rIns="0" bIns="0" rtlCol="0" anchor="b">
                <a:spAutoFit/>
              </a:bodyPr>
              <a:lstStyle/>
              <a:p>
                <a:pPr marL="0" marR="0" lvl="0" indent="-233045" algn="l" defTabSz="914192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/>
                    <a:ea typeface="+mn-ea"/>
                    <a:cs typeface="Segoe UI Semibold"/>
                  </a:rPr>
                  <a:t>Observability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3CC351A-7FB0-13CD-EF09-4B129DDDDE02}"/>
                  </a:ext>
                </a:extLst>
              </p:cNvPr>
              <p:cNvSpPr txBox="1"/>
              <p:nvPr/>
            </p:nvSpPr>
            <p:spPr>
              <a:xfrm>
                <a:off x="8560057" y="4726451"/>
                <a:ext cx="1001877" cy="221599"/>
              </a:xfrm>
              <a:prstGeom prst="rect">
                <a:avLst/>
              </a:prstGeom>
            </p:spPr>
            <p:txBody>
              <a:bodyPr vert="horz" wrap="none" lIns="0" tIns="0" rIns="0" bIns="0" rtlCol="0" anchor="b">
                <a:spAutoFit/>
              </a:bodyPr>
              <a:lstStyle/>
              <a:p>
                <a:pPr marL="0" marR="0" lvl="0" indent="-233205" algn="l" defTabSz="914192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Messaging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C918F33E-96A9-D86C-A1B2-D1639E071960}"/>
                  </a:ext>
                </a:extLst>
              </p:cNvPr>
              <p:cNvSpPr txBox="1"/>
              <p:nvPr/>
            </p:nvSpPr>
            <p:spPr>
              <a:xfrm>
                <a:off x="5222398" y="6389769"/>
                <a:ext cx="1707711" cy="221599"/>
              </a:xfrm>
              <a:prstGeom prst="rect">
                <a:avLst/>
              </a:prstGeom>
            </p:spPr>
            <p:txBody>
              <a:bodyPr vert="horz" wrap="square" lIns="0" tIns="0" rIns="0" bIns="0" rtlCol="0" anchor="b">
                <a:spAutoFit/>
              </a:bodyPr>
              <a:lstStyle/>
              <a:p>
                <a:pPr marL="0" marR="0" lvl="0" indent="-233205" algn="ctr" defTabSz="914192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OSS Ecosystem</a:t>
                </a:r>
              </a:p>
            </p:txBody>
          </p:sp>
          <p:sp>
            <p:nvSpPr>
              <p:cNvPr id="109" name="TextBox 1">
                <a:extLst>
                  <a:ext uri="{FF2B5EF4-FFF2-40B4-BE49-F238E27FC236}">
                    <a16:creationId xmlns:a16="http://schemas.microsoft.com/office/drawing/2014/main" id="{382AC5F5-DA46-657A-51A6-B5BC2F38E7FA}"/>
                  </a:ext>
                </a:extLst>
              </p:cNvPr>
              <p:cNvSpPr txBox="1"/>
              <p:nvPr/>
            </p:nvSpPr>
            <p:spPr>
              <a:xfrm>
                <a:off x="5598725" y="5506749"/>
                <a:ext cx="994551" cy="221599"/>
              </a:xfrm>
              <a:prstGeom prst="rect">
                <a:avLst/>
              </a:prstGeom>
            </p:spPr>
            <p:txBody>
              <a:bodyPr vert="horz"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3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67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5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3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18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01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8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69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-233045" algn="ctr" defTabSz="914192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/>
                    <a:ea typeface="+mn-ea"/>
                    <a:cs typeface="Segoe UI Semibold"/>
                  </a:rPr>
                  <a:t>AI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50B3AFB1-3B81-6B07-6E64-D596E22BA292}"/>
                  </a:ext>
                </a:extLst>
              </p:cNvPr>
              <p:cNvSpPr txBox="1"/>
              <p:nvPr/>
            </p:nvSpPr>
            <p:spPr>
              <a:xfrm>
                <a:off x="7500973" y="3985882"/>
                <a:ext cx="436017" cy="2215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0" tIns="0" rIns="0" bIns="0" rtlCol="0" anchor="b">
                <a:spAutoFit/>
              </a:bodyPr>
              <a:lstStyle/>
              <a:p>
                <a:pPr marL="0" marR="0" lvl="0" indent="-233205" algn="l" defTabSz="914192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Data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A451AD9-A394-ED1C-806A-05DE22DB4B3F}"/>
                  </a:ext>
                </a:extLst>
              </p:cNvPr>
              <p:cNvSpPr txBox="1"/>
              <p:nvPr/>
            </p:nvSpPr>
            <p:spPr>
              <a:xfrm>
                <a:off x="4210627" y="3985882"/>
                <a:ext cx="405560" cy="2215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0" tIns="0" rIns="0" bIns="0" rtlCol="0" anchor="b">
                <a:spAutoFit/>
              </a:bodyPr>
              <a:lstStyle/>
              <a:p>
                <a:pPr marL="0" marR="0" lvl="0" indent="-233205" algn="l" defTabSz="914192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APIs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A74178B8-34C0-0B87-0209-80842B581F5F}"/>
                  </a:ext>
                </a:extLst>
              </p:cNvPr>
              <p:cNvSpPr txBox="1"/>
              <p:nvPr/>
            </p:nvSpPr>
            <p:spPr>
              <a:xfrm>
                <a:off x="5242144" y="3537865"/>
                <a:ext cx="1707711" cy="175716"/>
              </a:xfrm>
              <a:prstGeom prst="rect">
                <a:avLst/>
              </a:prstGeom>
            </p:spPr>
            <p:txBody>
              <a:bodyPr vert="horz" wrap="square" lIns="0" tIns="0" rIns="0" bIns="0" rtlCol="0" anchor="b">
                <a:spAutoFit/>
              </a:bodyPr>
              <a:lstStyle/>
              <a:p>
                <a:pPr marL="0" marR="0" lvl="0" indent="-233205" algn="ctr" defTabSz="914192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GitHub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8B9A137A-3D9C-A389-11C7-A626654B29F6}"/>
                  </a:ext>
                </a:extLst>
              </p:cNvPr>
              <p:cNvSpPr txBox="1"/>
              <p:nvPr/>
            </p:nvSpPr>
            <p:spPr>
              <a:xfrm>
                <a:off x="5242144" y="4328699"/>
                <a:ext cx="1707711" cy="175716"/>
              </a:xfrm>
              <a:prstGeom prst="rect">
                <a:avLst/>
              </a:prstGeom>
            </p:spPr>
            <p:txBody>
              <a:bodyPr vert="horz" wrap="square" lIns="0" tIns="0" rIns="0" bIns="0" rtlCol="0" anchor="b">
                <a:spAutoFit/>
              </a:bodyPr>
              <a:lstStyle/>
              <a:p>
                <a:pPr marL="0" marR="0" lvl="0" indent="-233205" algn="ctr" defTabSz="914192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Visual Studio</a:t>
                </a:r>
              </a:p>
            </p:txBody>
          </p:sp>
          <p:sp>
            <p:nvSpPr>
              <p:cNvPr id="119" name="Graphic 13">
                <a:extLst>
                  <a:ext uri="{FF2B5EF4-FFF2-40B4-BE49-F238E27FC236}">
                    <a16:creationId xmlns:a16="http://schemas.microsoft.com/office/drawing/2014/main" id="{17B284BD-01CD-C71C-D883-5CB632D95FAD}"/>
                  </a:ext>
                </a:extLst>
              </p:cNvPr>
              <p:cNvSpPr/>
              <p:nvPr/>
            </p:nvSpPr>
            <p:spPr>
              <a:xfrm>
                <a:off x="5926965" y="1305128"/>
                <a:ext cx="298577" cy="331758"/>
              </a:xfrm>
              <a:custGeom>
                <a:avLst/>
                <a:gdLst>
                  <a:gd name="connsiteX0" fmla="*/ 555526 w 579679"/>
                  <a:gd name="connsiteY0" fmla="*/ 96613 h 644094"/>
                  <a:gd name="connsiteX1" fmla="*/ 304332 w 579679"/>
                  <a:gd name="connsiteY1" fmla="*/ 4831 h 644094"/>
                  <a:gd name="connsiteX2" fmla="*/ 275348 w 579679"/>
                  <a:gd name="connsiteY2" fmla="*/ 4831 h 644094"/>
                  <a:gd name="connsiteX3" fmla="*/ 24153 w 579679"/>
                  <a:gd name="connsiteY3" fmla="*/ 96613 h 644094"/>
                  <a:gd name="connsiteX4" fmla="*/ 0 w 579679"/>
                  <a:gd name="connsiteY4" fmla="*/ 120767 h 644094"/>
                  <a:gd name="connsiteX5" fmla="*/ 0 w 579679"/>
                  <a:gd name="connsiteY5" fmla="*/ 289840 h 644094"/>
                  <a:gd name="connsiteX6" fmla="*/ 280984 w 579679"/>
                  <a:gd name="connsiteY6" fmla="*/ 642414 h 644094"/>
                  <a:gd name="connsiteX7" fmla="*/ 298696 w 579679"/>
                  <a:gd name="connsiteY7" fmla="*/ 642414 h 644094"/>
                  <a:gd name="connsiteX8" fmla="*/ 579680 w 579679"/>
                  <a:gd name="connsiteY8" fmla="*/ 289840 h 644094"/>
                  <a:gd name="connsiteX9" fmla="*/ 579680 w 579679"/>
                  <a:gd name="connsiteY9" fmla="*/ 120767 h 644094"/>
                  <a:gd name="connsiteX10" fmla="*/ 555526 w 579679"/>
                  <a:gd name="connsiteY10" fmla="*/ 96613 h 644094"/>
                  <a:gd name="connsiteX11" fmla="*/ 443036 w 579679"/>
                  <a:gd name="connsiteY11" fmla="*/ 235189 h 644094"/>
                  <a:gd name="connsiteX12" fmla="*/ 249810 w 579679"/>
                  <a:gd name="connsiteY12" fmla="*/ 412313 h 644094"/>
                  <a:gd name="connsiteX13" fmla="*/ 216414 w 579679"/>
                  <a:gd name="connsiteY13" fmla="*/ 411572 h 644094"/>
                  <a:gd name="connsiteX14" fmla="*/ 135903 w 579679"/>
                  <a:gd name="connsiteY14" fmla="*/ 331061 h 644094"/>
                  <a:gd name="connsiteX15" fmla="*/ 134698 w 579679"/>
                  <a:gd name="connsiteY15" fmla="*/ 296925 h 644094"/>
                  <a:gd name="connsiteX16" fmla="*/ 168834 w 579679"/>
                  <a:gd name="connsiteY16" fmla="*/ 295720 h 644094"/>
                  <a:gd name="connsiteX17" fmla="*/ 170039 w 579679"/>
                  <a:gd name="connsiteY17" fmla="*/ 296925 h 644094"/>
                  <a:gd name="connsiteX18" fmla="*/ 234223 w 579679"/>
                  <a:gd name="connsiteY18" fmla="*/ 361076 h 644094"/>
                  <a:gd name="connsiteX19" fmla="*/ 410381 w 579679"/>
                  <a:gd name="connsiteY19" fmla="*/ 199571 h 644094"/>
                  <a:gd name="connsiteX20" fmla="*/ 444518 w 579679"/>
                  <a:gd name="connsiteY20" fmla="*/ 201052 h 644094"/>
                  <a:gd name="connsiteX21" fmla="*/ 443036 w 579679"/>
                  <a:gd name="connsiteY21" fmla="*/ 235189 h 644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79679" h="644094">
                    <a:moveTo>
                      <a:pt x="555526" y="96613"/>
                    </a:moveTo>
                    <a:cubicBezTo>
                      <a:pt x="469766" y="96613"/>
                      <a:pt x="386195" y="66244"/>
                      <a:pt x="304332" y="4831"/>
                    </a:cubicBezTo>
                    <a:cubicBezTo>
                      <a:pt x="295743" y="-1610"/>
                      <a:pt x="283937" y="-1610"/>
                      <a:pt x="275348" y="4831"/>
                    </a:cubicBezTo>
                    <a:cubicBezTo>
                      <a:pt x="193484" y="66244"/>
                      <a:pt x="109914" y="96613"/>
                      <a:pt x="24153" y="96613"/>
                    </a:cubicBezTo>
                    <a:cubicBezTo>
                      <a:pt x="10814" y="96613"/>
                      <a:pt x="0" y="107427"/>
                      <a:pt x="0" y="120767"/>
                    </a:cubicBezTo>
                    <a:lnTo>
                      <a:pt x="0" y="289840"/>
                    </a:lnTo>
                    <a:cubicBezTo>
                      <a:pt x="0" y="450894"/>
                      <a:pt x="95261" y="569245"/>
                      <a:pt x="280984" y="642414"/>
                    </a:cubicBezTo>
                    <a:cubicBezTo>
                      <a:pt x="286674" y="644655"/>
                      <a:pt x="293005" y="644655"/>
                      <a:pt x="298696" y="642414"/>
                    </a:cubicBezTo>
                    <a:cubicBezTo>
                      <a:pt x="484419" y="569245"/>
                      <a:pt x="579680" y="450862"/>
                      <a:pt x="579680" y="289840"/>
                    </a:cubicBezTo>
                    <a:lnTo>
                      <a:pt x="579680" y="120767"/>
                    </a:lnTo>
                    <a:cubicBezTo>
                      <a:pt x="579680" y="107427"/>
                      <a:pt x="568865" y="96613"/>
                      <a:pt x="555526" y="96613"/>
                    </a:cubicBezTo>
                    <a:close/>
                    <a:moveTo>
                      <a:pt x="443036" y="235189"/>
                    </a:moveTo>
                    <a:lnTo>
                      <a:pt x="249810" y="412313"/>
                    </a:lnTo>
                    <a:cubicBezTo>
                      <a:pt x="240274" y="421044"/>
                      <a:pt x="225553" y="420719"/>
                      <a:pt x="216414" y="411572"/>
                    </a:cubicBezTo>
                    <a:lnTo>
                      <a:pt x="135903" y="331061"/>
                    </a:lnTo>
                    <a:cubicBezTo>
                      <a:pt x="126143" y="321967"/>
                      <a:pt x="125604" y="306683"/>
                      <a:pt x="134698" y="296925"/>
                    </a:cubicBezTo>
                    <a:cubicBezTo>
                      <a:pt x="143791" y="287167"/>
                      <a:pt x="159075" y="286626"/>
                      <a:pt x="168834" y="295720"/>
                    </a:cubicBezTo>
                    <a:cubicBezTo>
                      <a:pt x="169250" y="296107"/>
                      <a:pt x="169652" y="296509"/>
                      <a:pt x="170039" y="296925"/>
                    </a:cubicBezTo>
                    <a:lnTo>
                      <a:pt x="234223" y="361076"/>
                    </a:lnTo>
                    <a:lnTo>
                      <a:pt x="410381" y="199571"/>
                    </a:lnTo>
                    <a:cubicBezTo>
                      <a:pt x="420216" y="190553"/>
                      <a:pt x="435500" y="191217"/>
                      <a:pt x="444518" y="201052"/>
                    </a:cubicBezTo>
                    <a:cubicBezTo>
                      <a:pt x="453535" y="210888"/>
                      <a:pt x="452871" y="226171"/>
                      <a:pt x="443036" y="235189"/>
                    </a:cubicBezTo>
                    <a:close/>
                  </a:path>
                </a:pathLst>
              </a:custGeom>
              <a:gradFill flip="none" rotWithShape="1">
                <a:gsLst>
                  <a:gs pos="59000">
                    <a:srgbClr val="8DC8E8"/>
                  </a:gs>
                  <a:gs pos="10000">
                    <a:srgbClr val="D59ED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63500" dist="1270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6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 w="3175">
                    <a:noFill/>
                  </a:ln>
                  <a:gradFill>
                    <a:gsLst>
                      <a:gs pos="71910">
                        <a:srgbClr val="000000"/>
                      </a:gs>
                      <a:gs pos="53933">
                        <a:srgbClr val="000000"/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D074EE0-5E22-FC05-4D54-6CA4D57B8E0C}"/>
                  </a:ext>
                </a:extLst>
              </p:cNvPr>
              <p:cNvSpPr txBox="1"/>
              <p:nvPr/>
            </p:nvSpPr>
            <p:spPr>
              <a:xfrm>
                <a:off x="5716883" y="997859"/>
                <a:ext cx="752414" cy="248858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noAutofit/>
              </a:bodyPr>
              <a:lstStyle>
                <a:defPPr>
                  <a:defRPr lang="en-US"/>
                </a:defPPr>
                <a:lvl1pPr marR="0" lvl="0" indent="0" defTabSz="932472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-40" normalizeH="0" baseline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-233205" algn="ctr" defTabSz="914192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58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125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Security</a:t>
                </a:r>
              </a:p>
            </p:txBody>
          </p:sp>
        </p:grpSp>
        <p:sp>
          <p:nvSpPr>
            <p:cNvPr id="56" name="Freeform 1221">
              <a:extLst>
                <a:ext uri="{FF2B5EF4-FFF2-40B4-BE49-F238E27FC236}">
                  <a16:creationId xmlns:a16="http://schemas.microsoft.com/office/drawing/2014/main" id="{9E09D57E-24F2-5F4C-67FB-B718D9B39923}"/>
                </a:ext>
              </a:extLst>
            </p:cNvPr>
            <p:cNvSpPr/>
            <p:nvPr/>
          </p:nvSpPr>
          <p:spPr>
            <a:xfrm>
              <a:off x="8193114" y="4710288"/>
              <a:ext cx="199502" cy="200298"/>
            </a:xfrm>
            <a:custGeom>
              <a:avLst/>
              <a:gdLst>
                <a:gd name="connsiteX0" fmla="*/ 307350 w 385919"/>
                <a:gd name="connsiteY0" fmla="*/ 214278 h 387457"/>
                <a:gd name="connsiteX1" fmla="*/ 322863 w 385919"/>
                <a:gd name="connsiteY1" fmla="*/ 229790 h 387457"/>
                <a:gd name="connsiteX2" fmla="*/ 330618 w 385919"/>
                <a:gd name="connsiteY2" fmla="*/ 253058 h 387457"/>
                <a:gd name="connsiteX3" fmla="*/ 346130 w 385919"/>
                <a:gd name="connsiteY3" fmla="*/ 268571 h 387457"/>
                <a:gd name="connsiteX4" fmla="*/ 369398 w 385919"/>
                <a:gd name="connsiteY4" fmla="*/ 276327 h 387457"/>
                <a:gd name="connsiteX5" fmla="*/ 384910 w 385919"/>
                <a:gd name="connsiteY5" fmla="*/ 307350 h 387457"/>
                <a:gd name="connsiteX6" fmla="*/ 369398 w 385919"/>
                <a:gd name="connsiteY6" fmla="*/ 322862 h 387457"/>
                <a:gd name="connsiteX7" fmla="*/ 350008 w 385919"/>
                <a:gd name="connsiteY7" fmla="*/ 326740 h 387457"/>
                <a:gd name="connsiteX8" fmla="*/ 330618 w 385919"/>
                <a:gd name="connsiteY8" fmla="*/ 346131 h 387457"/>
                <a:gd name="connsiteX9" fmla="*/ 322863 w 385919"/>
                <a:gd name="connsiteY9" fmla="*/ 369398 h 387457"/>
                <a:gd name="connsiteX10" fmla="*/ 315107 w 385919"/>
                <a:gd name="connsiteY10" fmla="*/ 381032 h 387457"/>
                <a:gd name="connsiteX11" fmla="*/ 287960 w 385919"/>
                <a:gd name="connsiteY11" fmla="*/ 384910 h 387457"/>
                <a:gd name="connsiteX12" fmla="*/ 280204 w 385919"/>
                <a:gd name="connsiteY12" fmla="*/ 373276 h 387457"/>
                <a:gd name="connsiteX13" fmla="*/ 272448 w 385919"/>
                <a:gd name="connsiteY13" fmla="*/ 350009 h 387457"/>
                <a:gd name="connsiteX14" fmla="*/ 253059 w 385919"/>
                <a:gd name="connsiteY14" fmla="*/ 330618 h 387457"/>
                <a:gd name="connsiteX15" fmla="*/ 229790 w 385919"/>
                <a:gd name="connsiteY15" fmla="*/ 322862 h 387457"/>
                <a:gd name="connsiteX16" fmla="*/ 214278 w 385919"/>
                <a:gd name="connsiteY16" fmla="*/ 299594 h 387457"/>
                <a:gd name="connsiteX17" fmla="*/ 229790 w 385919"/>
                <a:gd name="connsiteY17" fmla="*/ 280204 h 387457"/>
                <a:gd name="connsiteX18" fmla="*/ 253059 w 385919"/>
                <a:gd name="connsiteY18" fmla="*/ 272449 h 387457"/>
                <a:gd name="connsiteX19" fmla="*/ 268570 w 385919"/>
                <a:gd name="connsiteY19" fmla="*/ 253058 h 387457"/>
                <a:gd name="connsiteX20" fmla="*/ 276326 w 385919"/>
                <a:gd name="connsiteY20" fmla="*/ 229790 h 387457"/>
                <a:gd name="connsiteX21" fmla="*/ 307350 w 385919"/>
                <a:gd name="connsiteY21" fmla="*/ 214278 h 387457"/>
                <a:gd name="connsiteX22" fmla="*/ 128962 w 385919"/>
                <a:gd name="connsiteY22" fmla="*/ 988 h 387457"/>
                <a:gd name="connsiteX23" fmla="*/ 167743 w 385919"/>
                <a:gd name="connsiteY23" fmla="*/ 20378 h 387457"/>
                <a:gd name="connsiteX24" fmla="*/ 179377 w 385919"/>
                <a:gd name="connsiteY24" fmla="*/ 59158 h 387457"/>
                <a:gd name="connsiteX25" fmla="*/ 218156 w 385919"/>
                <a:gd name="connsiteY25" fmla="*/ 97938 h 387457"/>
                <a:gd name="connsiteX26" fmla="*/ 256936 w 385919"/>
                <a:gd name="connsiteY26" fmla="*/ 109573 h 387457"/>
                <a:gd name="connsiteX27" fmla="*/ 276326 w 385919"/>
                <a:gd name="connsiteY27" fmla="*/ 128963 h 387457"/>
                <a:gd name="connsiteX28" fmla="*/ 256936 w 385919"/>
                <a:gd name="connsiteY28" fmla="*/ 167742 h 387457"/>
                <a:gd name="connsiteX29" fmla="*/ 218156 w 385919"/>
                <a:gd name="connsiteY29" fmla="*/ 179376 h 387457"/>
                <a:gd name="connsiteX30" fmla="*/ 179377 w 385919"/>
                <a:gd name="connsiteY30" fmla="*/ 218156 h 387457"/>
                <a:gd name="connsiteX31" fmla="*/ 167743 w 385919"/>
                <a:gd name="connsiteY31" fmla="*/ 256936 h 387457"/>
                <a:gd name="connsiteX32" fmla="*/ 140596 w 385919"/>
                <a:gd name="connsiteY32" fmla="*/ 276327 h 387457"/>
                <a:gd name="connsiteX33" fmla="*/ 121206 w 385919"/>
                <a:gd name="connsiteY33" fmla="*/ 272449 h 387457"/>
                <a:gd name="connsiteX34" fmla="*/ 109573 w 385919"/>
                <a:gd name="connsiteY34" fmla="*/ 256936 h 387457"/>
                <a:gd name="connsiteX35" fmla="*/ 97939 w 385919"/>
                <a:gd name="connsiteY35" fmla="*/ 218156 h 387457"/>
                <a:gd name="connsiteX36" fmla="*/ 59158 w 385919"/>
                <a:gd name="connsiteY36" fmla="*/ 179376 h 387457"/>
                <a:gd name="connsiteX37" fmla="*/ 20379 w 385919"/>
                <a:gd name="connsiteY37" fmla="*/ 167742 h 387457"/>
                <a:gd name="connsiteX38" fmla="*/ 989 w 385919"/>
                <a:gd name="connsiteY38" fmla="*/ 148352 h 387457"/>
                <a:gd name="connsiteX39" fmla="*/ 20379 w 385919"/>
                <a:gd name="connsiteY39" fmla="*/ 109573 h 387457"/>
                <a:gd name="connsiteX40" fmla="*/ 59158 w 385919"/>
                <a:gd name="connsiteY40" fmla="*/ 97938 h 387457"/>
                <a:gd name="connsiteX41" fmla="*/ 97939 w 385919"/>
                <a:gd name="connsiteY41" fmla="*/ 59158 h 387457"/>
                <a:gd name="connsiteX42" fmla="*/ 109573 w 385919"/>
                <a:gd name="connsiteY42" fmla="*/ 20378 h 387457"/>
                <a:gd name="connsiteX43" fmla="*/ 128962 w 385919"/>
                <a:gd name="connsiteY43" fmla="*/ 988 h 387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5919" h="387457">
                  <a:moveTo>
                    <a:pt x="307350" y="214278"/>
                  </a:moveTo>
                  <a:cubicBezTo>
                    <a:pt x="315107" y="218156"/>
                    <a:pt x="318985" y="222034"/>
                    <a:pt x="322863" y="229790"/>
                  </a:cubicBezTo>
                  <a:lnTo>
                    <a:pt x="330618" y="253058"/>
                  </a:lnTo>
                  <a:cubicBezTo>
                    <a:pt x="334496" y="260814"/>
                    <a:pt x="338374" y="264693"/>
                    <a:pt x="346130" y="268571"/>
                  </a:cubicBezTo>
                  <a:lnTo>
                    <a:pt x="369398" y="276327"/>
                  </a:lnTo>
                  <a:cubicBezTo>
                    <a:pt x="381032" y="280204"/>
                    <a:pt x="388789" y="295716"/>
                    <a:pt x="384910" y="307350"/>
                  </a:cubicBezTo>
                  <a:cubicBezTo>
                    <a:pt x="381032" y="315106"/>
                    <a:pt x="377154" y="318984"/>
                    <a:pt x="369398" y="322862"/>
                  </a:cubicBezTo>
                  <a:lnTo>
                    <a:pt x="350008" y="326740"/>
                  </a:lnTo>
                  <a:cubicBezTo>
                    <a:pt x="338374" y="330618"/>
                    <a:pt x="334496" y="338374"/>
                    <a:pt x="330618" y="346131"/>
                  </a:cubicBezTo>
                  <a:lnTo>
                    <a:pt x="322863" y="369398"/>
                  </a:lnTo>
                  <a:cubicBezTo>
                    <a:pt x="322863" y="373276"/>
                    <a:pt x="318985" y="377154"/>
                    <a:pt x="315107" y="381032"/>
                  </a:cubicBezTo>
                  <a:cubicBezTo>
                    <a:pt x="307350" y="388788"/>
                    <a:pt x="295716" y="388788"/>
                    <a:pt x="287960" y="384910"/>
                  </a:cubicBezTo>
                  <a:cubicBezTo>
                    <a:pt x="284082" y="381032"/>
                    <a:pt x="280204" y="377154"/>
                    <a:pt x="280204" y="373276"/>
                  </a:cubicBezTo>
                  <a:lnTo>
                    <a:pt x="272448" y="350009"/>
                  </a:lnTo>
                  <a:cubicBezTo>
                    <a:pt x="268570" y="338374"/>
                    <a:pt x="260814" y="334496"/>
                    <a:pt x="253059" y="330618"/>
                  </a:cubicBezTo>
                  <a:lnTo>
                    <a:pt x="229790" y="322862"/>
                  </a:lnTo>
                  <a:cubicBezTo>
                    <a:pt x="222034" y="318984"/>
                    <a:pt x="214278" y="311228"/>
                    <a:pt x="214278" y="299594"/>
                  </a:cubicBezTo>
                  <a:cubicBezTo>
                    <a:pt x="214278" y="287960"/>
                    <a:pt x="222034" y="280204"/>
                    <a:pt x="229790" y="280204"/>
                  </a:cubicBezTo>
                  <a:lnTo>
                    <a:pt x="253059" y="272449"/>
                  </a:lnTo>
                  <a:cubicBezTo>
                    <a:pt x="260814" y="268571"/>
                    <a:pt x="264692" y="260814"/>
                    <a:pt x="268570" y="253058"/>
                  </a:cubicBezTo>
                  <a:lnTo>
                    <a:pt x="276326" y="229790"/>
                  </a:lnTo>
                  <a:cubicBezTo>
                    <a:pt x="280204" y="218156"/>
                    <a:pt x="295716" y="210400"/>
                    <a:pt x="307350" y="214278"/>
                  </a:cubicBezTo>
                  <a:close/>
                  <a:moveTo>
                    <a:pt x="128962" y="988"/>
                  </a:moveTo>
                  <a:cubicBezTo>
                    <a:pt x="144474" y="-2890"/>
                    <a:pt x="163865" y="4866"/>
                    <a:pt x="167743" y="20378"/>
                  </a:cubicBezTo>
                  <a:lnTo>
                    <a:pt x="179377" y="59158"/>
                  </a:lnTo>
                  <a:cubicBezTo>
                    <a:pt x="187132" y="78548"/>
                    <a:pt x="198766" y="94060"/>
                    <a:pt x="218156" y="97938"/>
                  </a:cubicBezTo>
                  <a:lnTo>
                    <a:pt x="256936" y="109573"/>
                  </a:lnTo>
                  <a:cubicBezTo>
                    <a:pt x="264692" y="113451"/>
                    <a:pt x="272448" y="121207"/>
                    <a:pt x="276326" y="128963"/>
                  </a:cubicBezTo>
                  <a:cubicBezTo>
                    <a:pt x="280204" y="144474"/>
                    <a:pt x="272448" y="163864"/>
                    <a:pt x="256936" y="167742"/>
                  </a:cubicBezTo>
                  <a:lnTo>
                    <a:pt x="218156" y="179376"/>
                  </a:lnTo>
                  <a:cubicBezTo>
                    <a:pt x="198766" y="187133"/>
                    <a:pt x="183255" y="198767"/>
                    <a:pt x="179377" y="218156"/>
                  </a:cubicBezTo>
                  <a:lnTo>
                    <a:pt x="167743" y="256936"/>
                  </a:lnTo>
                  <a:cubicBezTo>
                    <a:pt x="163865" y="268571"/>
                    <a:pt x="152230" y="276327"/>
                    <a:pt x="140596" y="276327"/>
                  </a:cubicBezTo>
                  <a:cubicBezTo>
                    <a:pt x="132840" y="276327"/>
                    <a:pt x="125084" y="276327"/>
                    <a:pt x="121206" y="272449"/>
                  </a:cubicBezTo>
                  <a:cubicBezTo>
                    <a:pt x="117328" y="268571"/>
                    <a:pt x="113451" y="264693"/>
                    <a:pt x="109573" y="256936"/>
                  </a:cubicBezTo>
                  <a:lnTo>
                    <a:pt x="97939" y="218156"/>
                  </a:lnTo>
                  <a:cubicBezTo>
                    <a:pt x="90183" y="198767"/>
                    <a:pt x="78549" y="183254"/>
                    <a:pt x="59158" y="179376"/>
                  </a:cubicBezTo>
                  <a:lnTo>
                    <a:pt x="20379" y="167742"/>
                  </a:lnTo>
                  <a:cubicBezTo>
                    <a:pt x="12623" y="163864"/>
                    <a:pt x="4867" y="156108"/>
                    <a:pt x="989" y="148352"/>
                  </a:cubicBezTo>
                  <a:cubicBezTo>
                    <a:pt x="-2890" y="132840"/>
                    <a:pt x="4867" y="113451"/>
                    <a:pt x="20379" y="109573"/>
                  </a:cubicBezTo>
                  <a:lnTo>
                    <a:pt x="59158" y="97938"/>
                  </a:lnTo>
                  <a:cubicBezTo>
                    <a:pt x="78549" y="90182"/>
                    <a:pt x="90183" y="78548"/>
                    <a:pt x="97939" y="59158"/>
                  </a:cubicBezTo>
                  <a:lnTo>
                    <a:pt x="109573" y="20378"/>
                  </a:lnTo>
                  <a:cubicBezTo>
                    <a:pt x="113451" y="12622"/>
                    <a:pt x="121206" y="4866"/>
                    <a:pt x="128962" y="988"/>
                  </a:cubicBezTo>
                  <a:close/>
                </a:path>
              </a:pathLst>
            </a:custGeom>
            <a:gradFill flip="none" rotWithShape="1">
              <a:gsLst>
                <a:gs pos="47000">
                  <a:srgbClr val="D59ED7"/>
                </a:gs>
                <a:gs pos="100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  <p:sp>
        <p:nvSpPr>
          <p:cNvPr id="5" name="Title 53">
            <a:extLst>
              <a:ext uri="{FF2B5EF4-FFF2-40B4-BE49-F238E27FC236}">
                <a16:creationId xmlns:a16="http://schemas.microsoft.com/office/drawing/2014/main" id="{A4EA1C69-F7DF-94DD-1BD1-D415B4D81634}"/>
              </a:ext>
            </a:extLst>
          </p:cNvPr>
          <p:cNvSpPr txBox="1">
            <a:spLocks/>
          </p:cNvSpPr>
          <p:nvPr/>
        </p:nvSpPr>
        <p:spPr>
          <a:xfrm>
            <a:off x="588263" y="2598004"/>
            <a:ext cx="3042866" cy="166199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Building </a:t>
            </a:r>
            <a:r>
              <a:rPr kumimoji="0" lang="en-CA" sz="3600" b="0" i="0" u="none" strike="noStrike" kern="1200" cap="none" spc="-50" normalizeH="0" baseline="0" noProof="0">
                <a:ln w="3175">
                  <a:noFill/>
                </a:ln>
                <a:solidFill>
                  <a:srgbClr val="8DC8E8"/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cloud-native</a:t>
            </a:r>
            <a:r>
              <a:rPr kumimoji="0" lang="en-CA" sz="36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 on Azure</a:t>
            </a:r>
          </a:p>
        </p:txBody>
      </p:sp>
    </p:spTree>
    <p:extLst>
      <p:ext uri="{BB962C8B-B14F-4D97-AF65-F5344CB8AC3E}">
        <p14:creationId xmlns:p14="http://schemas.microsoft.com/office/powerpoint/2010/main" val="171618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ECFEB607-8B40-18EE-3B6F-70976BA9C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29936" y="1840946"/>
            <a:ext cx="10399533" cy="4109004"/>
          </a:xfrm>
          <a:prstGeom prst="roundRect">
            <a:avLst>
              <a:gd name="adj" fmla="val 2217"/>
            </a:avLst>
          </a:prstGeom>
          <a:solidFill>
            <a:srgbClr val="091F2C"/>
          </a:soli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latin typeface="Segoe UI"/>
              <a:cs typeface="Segoe UI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1BABC9-1ACA-1F81-0100-E3438D912C3B}"/>
              </a:ext>
            </a:extLst>
          </p:cNvPr>
          <p:cNvGrpSpPr/>
          <p:nvPr/>
        </p:nvGrpSpPr>
        <p:grpSpPr>
          <a:xfrm>
            <a:off x="1348740" y="1579106"/>
            <a:ext cx="9494520" cy="523679"/>
            <a:chOff x="1348740" y="1694676"/>
            <a:chExt cx="9494520" cy="5236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D7497C-6ACB-AFC3-753E-FC7F6E642802}"/>
                </a:ext>
              </a:extLst>
            </p:cNvPr>
            <p:cNvGrpSpPr/>
            <p:nvPr/>
          </p:nvGrpSpPr>
          <p:grpSpPr>
            <a:xfrm>
              <a:off x="1348740" y="1694676"/>
              <a:ext cx="9494520" cy="523679"/>
              <a:chOff x="1376218" y="1432837"/>
              <a:chExt cx="9439564" cy="523679"/>
            </a:xfrm>
          </p:grpSpPr>
          <p:sp>
            <p:nvSpPr>
              <p:cNvPr id="8" name="Rectangle: Rounded Corners 3" descr="Horizontal scale where Reach is to the left and Power is to the right. In the BLAZOR section, there is a point for Site and PWA&#10;&#10;In the BLAZOR + .NET MAUI section, there is a point for Electron, CEF, and a point for Native App with WebView&#10;&#10;In the .NET MAUI section, there is a point for Native App">
                <a:extLst>
                  <a:ext uri="{FF2B5EF4-FFF2-40B4-BE49-F238E27FC236}">
                    <a16:creationId xmlns:a16="http://schemas.microsoft.com/office/drawing/2014/main" id="{1FAFA0F2-B12C-3955-9A24-E9541A2DD6CA}"/>
                  </a:ext>
                </a:extLst>
              </p:cNvPr>
              <p:cNvSpPr/>
              <p:nvPr/>
            </p:nvSpPr>
            <p:spPr bwMode="auto">
              <a:xfrm>
                <a:off x="1376218" y="1432837"/>
                <a:ext cx="9439564" cy="52367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68000">
                    <a:srgbClr val="8DC8E8"/>
                  </a:gs>
                  <a:gs pos="0">
                    <a:srgbClr val="D59ED7"/>
                  </a:gs>
                </a:gsLst>
                <a:lin ang="10800000" scaled="1"/>
                <a:tileRect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63500" dist="127000" dir="2700000" algn="tl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" rIns="27432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chemeClr val="bg1"/>
                  </a:soli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4AB9817-E149-A49F-A37D-4D7EFD3671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06443" y="1694676"/>
                <a:ext cx="6779115" cy="0"/>
              </a:xfrm>
              <a:prstGeom prst="straightConnector1">
                <a:avLst/>
              </a:prstGeom>
              <a:gradFill>
                <a:gsLst>
                  <a:gs pos="0">
                    <a:srgbClr val="50E6FF"/>
                  </a:gs>
                  <a:gs pos="100000">
                    <a:srgbClr val="8661C5"/>
                  </a:gs>
                </a:gsLst>
                <a:lin ang="2700000" scaled="0"/>
              </a:gradFill>
              <a:ln w="19050">
                <a:solidFill>
                  <a:schemeClr val="bg1"/>
                </a:solidFill>
                <a:headEnd type="arrow" w="lg" len="sm"/>
                <a:tailEnd type="arrow" w="lg" len="sm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E4C110-4085-8D39-7759-93B61F748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9711032" y="1801088"/>
              <a:ext cx="834817" cy="310854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08000" tIns="18288" rIns="10800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Control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26634D-CC0A-1904-E12B-6DC9472D2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535778" y="1801088"/>
              <a:ext cx="1018007" cy="310854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08000" tIns="18288" rIns="10800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1600">
                  <a:solidFill>
                    <a:schemeClr val="bg1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Simplicity</a:t>
              </a:r>
              <a:endParaRPr lang="en-US" sz="1600">
                <a:solidFill>
                  <a:schemeClr val="bg1"/>
                </a:soli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5D1A094-29F4-9287-DFD7-72CC44268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129702" y="2452370"/>
            <a:ext cx="0" cy="1551497"/>
          </a:xfrm>
          <a:prstGeom prst="line">
            <a:avLst/>
          </a:prstGeom>
          <a:ln w="12700">
            <a:solidFill>
              <a:srgbClr val="4C5B65"/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D06D397-7732-8A55-E445-06410B82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en-US" noProof="0"/>
              <a:t>Run your containers your way for different needs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360F8B-344A-BCD0-1675-8D380D504ECA}"/>
              </a:ext>
            </a:extLst>
          </p:cNvPr>
          <p:cNvSpPr txBox="1"/>
          <p:nvPr/>
        </p:nvSpPr>
        <p:spPr>
          <a:xfrm>
            <a:off x="1942060" y="3385200"/>
            <a:ext cx="3247652" cy="21544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Time to </a:t>
            </a:r>
            <a:r>
              <a:rPr lang="en-US" altLang="zh-TW" sz="2000" b="1">
                <a:solidFill>
                  <a:schemeClr val="bg1"/>
                </a:solidFill>
                <a:latin typeface="+mj-lt"/>
              </a:rPr>
              <a:t>market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Scale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to zero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noProof="0">
              <a:solidFill>
                <a:schemeClr val="bg1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Segoe UI Semibold"/>
              </a:rPr>
              <a:t>Embedded</a:t>
            </a:r>
            <a:r>
              <a:rPr lang="en-US" sz="2000" b="1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Segoe UI Semibold"/>
              </a:rPr>
              <a:t> app patterns</a:t>
            </a: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Segoe UI Semibold"/>
            </a:endParaRPr>
          </a:p>
          <a:p>
            <a:pPr algn="ctr" defTabSz="914400">
              <a:defRPr/>
            </a:pP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Segoe UI Semi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More dev</a:t>
            </a:r>
            <a:r>
              <a:rPr lang="en-US" sz="2000" b="1">
                <a:solidFill>
                  <a:schemeClr val="bg1"/>
                </a:solidFill>
                <a:latin typeface="+mj-lt"/>
              </a:rPr>
              <a:t>, less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ops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FCC2511-DC84-4B2A-146B-106087CBB225}"/>
              </a:ext>
            </a:extLst>
          </p:cNvPr>
          <p:cNvSpPr txBox="1"/>
          <p:nvPr/>
        </p:nvSpPr>
        <p:spPr>
          <a:xfrm>
            <a:off x="7394646" y="3385200"/>
            <a:ext cx="2921440" cy="21544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Industry 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>
              <a:solidFill>
                <a:schemeClr val="bg1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OSS ecosystem access</a:t>
            </a:r>
            <a:endParaRPr lang="en-US" sz="2000" b="1">
              <a:solidFill>
                <a:schemeClr val="bg1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Customization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>
              <a:solidFill>
                <a:schemeClr val="bg1"/>
              </a:solidFill>
              <a:latin typeface="+mj-lt"/>
            </a:endParaRPr>
          </a:p>
          <a:p>
            <a:pPr algn="ctr" defTabSz="914400">
              <a:defRPr/>
            </a:pPr>
            <a:r>
              <a:rPr lang="en-US" sz="2000" b="1">
                <a:solidFill>
                  <a:schemeClr val="bg1"/>
                </a:solidFill>
                <a:latin typeface="Segoe UI Semibold"/>
                <a:ea typeface="+mn-lt"/>
                <a:cs typeface="Segoe UI Semibold"/>
              </a:rPr>
              <a:t>Rich access policies</a:t>
            </a: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Segoe UI Semi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EB24B-5D33-56DF-1082-8284FBAE0F78}"/>
              </a:ext>
            </a:extLst>
          </p:cNvPr>
          <p:cNvSpPr txBox="1"/>
          <p:nvPr/>
        </p:nvSpPr>
        <p:spPr>
          <a:xfrm>
            <a:off x="7739140" y="2577718"/>
            <a:ext cx="2620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Azure Kubernetes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44B36-FE8F-FC50-21B8-0E612A62D573}"/>
              </a:ext>
            </a:extLst>
          </p:cNvPr>
          <p:cNvSpPr txBox="1"/>
          <p:nvPr/>
        </p:nvSpPr>
        <p:spPr>
          <a:xfrm>
            <a:off x="2763304" y="2574307"/>
            <a:ext cx="2258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Azure Container Apps</a:t>
            </a:r>
          </a:p>
        </p:txBody>
      </p:sp>
      <p:pic>
        <p:nvPicPr>
          <p:cNvPr id="12" name="Graphic 11" descr="Azure Container Apps icon">
            <a:extLst>
              <a:ext uri="{FF2B5EF4-FFF2-40B4-BE49-F238E27FC236}">
                <a16:creationId xmlns:a16="http://schemas.microsoft.com/office/drawing/2014/main" id="{C2D5AD6A-ED30-66B7-F8A5-B067DF22D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80659" y="2483506"/>
            <a:ext cx="537500" cy="537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81A8511-768F-4BAA-F168-D9B9DAA1B8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4324" y="2485118"/>
            <a:ext cx="516576" cy="5195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89FC26-86F7-0327-D882-3AA62BEB9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129702" y="4003867"/>
            <a:ext cx="0" cy="1475276"/>
          </a:xfrm>
          <a:prstGeom prst="line">
            <a:avLst/>
          </a:prstGeom>
          <a:ln w="12700">
            <a:solidFill>
              <a:srgbClr val="4C5B65"/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!!linehorizontal">
            <a:extLst>
              <a:ext uri="{FF2B5EF4-FFF2-40B4-BE49-F238E27FC236}">
                <a16:creationId xmlns:a16="http://schemas.microsoft.com/office/drawing/2014/main" id="{95E1DAE4-4D54-D705-F5EE-554BB928B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023932" y="2721405"/>
            <a:ext cx="2057590" cy="0"/>
          </a:xfrm>
          <a:prstGeom prst="line">
            <a:avLst/>
          </a:prstGeom>
          <a:noFill/>
          <a:ln w="19050">
            <a:gradFill flip="none" rotWithShape="1">
              <a:gsLst>
                <a:gs pos="35000">
                  <a:srgbClr val="606161">
                    <a:alpha val="0"/>
                  </a:srgbClr>
                </a:gs>
                <a:gs pos="0">
                  <a:srgbClr val="606161">
                    <a:alpha val="0"/>
                  </a:srgbClr>
                </a:gs>
                <a:gs pos="65000">
                  <a:srgbClr val="606161">
                    <a:alpha val="0"/>
                  </a:srgbClr>
                </a:gs>
                <a:gs pos="100000">
                  <a:srgbClr val="606161">
                    <a:alpha val="0"/>
                  </a:srgbClr>
                </a:gs>
              </a:gsLst>
              <a:lin ang="0" scaled="0"/>
              <a:tileRect/>
            </a:gradFill>
            <a:headEnd type="none" w="med" len="med"/>
            <a:tailEnd type="none" w="med" len="med"/>
          </a:ln>
          <a:effectLst/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90" name="Rounded Rectangle 5">
            <a:extLst>
              <a:ext uri="{FF2B5EF4-FFF2-40B4-BE49-F238E27FC236}">
                <a16:creationId xmlns:a16="http://schemas.microsoft.com/office/drawing/2014/main" id="{3D083987-03C7-8577-BB8D-FEFDCB78B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29936" y="6260180"/>
            <a:ext cx="10399533" cy="1524001"/>
          </a:xfrm>
          <a:prstGeom prst="roundRect">
            <a:avLst>
              <a:gd name="adj" fmla="val 4386"/>
            </a:avLst>
          </a:prstGeom>
          <a:noFill/>
          <a:ln>
            <a:noFill/>
            <a:headEnd type="none" w="med" len="med"/>
            <a:tailEnd type="none" w="med" len="med"/>
          </a:ln>
          <a:effectLst/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latin typeface="Segoe UI"/>
              <a:cs typeface="Segoe UI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5312B647-6CA6-EF6F-07E3-58E411B43C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  <a:lum bright="70000" contrast="-70000"/>
          </a:blip>
          <a:stretch>
            <a:fillRect/>
          </a:stretch>
        </p:blipFill>
        <p:spPr>
          <a:xfrm>
            <a:off x="6027232" y="6753641"/>
            <a:ext cx="229578" cy="229578"/>
          </a:xfrm>
          <a:prstGeom prst="rect">
            <a:avLst/>
          </a:prstGeom>
          <a:grpFill/>
        </p:spPr>
      </p:pic>
      <p:pic>
        <p:nvPicPr>
          <p:cNvPr id="9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A331180-D582-26B8-34EB-92DDC40C6E7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  <a:lum bright="70000" contrast="-70000"/>
          </a:blip>
          <a:stretch>
            <a:fillRect/>
          </a:stretch>
        </p:blipFill>
        <p:spPr>
          <a:xfrm>
            <a:off x="6515317" y="6756058"/>
            <a:ext cx="249984" cy="249984"/>
          </a:xfrm>
          <a:prstGeom prst="rect">
            <a:avLst/>
          </a:prstGeom>
          <a:grpFill/>
        </p:spPr>
      </p:pic>
      <p:pic>
        <p:nvPicPr>
          <p:cNvPr id="100" name="Picture 9">
            <a:extLst>
              <a:ext uri="{FF2B5EF4-FFF2-40B4-BE49-F238E27FC236}">
                <a16:creationId xmlns:a16="http://schemas.microsoft.com/office/drawing/2014/main" id="{ABD34549-7F19-1D23-233C-7312597CC34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  <a:lum bright="70000" contrast="-70000"/>
          </a:blip>
          <a:stretch>
            <a:fillRect/>
          </a:stretch>
        </p:blipFill>
        <p:spPr>
          <a:xfrm>
            <a:off x="7003752" y="6665899"/>
            <a:ext cx="499969" cy="438748"/>
          </a:xfrm>
          <a:prstGeom prst="rect">
            <a:avLst/>
          </a:prstGeom>
          <a:grpFill/>
        </p:spPr>
      </p:pic>
      <p:pic>
        <p:nvPicPr>
          <p:cNvPr id="101" name="Picture 4" descr="Java, logo Icon in Vector Logo">
            <a:extLst>
              <a:ext uri="{FF2B5EF4-FFF2-40B4-BE49-F238E27FC236}">
                <a16:creationId xmlns:a16="http://schemas.microsoft.com/office/drawing/2014/main" id="{4EF3D82A-6853-416C-BB0A-1EE343B43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7290" y="6700609"/>
            <a:ext cx="626135" cy="329880"/>
          </a:xfrm>
          <a:prstGeom prst="rect">
            <a:avLst/>
          </a:prstGeom>
          <a:grpFill/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F3855A2D-21FD-A42D-FD86-8BEA2FBAA77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0"/>
            <a:lum bright="70000" contrast="-70000"/>
          </a:blip>
          <a:stretch>
            <a:fillRect/>
          </a:stretch>
        </p:blipFill>
        <p:spPr>
          <a:xfrm>
            <a:off x="5401097" y="6694061"/>
            <a:ext cx="367278" cy="367278"/>
          </a:xfrm>
          <a:prstGeom prst="rect">
            <a:avLst/>
          </a:prstGeom>
          <a:grpFill/>
        </p:spPr>
      </p:pic>
    </p:spTree>
    <p:extLst>
      <p:ext uri="{BB962C8B-B14F-4D97-AF65-F5344CB8AC3E}">
        <p14:creationId xmlns:p14="http://schemas.microsoft.com/office/powerpoint/2010/main" val="675894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03935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2.08333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4.79167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4.375E-6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2.08333E-7 -0.05138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2" grpId="1"/>
      <p:bldP spid="70" grpId="0"/>
      <p:bldP spid="70" grpId="1"/>
      <p:bldP spid="71" grpId="0"/>
      <p:bldP spid="71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2">
            <a:extLst>
              <a:ext uri="{FF2B5EF4-FFF2-40B4-BE49-F238E27FC236}">
                <a16:creationId xmlns:a16="http://schemas.microsoft.com/office/drawing/2014/main" id="{0C5FE1F7-85B5-2602-2523-737F1462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20" y="389970"/>
            <a:ext cx="11018520" cy="553998"/>
          </a:xfrm>
        </p:spPr>
        <p:txBody>
          <a:bodyPr/>
          <a:lstStyle/>
          <a:p>
            <a:r>
              <a:rPr lang="en-US" dirty="0"/>
              <a:t>High-scale and high-availability services in .NET 8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C16A68-DCF4-D3BC-AA31-E51903FC67E7}"/>
              </a:ext>
            </a:extLst>
          </p:cNvPr>
          <p:cNvSpPr/>
          <p:nvPr/>
        </p:nvSpPr>
        <p:spPr>
          <a:xfrm>
            <a:off x="494820" y="1384413"/>
            <a:ext cx="4424252" cy="1699184"/>
          </a:xfrm>
          <a:prstGeom prst="roundRect">
            <a:avLst>
              <a:gd name="adj" fmla="val 7608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0" tIns="45720" rIns="0" rtlCol="0" anchor="t" anchorCtr="0"/>
          <a:lstStyle/>
          <a:p>
            <a:pPr algn="ctr"/>
            <a:r>
              <a:rPr lang="en-US" sz="1400">
                <a:latin typeface="Segoe UI Semibold" panose="020B0502040204020203" pitchFamily="34" charset="0"/>
                <a:cs typeface="Segoe UI Semibold" panose="020B0502040204020203" pitchFamily="34" charset="0"/>
              </a:rPr>
              <a:t>Resilience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29832-A788-9FC1-5946-84EA4747E53C}"/>
              </a:ext>
            </a:extLst>
          </p:cNvPr>
          <p:cNvSpPr txBox="1"/>
          <p:nvPr/>
        </p:nvSpPr>
        <p:spPr>
          <a:xfrm>
            <a:off x="728331" y="2127743"/>
            <a:ext cx="4003856" cy="282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r>
              <a:rPr lang="en-US" sz="1400" err="1">
                <a:solidFill>
                  <a:schemeClr val="tx1"/>
                </a:solidFill>
              </a:rPr>
              <a:t>Microsoft.Extensions.Resilience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D91BA-B287-F730-98CA-73EEEB538514}"/>
              </a:ext>
            </a:extLst>
          </p:cNvPr>
          <p:cNvSpPr txBox="1"/>
          <p:nvPr/>
        </p:nvSpPr>
        <p:spPr>
          <a:xfrm>
            <a:off x="728330" y="2591140"/>
            <a:ext cx="4003856" cy="282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r>
              <a:rPr lang="en-US" sz="1400" err="1">
                <a:solidFill>
                  <a:schemeClr val="tx1"/>
                </a:solidFill>
              </a:rPr>
              <a:t>Microsoft.Extensions.Http.Resilience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9E9A9-B76D-AE82-5D18-417D5D60864C}"/>
              </a:ext>
            </a:extLst>
          </p:cNvPr>
          <p:cNvSpPr txBox="1"/>
          <p:nvPr/>
        </p:nvSpPr>
        <p:spPr>
          <a:xfrm>
            <a:off x="588263" y="3179813"/>
            <a:ext cx="40505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Adds fault injection and retry pipelines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6F5DCA-A3C0-E28E-E412-0D07E05EE821}"/>
              </a:ext>
            </a:extLst>
          </p:cNvPr>
          <p:cNvSpPr/>
          <p:nvPr/>
        </p:nvSpPr>
        <p:spPr>
          <a:xfrm>
            <a:off x="5759850" y="1384413"/>
            <a:ext cx="4424252" cy="1699184"/>
          </a:xfrm>
          <a:prstGeom prst="roundRect">
            <a:avLst>
              <a:gd name="adj" fmla="val 7608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0" tIns="45720" rIns="0" rtlCol="0" anchor="t" anchorCtr="0"/>
          <a:lstStyle/>
          <a:p>
            <a:pPr algn="ctr"/>
            <a:r>
              <a:rPr lang="en-US" sz="1400">
                <a:latin typeface="Segoe UI Semibold" panose="020B0502040204020203" pitchFamily="34" charset="0"/>
                <a:cs typeface="Segoe UI Semibold" panose="020B0502040204020203" pitchFamily="34" charset="0"/>
              </a:rPr>
              <a:t>Compliance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DD8C13-ED62-F89E-28A3-8D022C45A9F7}"/>
              </a:ext>
            </a:extLst>
          </p:cNvPr>
          <p:cNvSpPr txBox="1"/>
          <p:nvPr/>
        </p:nvSpPr>
        <p:spPr>
          <a:xfrm>
            <a:off x="5993361" y="2127743"/>
            <a:ext cx="4003856" cy="282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r>
              <a:rPr lang="en-US" sz="1400" err="1">
                <a:solidFill>
                  <a:schemeClr val="tx1"/>
                </a:solidFill>
              </a:rPr>
              <a:t>Microsoft.Extensions.Compliance.Abstractions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EF1FD-9BBC-8B05-7198-2EC8C37B9E77}"/>
              </a:ext>
            </a:extLst>
          </p:cNvPr>
          <p:cNvSpPr txBox="1"/>
          <p:nvPr/>
        </p:nvSpPr>
        <p:spPr>
          <a:xfrm>
            <a:off x="5993360" y="2591140"/>
            <a:ext cx="4003856" cy="282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r>
              <a:rPr lang="en-US" sz="1400" dirty="0" err="1">
                <a:solidFill>
                  <a:schemeClr val="tx1"/>
                </a:solidFill>
              </a:rPr>
              <a:t>Microsoft.Extensions.Compliance.Redaction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AEFA5-4758-BDEB-3865-A885181BBABE}"/>
              </a:ext>
            </a:extLst>
          </p:cNvPr>
          <p:cNvSpPr txBox="1"/>
          <p:nvPr/>
        </p:nvSpPr>
        <p:spPr>
          <a:xfrm>
            <a:off x="5853293" y="3179813"/>
            <a:ext cx="40505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Adds data classification and redaction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9765F44-214E-8E79-574D-55D7E8367204}"/>
              </a:ext>
            </a:extLst>
          </p:cNvPr>
          <p:cNvSpPr/>
          <p:nvPr/>
        </p:nvSpPr>
        <p:spPr>
          <a:xfrm>
            <a:off x="494820" y="3617158"/>
            <a:ext cx="9689282" cy="2573873"/>
          </a:xfrm>
          <a:prstGeom prst="roundRect">
            <a:avLst>
              <a:gd name="adj" fmla="val 7608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/>
        </p:spPr>
        <p:txBody>
          <a:bodyPr lIns="0" tIns="45720" rIns="0" rtlCol="0" anchor="t" anchorCtr="0"/>
          <a:lstStyle/>
          <a:p>
            <a:pPr algn="ctr"/>
            <a:r>
              <a:rPr lang="en-US" sz="1400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Telemetry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426A51-3C6B-4A75-8F24-1FDB6A8A5C38}"/>
              </a:ext>
            </a:extLst>
          </p:cNvPr>
          <p:cNvSpPr txBox="1"/>
          <p:nvPr/>
        </p:nvSpPr>
        <p:spPr>
          <a:xfrm>
            <a:off x="728330" y="4360488"/>
            <a:ext cx="9268887" cy="282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r>
              <a:rPr lang="en-US" sz="1400" err="1">
                <a:solidFill>
                  <a:schemeClr val="tx1"/>
                </a:solidFill>
              </a:rPr>
              <a:t>Microsoft.Extensions.Telemetry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FD22E5-22D1-3450-8566-B78864ED7F52}"/>
              </a:ext>
            </a:extLst>
          </p:cNvPr>
          <p:cNvSpPr txBox="1"/>
          <p:nvPr/>
        </p:nvSpPr>
        <p:spPr>
          <a:xfrm>
            <a:off x="728329" y="4823885"/>
            <a:ext cx="9268887" cy="282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r>
              <a:rPr lang="en-US" sz="1400" err="1">
                <a:solidFill>
                  <a:schemeClr val="tx1"/>
                </a:solidFill>
              </a:rPr>
              <a:t>Microsoft.Extensions.Telemetry.Abstractions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E4CA12-3A2C-5373-B2D8-89D798A7D4ED}"/>
              </a:ext>
            </a:extLst>
          </p:cNvPr>
          <p:cNvSpPr txBox="1"/>
          <p:nvPr/>
        </p:nvSpPr>
        <p:spPr>
          <a:xfrm>
            <a:off x="728330" y="5267481"/>
            <a:ext cx="9268887" cy="282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r>
              <a:rPr lang="en-US" sz="1400" dirty="0" err="1">
                <a:solidFill>
                  <a:schemeClr val="tx1"/>
                </a:solidFill>
              </a:rPr>
              <a:t>Microsoft.Extensions.Telemetry.Console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6BB549-CF04-2182-FC64-8482EF1F3DB3}"/>
              </a:ext>
            </a:extLst>
          </p:cNvPr>
          <p:cNvSpPr txBox="1"/>
          <p:nvPr/>
        </p:nvSpPr>
        <p:spPr>
          <a:xfrm>
            <a:off x="728329" y="5730878"/>
            <a:ext cx="9268887" cy="282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txBody>
          <a:bodyPr wrap="square" lIns="0" tIns="18288" rIns="0" bIns="45720" anchor="ctr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ln w="3175">
                  <a:noFill/>
                </a:ln>
                <a:gradFill>
                  <a:gsLst>
                    <a:gs pos="77528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latin typeface="+mj-lt"/>
                <a:cs typeface="Segoe UI" pitchFamily="34" charset="0"/>
              </a:defRPr>
            </a:lvl1pPr>
          </a:lstStyle>
          <a:p>
            <a:r>
              <a:rPr lang="en-US" sz="1400" err="1">
                <a:solidFill>
                  <a:schemeClr val="tx1"/>
                </a:solidFill>
              </a:rPr>
              <a:t>Microsoft.Extensions.Http.Telemetry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F3562E-9A24-B038-7E38-923CB6DF0950}"/>
              </a:ext>
            </a:extLst>
          </p:cNvPr>
          <p:cNvSpPr txBox="1"/>
          <p:nvPr/>
        </p:nvSpPr>
        <p:spPr>
          <a:xfrm>
            <a:off x="3337483" y="6262300"/>
            <a:ext cx="4050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Primarily add Logging enhancements and meters/metrics</a:t>
            </a:r>
          </a:p>
        </p:txBody>
      </p:sp>
    </p:spTree>
    <p:extLst>
      <p:ext uri="{BB962C8B-B14F-4D97-AF65-F5344CB8AC3E}">
        <p14:creationId xmlns:p14="http://schemas.microsoft.com/office/powerpoint/2010/main" val="2636747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-0.04491 L -2.29167E-6 1.48148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-0.04491 L -2.29167E-6 1.48148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-0.04491 L -2.29167E-6 1.48148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-0.04491 L -2.29167E-6 1.48148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-0.04491 L -2.29167E-6 1.48148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-0.04491 L -2.29167E-6 1.48148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-0.04491 L -2.29167E-6 1.48148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-0.04491 L -2.29167E-6 1.48148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-0.04491 L -2.29167E-6 1.48148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-0.04491 L -2.29167E-6 1.48148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-0.04491 L -2.29167E-6 1.48148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4607 L 2.08333E-6 -2.22222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9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AA5DEA78-EB9F-F0D1-29F3-281699D8358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8741" y="0"/>
            <a:chExt cx="12192000" cy="6858000"/>
          </a:xfrm>
        </p:grpSpPr>
        <p:sp>
          <p:nvSpPr>
            <p:cNvPr id="1232" name="Rounded Rectangle 1231" descr="Dark Pattern: Plus dots">
              <a:extLst>
                <a:ext uri="{FF2B5EF4-FFF2-40B4-BE49-F238E27FC236}">
                  <a16:creationId xmlns:a16="http://schemas.microsoft.com/office/drawing/2014/main" id="{1FA6ADE5-6DF7-A1C6-788A-BD85A0C85764}"/>
                </a:ext>
              </a:extLst>
            </p:cNvPr>
            <p:cNvSpPr/>
            <p:nvPr/>
          </p:nvSpPr>
          <p:spPr bwMode="auto">
            <a:xfrm>
              <a:off x="18741" y="0"/>
              <a:ext cx="12192000" cy="6858000"/>
            </a:xfrm>
            <a:prstGeom prst="roundRect">
              <a:avLst>
                <a:gd name="adj" fmla="val 0"/>
              </a:avLst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0" sx="100000" sy="100000" flip="none" algn="tl"/>
            </a:blipFill>
            <a:ln w="12700">
              <a:noFill/>
              <a:headEnd type="none" w="med" len="med"/>
              <a:tailEnd type="none" w="med" len="med"/>
            </a:ln>
            <a:effectLst/>
            <a:scene3d>
              <a:camera prst="perspectiveRight" fov="2700000">
                <a:rot lat="0" lon="21594000" rev="0"/>
              </a:camera>
              <a:lightRig rig="flat" dir="t"/>
            </a:scene3d>
            <a:sp3d>
              <a:bevelT w="0" h="38100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1233" name="Rectangle: Rounded Corners 4" descr="Dark - small container">
              <a:extLst>
                <a:ext uri="{FF2B5EF4-FFF2-40B4-BE49-F238E27FC236}">
                  <a16:creationId xmlns:a16="http://schemas.microsoft.com/office/drawing/2014/main" id="{1EA16F7A-7BCA-A5ED-1A9D-4D13471B4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1" y="0"/>
              <a:ext cx="12192000" cy="6858000"/>
            </a:xfrm>
            <a:prstGeom prst="roundRect">
              <a:avLst>
                <a:gd name="adj" fmla="val 0"/>
              </a:avLst>
            </a:prstGeom>
            <a:gradFill>
              <a:gsLst>
                <a:gs pos="70000">
                  <a:srgbClr val="091F2C"/>
                </a:gs>
                <a:gs pos="94000">
                  <a:srgbClr val="091F2C">
                    <a:alpha val="45025"/>
                  </a:srgbClr>
                </a:gs>
                <a:gs pos="30000">
                  <a:srgbClr val="091F2C"/>
                </a:gs>
                <a:gs pos="4000">
                  <a:srgbClr val="091F2C">
                    <a:alpha val="40000"/>
                  </a:srgbClr>
                </a:gs>
              </a:gsLst>
              <a:path path="circle">
                <a:fillToRect l="100000" t="100000"/>
              </a:path>
            </a:gradFill>
            <a:ln w="12700">
              <a:noFill/>
              <a:headEnd type="none" w="med" len="med"/>
              <a:tailEnd type="none" w="med" len="med"/>
            </a:ln>
            <a:effectLst/>
            <a:scene3d>
              <a:camera prst="perspectiveRight" fov="2700000">
                <a:rot lat="0" lon="21594000" rev="0"/>
              </a:camera>
              <a:lightRig rig="flat" dir="t"/>
            </a:scene3d>
            <a:sp3d>
              <a:bevelT w="0" h="38100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2B777121-88DB-B82E-0C2F-9B7AA9DA1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844346" y="2920339"/>
            <a:ext cx="8503308" cy="4709449"/>
          </a:xfrm>
          <a:prstGeom prst="roundRect">
            <a:avLst>
              <a:gd name="adj" fmla="val 2489"/>
            </a:avLst>
          </a:prstGeom>
          <a:solidFill>
            <a:srgbClr val="091F2C"/>
          </a:soli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45" name="!!gradient">
            <a:extLst>
              <a:ext uri="{FF2B5EF4-FFF2-40B4-BE49-F238E27FC236}">
                <a16:creationId xmlns:a16="http://schemas.microsoft.com/office/drawing/2014/main" id="{A28DFE23-9753-7EE7-09FE-A9D4E3FC3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10301834" y="-6194651"/>
            <a:ext cx="22168508" cy="14368637"/>
          </a:xfrm>
          <a:prstGeom prst="roundRect">
            <a:avLst>
              <a:gd name="adj" fmla="val 0"/>
            </a:avLst>
          </a:prstGeom>
          <a:gradFill>
            <a:gsLst>
              <a:gs pos="36000">
                <a:schemeClr val="bg1">
                  <a:alpha val="0"/>
                </a:schemeClr>
              </a:gs>
              <a:gs pos="44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5B4E3">
                  <a:alpha val="0"/>
                </a:srgbClr>
              </a:gs>
              <a:gs pos="62000">
                <a:srgbClr val="8DC8E8">
                  <a:alpha val="0"/>
                </a:srgbClr>
              </a:gs>
            </a:gsLst>
            <a:lin ang="2700000" scaled="0"/>
          </a:gradFill>
          <a:ln>
            <a:noFill/>
            <a:headEnd type="none" w="med" len="med"/>
            <a:tailEnd type="none" w="med" len="med"/>
          </a:ln>
          <a:effectLst/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DBF1FD-9E2C-3C30-30E6-E1E31B6A2A1C}"/>
              </a:ext>
            </a:extLst>
          </p:cNvPr>
          <p:cNvSpPr/>
          <p:nvPr/>
        </p:nvSpPr>
        <p:spPr>
          <a:xfrm>
            <a:off x="5972615" y="3287263"/>
            <a:ext cx="130150" cy="132080"/>
          </a:xfrm>
          <a:custGeom>
            <a:avLst/>
            <a:gdLst>
              <a:gd name="connsiteX0" fmla="*/ 70573 w 130150"/>
              <a:gd name="connsiteY0" fmla="*/ 765 h 132080"/>
              <a:gd name="connsiteX1" fmla="*/ 82336 w 130150"/>
              <a:gd name="connsiteY1" fmla="*/ 12527 h 132080"/>
              <a:gd name="connsiteX2" fmla="*/ 88217 w 130150"/>
              <a:gd name="connsiteY2" fmla="*/ 30170 h 132080"/>
              <a:gd name="connsiteX3" fmla="*/ 99979 w 130150"/>
              <a:gd name="connsiteY3" fmla="*/ 41933 h 132080"/>
              <a:gd name="connsiteX4" fmla="*/ 117622 w 130150"/>
              <a:gd name="connsiteY4" fmla="*/ 47814 h 132080"/>
              <a:gd name="connsiteX5" fmla="*/ 129384 w 130150"/>
              <a:gd name="connsiteY5" fmla="*/ 71338 h 132080"/>
              <a:gd name="connsiteX6" fmla="*/ 117622 w 130150"/>
              <a:gd name="connsiteY6" fmla="*/ 83100 h 132080"/>
              <a:gd name="connsiteX7" fmla="*/ 102919 w 130150"/>
              <a:gd name="connsiteY7" fmla="*/ 86041 h 132080"/>
              <a:gd name="connsiteX8" fmla="*/ 88217 w 130150"/>
              <a:gd name="connsiteY8" fmla="*/ 100744 h 132080"/>
              <a:gd name="connsiteX9" fmla="*/ 82336 w 130150"/>
              <a:gd name="connsiteY9" fmla="*/ 118387 h 132080"/>
              <a:gd name="connsiteX10" fmla="*/ 76455 w 130150"/>
              <a:gd name="connsiteY10" fmla="*/ 127208 h 132080"/>
              <a:gd name="connsiteX11" fmla="*/ 55871 w 130150"/>
              <a:gd name="connsiteY11" fmla="*/ 130149 h 132080"/>
              <a:gd name="connsiteX12" fmla="*/ 49989 w 130150"/>
              <a:gd name="connsiteY12" fmla="*/ 121327 h 132080"/>
              <a:gd name="connsiteX13" fmla="*/ 44108 w 130150"/>
              <a:gd name="connsiteY13" fmla="*/ 103685 h 132080"/>
              <a:gd name="connsiteX14" fmla="*/ 29406 w 130150"/>
              <a:gd name="connsiteY14" fmla="*/ 88981 h 132080"/>
              <a:gd name="connsiteX15" fmla="*/ 11762 w 130150"/>
              <a:gd name="connsiteY15" fmla="*/ 83100 h 132080"/>
              <a:gd name="connsiteX16" fmla="*/ 0 w 130150"/>
              <a:gd name="connsiteY16" fmla="*/ 65457 h 132080"/>
              <a:gd name="connsiteX17" fmla="*/ 11762 w 130150"/>
              <a:gd name="connsiteY17" fmla="*/ 50754 h 132080"/>
              <a:gd name="connsiteX18" fmla="*/ 29406 w 130150"/>
              <a:gd name="connsiteY18" fmla="*/ 44874 h 132080"/>
              <a:gd name="connsiteX19" fmla="*/ 41168 w 130150"/>
              <a:gd name="connsiteY19" fmla="*/ 30170 h 132080"/>
              <a:gd name="connsiteX20" fmla="*/ 47049 w 130150"/>
              <a:gd name="connsiteY20" fmla="*/ 12527 h 132080"/>
              <a:gd name="connsiteX21" fmla="*/ 70573 w 130150"/>
              <a:gd name="connsiteY21" fmla="*/ 765 h 13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0150" h="132080">
                <a:moveTo>
                  <a:pt x="70573" y="765"/>
                </a:moveTo>
                <a:cubicBezTo>
                  <a:pt x="76455" y="3706"/>
                  <a:pt x="79396" y="6646"/>
                  <a:pt x="82336" y="12527"/>
                </a:cubicBezTo>
                <a:lnTo>
                  <a:pt x="88217" y="30170"/>
                </a:lnTo>
                <a:cubicBezTo>
                  <a:pt x="91157" y="36052"/>
                  <a:pt x="94098" y="38993"/>
                  <a:pt x="99979" y="41933"/>
                </a:cubicBezTo>
                <a:lnTo>
                  <a:pt x="117622" y="47814"/>
                </a:lnTo>
                <a:cubicBezTo>
                  <a:pt x="126444" y="50754"/>
                  <a:pt x="132325" y="62516"/>
                  <a:pt x="129384" y="71338"/>
                </a:cubicBezTo>
                <a:cubicBezTo>
                  <a:pt x="126444" y="77219"/>
                  <a:pt x="123503" y="80160"/>
                  <a:pt x="117622" y="83100"/>
                </a:cubicBezTo>
                <a:lnTo>
                  <a:pt x="102919" y="86041"/>
                </a:lnTo>
                <a:cubicBezTo>
                  <a:pt x="94098" y="88981"/>
                  <a:pt x="91157" y="94862"/>
                  <a:pt x="88217" y="100744"/>
                </a:cubicBezTo>
                <a:lnTo>
                  <a:pt x="82336" y="118387"/>
                </a:lnTo>
                <a:cubicBezTo>
                  <a:pt x="82336" y="121327"/>
                  <a:pt x="79396" y="124268"/>
                  <a:pt x="76455" y="127208"/>
                </a:cubicBezTo>
                <a:cubicBezTo>
                  <a:pt x="70573" y="133089"/>
                  <a:pt x="61752" y="133089"/>
                  <a:pt x="55871" y="130149"/>
                </a:cubicBezTo>
                <a:cubicBezTo>
                  <a:pt x="52930" y="127208"/>
                  <a:pt x="49989" y="124268"/>
                  <a:pt x="49989" y="121327"/>
                </a:cubicBezTo>
                <a:lnTo>
                  <a:pt x="44108" y="103685"/>
                </a:lnTo>
                <a:cubicBezTo>
                  <a:pt x="41168" y="94862"/>
                  <a:pt x="35287" y="91922"/>
                  <a:pt x="29406" y="88981"/>
                </a:cubicBezTo>
                <a:lnTo>
                  <a:pt x="11762" y="83100"/>
                </a:lnTo>
                <a:cubicBezTo>
                  <a:pt x="5881" y="80160"/>
                  <a:pt x="0" y="74279"/>
                  <a:pt x="0" y="65457"/>
                </a:cubicBezTo>
                <a:cubicBezTo>
                  <a:pt x="0" y="56635"/>
                  <a:pt x="5881" y="50754"/>
                  <a:pt x="11762" y="50754"/>
                </a:cubicBezTo>
                <a:lnTo>
                  <a:pt x="29406" y="44874"/>
                </a:lnTo>
                <a:cubicBezTo>
                  <a:pt x="35287" y="41933"/>
                  <a:pt x="38227" y="36052"/>
                  <a:pt x="41168" y="30170"/>
                </a:cubicBezTo>
                <a:lnTo>
                  <a:pt x="47049" y="12527"/>
                </a:lnTo>
                <a:cubicBezTo>
                  <a:pt x="49989" y="3706"/>
                  <a:pt x="61752" y="-2175"/>
                  <a:pt x="70573" y="765"/>
                </a:cubicBezTo>
                <a:close/>
              </a:path>
            </a:pathLst>
          </a:custGeom>
          <a:solidFill>
            <a:srgbClr val="C5B4E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65D5341-6AA3-3256-1226-C9C0FD813985}"/>
              </a:ext>
            </a:extLst>
          </p:cNvPr>
          <p:cNvGrpSpPr/>
          <p:nvPr/>
        </p:nvGrpSpPr>
        <p:grpSpPr>
          <a:xfrm>
            <a:off x="4606900" y="3584018"/>
            <a:ext cx="5236387" cy="532232"/>
            <a:chOff x="4606900" y="3545918"/>
            <a:chExt cx="5236387" cy="53223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5282D3D-6044-1294-588E-B65D95FC03A3}"/>
                </a:ext>
              </a:extLst>
            </p:cNvPr>
            <p:cNvSpPr/>
            <p:nvPr/>
          </p:nvSpPr>
          <p:spPr bwMode="auto">
            <a:xfrm>
              <a:off x="4606900" y="3545918"/>
              <a:ext cx="5236387" cy="532232"/>
            </a:xfrm>
            <a:prstGeom prst="roundRect">
              <a:avLst>
                <a:gd name="adj" fmla="val 1604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  <a:scene3d>
              <a:camera prst="perspectiveLeft" fov="2100000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744B4F-03C2-216A-5A97-14A21912812D}"/>
                </a:ext>
              </a:extLst>
            </p:cNvPr>
            <p:cNvSpPr txBox="1"/>
            <p:nvPr/>
          </p:nvSpPr>
          <p:spPr>
            <a:xfrm>
              <a:off x="4912796" y="3704312"/>
              <a:ext cx="468184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What is included in my health plan that is not standard?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A3CF4B9-E3E1-21F4-76E1-7C97F904899C}"/>
              </a:ext>
            </a:extLst>
          </p:cNvPr>
          <p:cNvGrpSpPr/>
          <p:nvPr/>
        </p:nvGrpSpPr>
        <p:grpSpPr>
          <a:xfrm>
            <a:off x="9645650" y="3634691"/>
            <a:ext cx="430887" cy="430887"/>
            <a:chOff x="9645650" y="3596591"/>
            <a:chExt cx="430887" cy="43088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A12453D-B104-5221-01CB-0CEFB2810487}"/>
                </a:ext>
              </a:extLst>
            </p:cNvPr>
            <p:cNvSpPr/>
            <p:nvPr/>
          </p:nvSpPr>
          <p:spPr bwMode="auto">
            <a:xfrm>
              <a:off x="9645650" y="3596591"/>
              <a:ext cx="430887" cy="430887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353B8F2D-272C-1A46-3FC5-547B99A9B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46793" y="3697734"/>
              <a:ext cx="228600" cy="228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0CE44E-2987-3AD9-9562-5F1372A7F134}"/>
              </a:ext>
            </a:extLst>
          </p:cNvPr>
          <p:cNvGrpSpPr/>
          <p:nvPr/>
        </p:nvGrpSpPr>
        <p:grpSpPr>
          <a:xfrm>
            <a:off x="2169670" y="5955891"/>
            <a:ext cx="7818880" cy="458832"/>
            <a:chOff x="2169670" y="5898967"/>
            <a:chExt cx="7818880" cy="45883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DD1EB18-36B0-567F-1DC6-407A1FBCF484}"/>
                </a:ext>
              </a:extLst>
            </p:cNvPr>
            <p:cNvSpPr/>
            <p:nvPr/>
          </p:nvSpPr>
          <p:spPr bwMode="auto">
            <a:xfrm>
              <a:off x="2169670" y="5898967"/>
              <a:ext cx="7818880" cy="4588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  <a:scene3d>
              <a:camera prst="perspectiveLeft" fov="2100000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36" name="Graphic 5">
              <a:extLst>
                <a:ext uri="{FF2B5EF4-FFF2-40B4-BE49-F238E27FC236}">
                  <a16:creationId xmlns:a16="http://schemas.microsoft.com/office/drawing/2014/main" id="{346D2F97-5348-A381-9DC8-FBB0509BD6F3}"/>
                </a:ext>
              </a:extLst>
            </p:cNvPr>
            <p:cNvSpPr/>
            <p:nvPr/>
          </p:nvSpPr>
          <p:spPr>
            <a:xfrm>
              <a:off x="9537905" y="6023917"/>
              <a:ext cx="215489" cy="193330"/>
            </a:xfrm>
            <a:custGeom>
              <a:avLst/>
              <a:gdLst>
                <a:gd name="connsiteX0" fmla="*/ 285833 w 764564"/>
                <a:gd name="connsiteY0" fmla="*/ 0 h 685942"/>
                <a:gd name="connsiteX1" fmla="*/ 0 w 764564"/>
                <a:gd name="connsiteY1" fmla="*/ 285666 h 685942"/>
                <a:gd name="connsiteX2" fmla="*/ 26868 w 764564"/>
                <a:gd name="connsiteY2" fmla="*/ 406717 h 685942"/>
                <a:gd name="connsiteX3" fmla="*/ 922 w 764564"/>
                <a:gd name="connsiteY3" fmla="*/ 526427 h 685942"/>
                <a:gd name="connsiteX4" fmla="*/ 30955 w 764564"/>
                <a:gd name="connsiteY4" fmla="*/ 570901 h 685942"/>
                <a:gd name="connsiteX5" fmla="*/ 44851 w 764564"/>
                <a:gd name="connsiteY5" fmla="*/ 571004 h 685942"/>
                <a:gd name="connsiteX6" fmla="*/ 168142 w 764564"/>
                <a:gd name="connsiteY6" fmla="*/ 546239 h 685942"/>
                <a:gd name="connsiteX7" fmla="*/ 546098 w 764564"/>
                <a:gd name="connsiteY7" fmla="*/ 403216 h 685942"/>
                <a:gd name="connsiteX8" fmla="*/ 403074 w 764564"/>
                <a:gd name="connsiteY8" fmla="*/ 25260 h 685942"/>
                <a:gd name="connsiteX9" fmla="*/ 285833 w 764564"/>
                <a:gd name="connsiteY9" fmla="*/ 0 h 685942"/>
                <a:gd name="connsiteX10" fmla="*/ 284385 w 764564"/>
                <a:gd name="connsiteY10" fmla="*/ 609599 h 685942"/>
                <a:gd name="connsiteX11" fmla="*/ 478695 w 764564"/>
                <a:gd name="connsiteY11" fmla="*/ 685799 h 685942"/>
                <a:gd name="connsiteX12" fmla="*/ 596348 w 764564"/>
                <a:gd name="connsiteY12" fmla="*/ 660539 h 685942"/>
                <a:gd name="connsiteX13" fmla="*/ 707333 w 764564"/>
                <a:gd name="connsiteY13" fmla="*/ 684923 h 685942"/>
                <a:gd name="connsiteX14" fmla="*/ 763454 w 764564"/>
                <a:gd name="connsiteY14" fmla="*/ 648271 h 685942"/>
                <a:gd name="connsiteX15" fmla="*/ 763226 w 764564"/>
                <a:gd name="connsiteY15" fmla="*/ 627773 h 685942"/>
                <a:gd name="connsiteX16" fmla="*/ 737661 w 764564"/>
                <a:gd name="connsiteY16" fmla="*/ 520979 h 685942"/>
                <a:gd name="connsiteX17" fmla="*/ 599556 w 764564"/>
                <a:gd name="connsiteY17" fmla="*/ 141026 h 685942"/>
                <a:gd name="connsiteX18" fmla="*/ 572154 w 764564"/>
                <a:gd name="connsiteY18" fmla="*/ 129921 h 685942"/>
                <a:gd name="connsiteX19" fmla="*/ 602634 w 764564"/>
                <a:gd name="connsiteY19" fmla="*/ 207950 h 685942"/>
                <a:gd name="connsiteX20" fmla="*/ 707295 w 764564"/>
                <a:gd name="connsiteY20" fmla="*/ 400050 h 685942"/>
                <a:gd name="connsiteX21" fmla="*/ 681958 w 764564"/>
                <a:gd name="connsiteY21" fmla="*/ 504710 h 685942"/>
                <a:gd name="connsiteX22" fmla="*/ 677005 w 764564"/>
                <a:gd name="connsiteY22" fmla="*/ 514349 h 685942"/>
                <a:gd name="connsiteX23" fmla="*/ 679672 w 764564"/>
                <a:gd name="connsiteY23" fmla="*/ 524865 h 685942"/>
                <a:gd name="connsiteX24" fmla="*/ 704133 w 764564"/>
                <a:gd name="connsiteY24" fmla="*/ 625830 h 685942"/>
                <a:gd name="connsiteX25" fmla="*/ 599739 w 764564"/>
                <a:gd name="connsiteY25" fmla="*/ 602589 h 685942"/>
                <a:gd name="connsiteX26" fmla="*/ 589680 w 764564"/>
                <a:gd name="connsiteY26" fmla="*/ 600227 h 685942"/>
                <a:gd name="connsiteX27" fmla="*/ 580422 w 764564"/>
                <a:gd name="connsiteY27" fmla="*/ 604837 h 685942"/>
                <a:gd name="connsiteX28" fmla="*/ 478695 w 764564"/>
                <a:gd name="connsiteY28" fmla="*/ 628649 h 685942"/>
                <a:gd name="connsiteX29" fmla="*/ 367443 w 764564"/>
                <a:gd name="connsiteY29" fmla="*/ 599846 h 685942"/>
                <a:gd name="connsiteX30" fmla="*/ 284385 w 764564"/>
                <a:gd name="connsiteY30" fmla="*/ 609599 h 68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64564" h="685942">
                  <a:moveTo>
                    <a:pt x="285833" y="0"/>
                  </a:moveTo>
                  <a:cubicBezTo>
                    <a:pt x="128018" y="-46"/>
                    <a:pt x="46" y="127851"/>
                    <a:pt x="0" y="285666"/>
                  </a:cubicBezTo>
                  <a:cubicBezTo>
                    <a:pt x="-13" y="327496"/>
                    <a:pt x="9160" y="368819"/>
                    <a:pt x="26868" y="406717"/>
                  </a:cubicBezTo>
                  <a:cubicBezTo>
                    <a:pt x="17278" y="446410"/>
                    <a:pt x="8627" y="486327"/>
                    <a:pt x="922" y="526427"/>
                  </a:cubicBezTo>
                  <a:cubicBezTo>
                    <a:pt x="-3066" y="547001"/>
                    <a:pt x="10380" y="566916"/>
                    <a:pt x="30955" y="570901"/>
                  </a:cubicBezTo>
                  <a:cubicBezTo>
                    <a:pt x="35541" y="571793"/>
                    <a:pt x="40252" y="571827"/>
                    <a:pt x="44851" y="571004"/>
                  </a:cubicBezTo>
                  <a:cubicBezTo>
                    <a:pt x="68587" y="566813"/>
                    <a:pt x="120213" y="557288"/>
                    <a:pt x="168142" y="546239"/>
                  </a:cubicBezTo>
                  <a:cubicBezTo>
                    <a:pt x="312008" y="611112"/>
                    <a:pt x="481221" y="547081"/>
                    <a:pt x="546098" y="403216"/>
                  </a:cubicBezTo>
                  <a:cubicBezTo>
                    <a:pt x="610971" y="259351"/>
                    <a:pt x="546936" y="90134"/>
                    <a:pt x="403074" y="25260"/>
                  </a:cubicBezTo>
                  <a:cubicBezTo>
                    <a:pt x="366220" y="8641"/>
                    <a:pt x="326261" y="32"/>
                    <a:pt x="285833" y="0"/>
                  </a:cubicBezTo>
                  <a:close/>
                  <a:moveTo>
                    <a:pt x="284385" y="609599"/>
                  </a:moveTo>
                  <a:cubicBezTo>
                    <a:pt x="337177" y="658680"/>
                    <a:pt x="406614" y="685910"/>
                    <a:pt x="478695" y="685799"/>
                  </a:cubicBezTo>
                  <a:cubicBezTo>
                    <a:pt x="520605" y="685799"/>
                    <a:pt x="560420" y="676770"/>
                    <a:pt x="596348" y="660539"/>
                  </a:cubicBezTo>
                  <a:cubicBezTo>
                    <a:pt x="636086" y="669835"/>
                    <a:pt x="679634" y="679132"/>
                    <a:pt x="707333" y="684923"/>
                  </a:cubicBezTo>
                  <a:cubicBezTo>
                    <a:pt x="732951" y="690299"/>
                    <a:pt x="758078" y="673889"/>
                    <a:pt x="763454" y="648271"/>
                  </a:cubicBezTo>
                  <a:cubicBezTo>
                    <a:pt x="764875" y="641504"/>
                    <a:pt x="764795" y="634509"/>
                    <a:pt x="763226" y="627773"/>
                  </a:cubicBezTo>
                  <a:cubicBezTo>
                    <a:pt x="757053" y="600989"/>
                    <a:pt x="747300" y="559384"/>
                    <a:pt x="737661" y="520979"/>
                  </a:cubicBezTo>
                  <a:cubicBezTo>
                    <a:pt x="804446" y="377921"/>
                    <a:pt x="742614" y="207811"/>
                    <a:pt x="599556" y="141026"/>
                  </a:cubicBezTo>
                  <a:cubicBezTo>
                    <a:pt x="590621" y="136854"/>
                    <a:pt x="581474" y="133148"/>
                    <a:pt x="572154" y="129921"/>
                  </a:cubicBezTo>
                  <a:cubicBezTo>
                    <a:pt x="585672" y="154490"/>
                    <a:pt x="595921" y="180722"/>
                    <a:pt x="602634" y="207950"/>
                  </a:cubicBezTo>
                  <a:cubicBezTo>
                    <a:pt x="667911" y="250026"/>
                    <a:pt x="707337" y="322387"/>
                    <a:pt x="707295" y="400050"/>
                  </a:cubicBezTo>
                  <a:cubicBezTo>
                    <a:pt x="707295" y="437845"/>
                    <a:pt x="698151" y="473392"/>
                    <a:pt x="681958" y="504710"/>
                  </a:cubicBezTo>
                  <a:lnTo>
                    <a:pt x="677005" y="514349"/>
                  </a:lnTo>
                  <a:lnTo>
                    <a:pt x="679672" y="524865"/>
                  </a:lnTo>
                  <a:cubicBezTo>
                    <a:pt x="688359" y="558965"/>
                    <a:pt x="697465" y="597255"/>
                    <a:pt x="704133" y="625830"/>
                  </a:cubicBezTo>
                  <a:cubicBezTo>
                    <a:pt x="674643" y="619620"/>
                    <a:pt x="634867" y="610971"/>
                    <a:pt x="599739" y="602589"/>
                  </a:cubicBezTo>
                  <a:lnTo>
                    <a:pt x="589680" y="600227"/>
                  </a:lnTo>
                  <a:lnTo>
                    <a:pt x="580422" y="604837"/>
                  </a:lnTo>
                  <a:cubicBezTo>
                    <a:pt x="549790" y="620077"/>
                    <a:pt x="515271" y="628649"/>
                    <a:pt x="478695" y="628649"/>
                  </a:cubicBezTo>
                  <a:cubicBezTo>
                    <a:pt x="439757" y="628722"/>
                    <a:pt x="401451" y="618804"/>
                    <a:pt x="367443" y="599846"/>
                  </a:cubicBezTo>
                  <a:cubicBezTo>
                    <a:pt x="340293" y="606666"/>
                    <a:pt x="312377" y="609946"/>
                    <a:pt x="284385" y="609599"/>
                  </a:cubicBezTo>
                  <a:close/>
                </a:path>
              </a:pathLst>
            </a:custGeom>
            <a:solidFill>
              <a:srgbClr val="C5B4E3"/>
            </a:solidFill>
            <a:ln w="9525" cap="flat">
              <a:noFill/>
              <a:prstDash val="solid"/>
              <a:miter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BF68EF4-3A8E-75C1-ED2D-F2385B4A3596}"/>
              </a:ext>
            </a:extLst>
          </p:cNvPr>
          <p:cNvSpPr/>
          <p:nvPr/>
        </p:nvSpPr>
        <p:spPr>
          <a:xfrm>
            <a:off x="5783773" y="3115078"/>
            <a:ext cx="210277" cy="209528"/>
          </a:xfrm>
          <a:custGeom>
            <a:avLst/>
            <a:gdLst>
              <a:gd name="connsiteX0" fmla="*/ 97786 w 210277"/>
              <a:gd name="connsiteY0" fmla="*/ 749 h 209528"/>
              <a:gd name="connsiteX1" fmla="*/ 127193 w 210277"/>
              <a:gd name="connsiteY1" fmla="*/ 15452 h 209528"/>
              <a:gd name="connsiteX2" fmla="*/ 136014 w 210277"/>
              <a:gd name="connsiteY2" fmla="*/ 44857 h 209528"/>
              <a:gd name="connsiteX3" fmla="*/ 165419 w 210277"/>
              <a:gd name="connsiteY3" fmla="*/ 74263 h 209528"/>
              <a:gd name="connsiteX4" fmla="*/ 194824 w 210277"/>
              <a:gd name="connsiteY4" fmla="*/ 83085 h 209528"/>
              <a:gd name="connsiteX5" fmla="*/ 209527 w 210277"/>
              <a:gd name="connsiteY5" fmla="*/ 97788 h 209528"/>
              <a:gd name="connsiteX6" fmla="*/ 194824 w 210277"/>
              <a:gd name="connsiteY6" fmla="*/ 127193 h 209528"/>
              <a:gd name="connsiteX7" fmla="*/ 165419 w 210277"/>
              <a:gd name="connsiteY7" fmla="*/ 136014 h 209528"/>
              <a:gd name="connsiteX8" fmla="*/ 136014 w 210277"/>
              <a:gd name="connsiteY8" fmla="*/ 165420 h 209528"/>
              <a:gd name="connsiteX9" fmla="*/ 127193 w 210277"/>
              <a:gd name="connsiteY9" fmla="*/ 194825 h 209528"/>
              <a:gd name="connsiteX10" fmla="*/ 106608 w 210277"/>
              <a:gd name="connsiteY10" fmla="*/ 209528 h 209528"/>
              <a:gd name="connsiteX11" fmla="*/ 91905 w 210277"/>
              <a:gd name="connsiteY11" fmla="*/ 206588 h 209528"/>
              <a:gd name="connsiteX12" fmla="*/ 83084 w 210277"/>
              <a:gd name="connsiteY12" fmla="*/ 194825 h 209528"/>
              <a:gd name="connsiteX13" fmla="*/ 74263 w 210277"/>
              <a:gd name="connsiteY13" fmla="*/ 165420 h 209528"/>
              <a:gd name="connsiteX14" fmla="*/ 44857 w 210277"/>
              <a:gd name="connsiteY14" fmla="*/ 136014 h 209528"/>
              <a:gd name="connsiteX15" fmla="*/ 15452 w 210277"/>
              <a:gd name="connsiteY15" fmla="*/ 127193 h 209528"/>
              <a:gd name="connsiteX16" fmla="*/ 749 w 210277"/>
              <a:gd name="connsiteY16" fmla="*/ 112490 h 209528"/>
              <a:gd name="connsiteX17" fmla="*/ 15452 w 210277"/>
              <a:gd name="connsiteY17" fmla="*/ 83085 h 209528"/>
              <a:gd name="connsiteX18" fmla="*/ 44857 w 210277"/>
              <a:gd name="connsiteY18" fmla="*/ 74263 h 209528"/>
              <a:gd name="connsiteX19" fmla="*/ 74263 w 210277"/>
              <a:gd name="connsiteY19" fmla="*/ 44857 h 209528"/>
              <a:gd name="connsiteX20" fmla="*/ 83084 w 210277"/>
              <a:gd name="connsiteY20" fmla="*/ 15452 h 209528"/>
              <a:gd name="connsiteX21" fmla="*/ 97786 w 210277"/>
              <a:gd name="connsiteY21" fmla="*/ 749 h 20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0277" h="209528">
                <a:moveTo>
                  <a:pt x="97786" y="749"/>
                </a:moveTo>
                <a:cubicBezTo>
                  <a:pt x="109548" y="-2191"/>
                  <a:pt x="124252" y="3690"/>
                  <a:pt x="127193" y="15452"/>
                </a:cubicBezTo>
                <a:lnTo>
                  <a:pt x="136014" y="44857"/>
                </a:lnTo>
                <a:cubicBezTo>
                  <a:pt x="141894" y="59560"/>
                  <a:pt x="150716" y="71322"/>
                  <a:pt x="165419" y="74263"/>
                </a:cubicBezTo>
                <a:lnTo>
                  <a:pt x="194824" y="83085"/>
                </a:lnTo>
                <a:cubicBezTo>
                  <a:pt x="200705" y="86026"/>
                  <a:pt x="206586" y="91907"/>
                  <a:pt x="209527" y="97788"/>
                </a:cubicBezTo>
                <a:cubicBezTo>
                  <a:pt x="212467" y="109549"/>
                  <a:pt x="206586" y="124252"/>
                  <a:pt x="194824" y="127193"/>
                </a:cubicBezTo>
                <a:lnTo>
                  <a:pt x="165419" y="136014"/>
                </a:lnTo>
                <a:cubicBezTo>
                  <a:pt x="150716" y="141896"/>
                  <a:pt x="138955" y="150718"/>
                  <a:pt x="136014" y="165420"/>
                </a:cubicBezTo>
                <a:lnTo>
                  <a:pt x="127193" y="194825"/>
                </a:lnTo>
                <a:cubicBezTo>
                  <a:pt x="124252" y="203647"/>
                  <a:pt x="115430" y="209528"/>
                  <a:pt x="106608" y="209528"/>
                </a:cubicBezTo>
                <a:cubicBezTo>
                  <a:pt x="100727" y="209528"/>
                  <a:pt x="94846" y="209528"/>
                  <a:pt x="91905" y="206588"/>
                </a:cubicBezTo>
                <a:cubicBezTo>
                  <a:pt x="88965" y="203647"/>
                  <a:pt x="86025" y="200707"/>
                  <a:pt x="83084" y="194825"/>
                </a:cubicBezTo>
                <a:lnTo>
                  <a:pt x="74263" y="165420"/>
                </a:lnTo>
                <a:cubicBezTo>
                  <a:pt x="68382" y="150718"/>
                  <a:pt x="59560" y="138955"/>
                  <a:pt x="44857" y="136014"/>
                </a:cubicBezTo>
                <a:lnTo>
                  <a:pt x="15452" y="127193"/>
                </a:lnTo>
                <a:cubicBezTo>
                  <a:pt x="9571" y="124252"/>
                  <a:pt x="3690" y="118371"/>
                  <a:pt x="749" y="112490"/>
                </a:cubicBezTo>
                <a:cubicBezTo>
                  <a:pt x="-2192" y="100728"/>
                  <a:pt x="3690" y="86026"/>
                  <a:pt x="15452" y="83085"/>
                </a:cubicBezTo>
                <a:lnTo>
                  <a:pt x="44857" y="74263"/>
                </a:lnTo>
                <a:cubicBezTo>
                  <a:pt x="59560" y="68382"/>
                  <a:pt x="68382" y="59560"/>
                  <a:pt x="74263" y="44857"/>
                </a:cubicBezTo>
                <a:lnTo>
                  <a:pt x="83084" y="15452"/>
                </a:lnTo>
                <a:cubicBezTo>
                  <a:pt x="86025" y="9571"/>
                  <a:pt x="91905" y="3690"/>
                  <a:pt x="97786" y="749"/>
                </a:cubicBezTo>
                <a:close/>
              </a:path>
            </a:pathLst>
          </a:custGeom>
          <a:solidFill>
            <a:srgbClr val="C5B4E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D2B39E4-2D6F-A3DC-F873-B4C6A2E5C107}"/>
              </a:ext>
            </a:extLst>
          </p:cNvPr>
          <p:cNvSpPr/>
          <p:nvPr/>
        </p:nvSpPr>
        <p:spPr>
          <a:xfrm>
            <a:off x="6037690" y="3139493"/>
            <a:ext cx="101426" cy="101065"/>
          </a:xfrm>
          <a:custGeom>
            <a:avLst/>
            <a:gdLst>
              <a:gd name="connsiteX0" fmla="*/ 97787 w 210277"/>
              <a:gd name="connsiteY0" fmla="*/ 749 h 209528"/>
              <a:gd name="connsiteX1" fmla="*/ 127194 w 210277"/>
              <a:gd name="connsiteY1" fmla="*/ 15452 h 209528"/>
              <a:gd name="connsiteX2" fmla="*/ 136015 w 210277"/>
              <a:gd name="connsiteY2" fmla="*/ 44857 h 209528"/>
              <a:gd name="connsiteX3" fmla="*/ 165420 w 210277"/>
              <a:gd name="connsiteY3" fmla="*/ 74263 h 209528"/>
              <a:gd name="connsiteX4" fmla="*/ 194825 w 210277"/>
              <a:gd name="connsiteY4" fmla="*/ 83085 h 209528"/>
              <a:gd name="connsiteX5" fmla="*/ 209528 w 210277"/>
              <a:gd name="connsiteY5" fmla="*/ 97788 h 209528"/>
              <a:gd name="connsiteX6" fmla="*/ 194825 w 210277"/>
              <a:gd name="connsiteY6" fmla="*/ 127193 h 209528"/>
              <a:gd name="connsiteX7" fmla="*/ 165420 w 210277"/>
              <a:gd name="connsiteY7" fmla="*/ 136014 h 209528"/>
              <a:gd name="connsiteX8" fmla="*/ 136015 w 210277"/>
              <a:gd name="connsiteY8" fmla="*/ 165420 h 209528"/>
              <a:gd name="connsiteX9" fmla="*/ 127194 w 210277"/>
              <a:gd name="connsiteY9" fmla="*/ 194825 h 209528"/>
              <a:gd name="connsiteX10" fmla="*/ 106609 w 210277"/>
              <a:gd name="connsiteY10" fmla="*/ 209528 h 209528"/>
              <a:gd name="connsiteX11" fmla="*/ 91906 w 210277"/>
              <a:gd name="connsiteY11" fmla="*/ 206588 h 209528"/>
              <a:gd name="connsiteX12" fmla="*/ 83085 w 210277"/>
              <a:gd name="connsiteY12" fmla="*/ 194825 h 209528"/>
              <a:gd name="connsiteX13" fmla="*/ 74264 w 210277"/>
              <a:gd name="connsiteY13" fmla="*/ 165420 h 209528"/>
              <a:gd name="connsiteX14" fmla="*/ 44858 w 210277"/>
              <a:gd name="connsiteY14" fmla="*/ 136014 h 209528"/>
              <a:gd name="connsiteX15" fmla="*/ 15453 w 210277"/>
              <a:gd name="connsiteY15" fmla="*/ 127193 h 209528"/>
              <a:gd name="connsiteX16" fmla="*/ 750 w 210277"/>
              <a:gd name="connsiteY16" fmla="*/ 112490 h 209528"/>
              <a:gd name="connsiteX17" fmla="*/ 15453 w 210277"/>
              <a:gd name="connsiteY17" fmla="*/ 83085 h 209528"/>
              <a:gd name="connsiteX18" fmla="*/ 44858 w 210277"/>
              <a:gd name="connsiteY18" fmla="*/ 74263 h 209528"/>
              <a:gd name="connsiteX19" fmla="*/ 74264 w 210277"/>
              <a:gd name="connsiteY19" fmla="*/ 44857 h 209528"/>
              <a:gd name="connsiteX20" fmla="*/ 83085 w 210277"/>
              <a:gd name="connsiteY20" fmla="*/ 15452 h 209528"/>
              <a:gd name="connsiteX21" fmla="*/ 97787 w 210277"/>
              <a:gd name="connsiteY21" fmla="*/ 749 h 20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0277" h="209528">
                <a:moveTo>
                  <a:pt x="97787" y="749"/>
                </a:moveTo>
                <a:cubicBezTo>
                  <a:pt x="109549" y="-2191"/>
                  <a:pt x="124253" y="3690"/>
                  <a:pt x="127194" y="15452"/>
                </a:cubicBezTo>
                <a:lnTo>
                  <a:pt x="136015" y="44857"/>
                </a:lnTo>
                <a:cubicBezTo>
                  <a:pt x="141895" y="59560"/>
                  <a:pt x="150717" y="71322"/>
                  <a:pt x="165420" y="74263"/>
                </a:cubicBezTo>
                <a:lnTo>
                  <a:pt x="194825" y="83085"/>
                </a:lnTo>
                <a:cubicBezTo>
                  <a:pt x="200706" y="86026"/>
                  <a:pt x="206587" y="91907"/>
                  <a:pt x="209528" y="97788"/>
                </a:cubicBezTo>
                <a:cubicBezTo>
                  <a:pt x="212468" y="109549"/>
                  <a:pt x="206587" y="124252"/>
                  <a:pt x="194825" y="127193"/>
                </a:cubicBezTo>
                <a:lnTo>
                  <a:pt x="165420" y="136014"/>
                </a:lnTo>
                <a:cubicBezTo>
                  <a:pt x="150717" y="141896"/>
                  <a:pt x="138956" y="150718"/>
                  <a:pt x="136015" y="165420"/>
                </a:cubicBezTo>
                <a:lnTo>
                  <a:pt x="127194" y="194825"/>
                </a:lnTo>
                <a:cubicBezTo>
                  <a:pt x="124253" y="203647"/>
                  <a:pt x="115431" y="209528"/>
                  <a:pt x="106609" y="209528"/>
                </a:cubicBezTo>
                <a:cubicBezTo>
                  <a:pt x="100728" y="209528"/>
                  <a:pt x="94847" y="209528"/>
                  <a:pt x="91906" y="206588"/>
                </a:cubicBezTo>
                <a:cubicBezTo>
                  <a:pt x="88966" y="203647"/>
                  <a:pt x="86026" y="200707"/>
                  <a:pt x="83085" y="194825"/>
                </a:cubicBezTo>
                <a:lnTo>
                  <a:pt x="74264" y="165420"/>
                </a:lnTo>
                <a:cubicBezTo>
                  <a:pt x="68383" y="150718"/>
                  <a:pt x="59561" y="138955"/>
                  <a:pt x="44858" y="136014"/>
                </a:cubicBezTo>
                <a:lnTo>
                  <a:pt x="15453" y="127193"/>
                </a:lnTo>
                <a:cubicBezTo>
                  <a:pt x="9572" y="124252"/>
                  <a:pt x="3691" y="118371"/>
                  <a:pt x="750" y="112490"/>
                </a:cubicBezTo>
                <a:cubicBezTo>
                  <a:pt x="-2191" y="100728"/>
                  <a:pt x="3691" y="86026"/>
                  <a:pt x="15453" y="83085"/>
                </a:cubicBezTo>
                <a:lnTo>
                  <a:pt x="44858" y="74263"/>
                </a:lnTo>
                <a:cubicBezTo>
                  <a:pt x="59561" y="68382"/>
                  <a:pt x="68383" y="59560"/>
                  <a:pt x="74264" y="44857"/>
                </a:cubicBezTo>
                <a:lnTo>
                  <a:pt x="83085" y="15452"/>
                </a:lnTo>
                <a:cubicBezTo>
                  <a:pt x="86026" y="9571"/>
                  <a:pt x="91906" y="3690"/>
                  <a:pt x="97787" y="749"/>
                </a:cubicBezTo>
                <a:close/>
              </a:path>
            </a:pathLst>
          </a:custGeom>
          <a:solidFill>
            <a:srgbClr val="C5B4E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8EBA180-46F5-CFAF-1063-61C22A14CF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347654 w 12192000"/>
              <a:gd name="connsiteY3" fmla="*/ 6858000 h 6858000"/>
              <a:gd name="connsiteX4" fmla="*/ 10347654 w 12192000"/>
              <a:gd name="connsiteY4" fmla="*/ 3037557 h 6858000"/>
              <a:gd name="connsiteX5" fmla="*/ 10230436 w 12192000"/>
              <a:gd name="connsiteY5" fmla="*/ 2920339 h 6858000"/>
              <a:gd name="connsiteX6" fmla="*/ 1961564 w 12192000"/>
              <a:gd name="connsiteY6" fmla="*/ 2920339 h 6858000"/>
              <a:gd name="connsiteX7" fmla="*/ 1844346 w 12192000"/>
              <a:gd name="connsiteY7" fmla="*/ 3037557 h 6858000"/>
              <a:gd name="connsiteX8" fmla="*/ 1844346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347654" y="6858000"/>
                </a:lnTo>
                <a:lnTo>
                  <a:pt x="10347654" y="3037557"/>
                </a:lnTo>
                <a:cubicBezTo>
                  <a:pt x="10347654" y="2972819"/>
                  <a:pt x="10295174" y="2920339"/>
                  <a:pt x="10230436" y="2920339"/>
                </a:cubicBezTo>
                <a:lnTo>
                  <a:pt x="1961564" y="2920339"/>
                </a:lnTo>
                <a:cubicBezTo>
                  <a:pt x="1896826" y="2920339"/>
                  <a:pt x="1844346" y="2972819"/>
                  <a:pt x="1844346" y="3037557"/>
                </a:cubicBezTo>
                <a:lnTo>
                  <a:pt x="184434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275B9DF5-2890-D8C4-38FD-EA4803CC4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895890" y="1147199"/>
            <a:ext cx="2400220" cy="1543644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2DEB6648-9357-BC7E-5DEB-AD72A7A25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947434" y="1147199"/>
            <a:ext cx="2400220" cy="1543644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063462A4-E5AA-7327-CFBF-7B9A296F3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844346" y="1147199"/>
            <a:ext cx="2400220" cy="1543644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939E8C-B66C-56DD-428D-7E413ADFBE6E}"/>
              </a:ext>
            </a:extLst>
          </p:cNvPr>
          <p:cNvSpPr txBox="1"/>
          <p:nvPr/>
        </p:nvSpPr>
        <p:spPr>
          <a:xfrm>
            <a:off x="2451230" y="2214185"/>
            <a:ext cx="118645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Your data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AD798-4C7A-95F3-45A9-B2BBAB97995B}"/>
              </a:ext>
            </a:extLst>
          </p:cNvPr>
          <p:cNvSpPr txBox="1"/>
          <p:nvPr/>
        </p:nvSpPr>
        <p:spPr>
          <a:xfrm>
            <a:off x="8199679" y="2106463"/>
            <a:ext cx="18957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Chat-based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intelligent agent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00113-612F-C2F6-AAE0-BB82902E50D7}"/>
              </a:ext>
            </a:extLst>
          </p:cNvPr>
          <p:cNvSpPr txBox="1"/>
          <p:nvPr/>
        </p:nvSpPr>
        <p:spPr>
          <a:xfrm>
            <a:off x="5502774" y="2214184"/>
            <a:ext cx="118645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AI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7" name="!!arrow 1">
            <a:extLst>
              <a:ext uri="{FF2B5EF4-FFF2-40B4-BE49-F238E27FC236}">
                <a16:creationId xmlns:a16="http://schemas.microsoft.com/office/drawing/2014/main" id="{CD44D2F7-AF3B-3D5F-18FA-C0D593740C25}"/>
              </a:ext>
            </a:extLst>
          </p:cNvPr>
          <p:cNvCxnSpPr>
            <a:cxnSpLocks/>
          </p:cNvCxnSpPr>
          <p:nvPr/>
        </p:nvCxnSpPr>
        <p:spPr>
          <a:xfrm>
            <a:off x="4244566" y="1919020"/>
            <a:ext cx="593248" cy="0"/>
          </a:xfrm>
          <a:prstGeom prst="straightConnector1">
            <a:avLst/>
          </a:prstGeom>
          <a:noFill/>
          <a:ln w="19050">
            <a:solidFill>
              <a:srgbClr val="D2D2D2"/>
            </a:solidFill>
            <a:headEnd type="none" w="med" len="med"/>
            <a:tailEnd type="arrow" w="lg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18" name="!!arrow 2">
            <a:extLst>
              <a:ext uri="{FF2B5EF4-FFF2-40B4-BE49-F238E27FC236}">
                <a16:creationId xmlns:a16="http://schemas.microsoft.com/office/drawing/2014/main" id="{C8EE2BD7-F21E-66CB-C11E-BDB4EB9291C0}"/>
              </a:ext>
            </a:extLst>
          </p:cNvPr>
          <p:cNvCxnSpPr>
            <a:cxnSpLocks/>
          </p:cNvCxnSpPr>
          <p:nvPr/>
        </p:nvCxnSpPr>
        <p:spPr>
          <a:xfrm>
            <a:off x="7311702" y="1919020"/>
            <a:ext cx="580446" cy="0"/>
          </a:xfrm>
          <a:prstGeom prst="straightConnector1">
            <a:avLst/>
          </a:prstGeom>
          <a:noFill/>
          <a:ln w="19050">
            <a:solidFill>
              <a:srgbClr val="D2D2D2"/>
            </a:solidFill>
            <a:headEnd type="none" w="med" len="med"/>
            <a:tailEnd type="arrow" w="lg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27" name="Graphic 5">
            <a:extLst>
              <a:ext uri="{FF2B5EF4-FFF2-40B4-BE49-F238E27FC236}">
                <a16:creationId xmlns:a16="http://schemas.microsoft.com/office/drawing/2014/main" id="{C004B614-F606-5976-3841-3F037FD418C9}"/>
              </a:ext>
            </a:extLst>
          </p:cNvPr>
          <p:cNvSpPr/>
          <p:nvPr/>
        </p:nvSpPr>
        <p:spPr>
          <a:xfrm>
            <a:off x="8834759" y="1450438"/>
            <a:ext cx="625570" cy="561242"/>
          </a:xfrm>
          <a:custGeom>
            <a:avLst/>
            <a:gdLst>
              <a:gd name="connsiteX0" fmla="*/ 285833 w 764564"/>
              <a:gd name="connsiteY0" fmla="*/ 0 h 685942"/>
              <a:gd name="connsiteX1" fmla="*/ 0 w 764564"/>
              <a:gd name="connsiteY1" fmla="*/ 285666 h 685942"/>
              <a:gd name="connsiteX2" fmla="*/ 26868 w 764564"/>
              <a:gd name="connsiteY2" fmla="*/ 406717 h 685942"/>
              <a:gd name="connsiteX3" fmla="*/ 922 w 764564"/>
              <a:gd name="connsiteY3" fmla="*/ 526427 h 685942"/>
              <a:gd name="connsiteX4" fmla="*/ 30955 w 764564"/>
              <a:gd name="connsiteY4" fmla="*/ 570901 h 685942"/>
              <a:gd name="connsiteX5" fmla="*/ 44851 w 764564"/>
              <a:gd name="connsiteY5" fmla="*/ 571004 h 685942"/>
              <a:gd name="connsiteX6" fmla="*/ 168142 w 764564"/>
              <a:gd name="connsiteY6" fmla="*/ 546239 h 685942"/>
              <a:gd name="connsiteX7" fmla="*/ 546098 w 764564"/>
              <a:gd name="connsiteY7" fmla="*/ 403216 h 685942"/>
              <a:gd name="connsiteX8" fmla="*/ 403074 w 764564"/>
              <a:gd name="connsiteY8" fmla="*/ 25260 h 685942"/>
              <a:gd name="connsiteX9" fmla="*/ 285833 w 764564"/>
              <a:gd name="connsiteY9" fmla="*/ 0 h 685942"/>
              <a:gd name="connsiteX10" fmla="*/ 284385 w 764564"/>
              <a:gd name="connsiteY10" fmla="*/ 609599 h 685942"/>
              <a:gd name="connsiteX11" fmla="*/ 478695 w 764564"/>
              <a:gd name="connsiteY11" fmla="*/ 685799 h 685942"/>
              <a:gd name="connsiteX12" fmla="*/ 596348 w 764564"/>
              <a:gd name="connsiteY12" fmla="*/ 660539 h 685942"/>
              <a:gd name="connsiteX13" fmla="*/ 707333 w 764564"/>
              <a:gd name="connsiteY13" fmla="*/ 684923 h 685942"/>
              <a:gd name="connsiteX14" fmla="*/ 763454 w 764564"/>
              <a:gd name="connsiteY14" fmla="*/ 648271 h 685942"/>
              <a:gd name="connsiteX15" fmla="*/ 763226 w 764564"/>
              <a:gd name="connsiteY15" fmla="*/ 627773 h 685942"/>
              <a:gd name="connsiteX16" fmla="*/ 737661 w 764564"/>
              <a:gd name="connsiteY16" fmla="*/ 520979 h 685942"/>
              <a:gd name="connsiteX17" fmla="*/ 599556 w 764564"/>
              <a:gd name="connsiteY17" fmla="*/ 141026 h 685942"/>
              <a:gd name="connsiteX18" fmla="*/ 572154 w 764564"/>
              <a:gd name="connsiteY18" fmla="*/ 129921 h 685942"/>
              <a:gd name="connsiteX19" fmla="*/ 602634 w 764564"/>
              <a:gd name="connsiteY19" fmla="*/ 207950 h 685942"/>
              <a:gd name="connsiteX20" fmla="*/ 707295 w 764564"/>
              <a:gd name="connsiteY20" fmla="*/ 400050 h 685942"/>
              <a:gd name="connsiteX21" fmla="*/ 681958 w 764564"/>
              <a:gd name="connsiteY21" fmla="*/ 504710 h 685942"/>
              <a:gd name="connsiteX22" fmla="*/ 677005 w 764564"/>
              <a:gd name="connsiteY22" fmla="*/ 514349 h 685942"/>
              <a:gd name="connsiteX23" fmla="*/ 679672 w 764564"/>
              <a:gd name="connsiteY23" fmla="*/ 524865 h 685942"/>
              <a:gd name="connsiteX24" fmla="*/ 704133 w 764564"/>
              <a:gd name="connsiteY24" fmla="*/ 625830 h 685942"/>
              <a:gd name="connsiteX25" fmla="*/ 599739 w 764564"/>
              <a:gd name="connsiteY25" fmla="*/ 602589 h 685942"/>
              <a:gd name="connsiteX26" fmla="*/ 589680 w 764564"/>
              <a:gd name="connsiteY26" fmla="*/ 600227 h 685942"/>
              <a:gd name="connsiteX27" fmla="*/ 580422 w 764564"/>
              <a:gd name="connsiteY27" fmla="*/ 604837 h 685942"/>
              <a:gd name="connsiteX28" fmla="*/ 478695 w 764564"/>
              <a:gd name="connsiteY28" fmla="*/ 628649 h 685942"/>
              <a:gd name="connsiteX29" fmla="*/ 367443 w 764564"/>
              <a:gd name="connsiteY29" fmla="*/ 599846 h 685942"/>
              <a:gd name="connsiteX30" fmla="*/ 284385 w 764564"/>
              <a:gd name="connsiteY30" fmla="*/ 609599 h 6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4564" h="685942">
                <a:moveTo>
                  <a:pt x="285833" y="0"/>
                </a:moveTo>
                <a:cubicBezTo>
                  <a:pt x="128018" y="-46"/>
                  <a:pt x="46" y="127851"/>
                  <a:pt x="0" y="285666"/>
                </a:cubicBezTo>
                <a:cubicBezTo>
                  <a:pt x="-13" y="327496"/>
                  <a:pt x="9160" y="368819"/>
                  <a:pt x="26868" y="406717"/>
                </a:cubicBezTo>
                <a:cubicBezTo>
                  <a:pt x="17278" y="446410"/>
                  <a:pt x="8627" y="486327"/>
                  <a:pt x="922" y="526427"/>
                </a:cubicBezTo>
                <a:cubicBezTo>
                  <a:pt x="-3066" y="547001"/>
                  <a:pt x="10380" y="566916"/>
                  <a:pt x="30955" y="570901"/>
                </a:cubicBezTo>
                <a:cubicBezTo>
                  <a:pt x="35541" y="571793"/>
                  <a:pt x="40252" y="571827"/>
                  <a:pt x="44851" y="571004"/>
                </a:cubicBezTo>
                <a:cubicBezTo>
                  <a:pt x="68587" y="566813"/>
                  <a:pt x="120213" y="557288"/>
                  <a:pt x="168142" y="546239"/>
                </a:cubicBezTo>
                <a:cubicBezTo>
                  <a:pt x="312008" y="611112"/>
                  <a:pt x="481221" y="547081"/>
                  <a:pt x="546098" y="403216"/>
                </a:cubicBezTo>
                <a:cubicBezTo>
                  <a:pt x="610971" y="259351"/>
                  <a:pt x="546936" y="90134"/>
                  <a:pt x="403074" y="25260"/>
                </a:cubicBezTo>
                <a:cubicBezTo>
                  <a:pt x="366220" y="8641"/>
                  <a:pt x="326261" y="32"/>
                  <a:pt x="285833" y="0"/>
                </a:cubicBezTo>
                <a:close/>
                <a:moveTo>
                  <a:pt x="284385" y="609599"/>
                </a:moveTo>
                <a:cubicBezTo>
                  <a:pt x="337177" y="658680"/>
                  <a:pt x="406614" y="685910"/>
                  <a:pt x="478695" y="685799"/>
                </a:cubicBezTo>
                <a:cubicBezTo>
                  <a:pt x="520605" y="685799"/>
                  <a:pt x="560420" y="676770"/>
                  <a:pt x="596348" y="660539"/>
                </a:cubicBezTo>
                <a:cubicBezTo>
                  <a:pt x="636086" y="669835"/>
                  <a:pt x="679634" y="679132"/>
                  <a:pt x="707333" y="684923"/>
                </a:cubicBezTo>
                <a:cubicBezTo>
                  <a:pt x="732951" y="690299"/>
                  <a:pt x="758078" y="673889"/>
                  <a:pt x="763454" y="648271"/>
                </a:cubicBezTo>
                <a:cubicBezTo>
                  <a:pt x="764875" y="641504"/>
                  <a:pt x="764795" y="634509"/>
                  <a:pt x="763226" y="627773"/>
                </a:cubicBezTo>
                <a:cubicBezTo>
                  <a:pt x="757053" y="600989"/>
                  <a:pt x="747300" y="559384"/>
                  <a:pt x="737661" y="520979"/>
                </a:cubicBezTo>
                <a:cubicBezTo>
                  <a:pt x="804446" y="377921"/>
                  <a:pt x="742614" y="207811"/>
                  <a:pt x="599556" y="141026"/>
                </a:cubicBezTo>
                <a:cubicBezTo>
                  <a:pt x="590621" y="136854"/>
                  <a:pt x="581474" y="133148"/>
                  <a:pt x="572154" y="129921"/>
                </a:cubicBezTo>
                <a:cubicBezTo>
                  <a:pt x="585672" y="154490"/>
                  <a:pt x="595921" y="180722"/>
                  <a:pt x="602634" y="207950"/>
                </a:cubicBezTo>
                <a:cubicBezTo>
                  <a:pt x="667911" y="250026"/>
                  <a:pt x="707337" y="322387"/>
                  <a:pt x="707295" y="400050"/>
                </a:cubicBezTo>
                <a:cubicBezTo>
                  <a:pt x="707295" y="437845"/>
                  <a:pt x="698151" y="473392"/>
                  <a:pt x="681958" y="504710"/>
                </a:cubicBezTo>
                <a:lnTo>
                  <a:pt x="677005" y="514349"/>
                </a:lnTo>
                <a:lnTo>
                  <a:pt x="679672" y="524865"/>
                </a:lnTo>
                <a:cubicBezTo>
                  <a:pt x="688359" y="558965"/>
                  <a:pt x="697465" y="597255"/>
                  <a:pt x="704133" y="625830"/>
                </a:cubicBezTo>
                <a:cubicBezTo>
                  <a:pt x="674643" y="619620"/>
                  <a:pt x="634867" y="610971"/>
                  <a:pt x="599739" y="602589"/>
                </a:cubicBezTo>
                <a:lnTo>
                  <a:pt x="589680" y="600227"/>
                </a:lnTo>
                <a:lnTo>
                  <a:pt x="580422" y="604837"/>
                </a:lnTo>
                <a:cubicBezTo>
                  <a:pt x="549790" y="620077"/>
                  <a:pt x="515271" y="628649"/>
                  <a:pt x="478695" y="628649"/>
                </a:cubicBezTo>
                <a:cubicBezTo>
                  <a:pt x="439757" y="628722"/>
                  <a:pt x="401451" y="618804"/>
                  <a:pt x="367443" y="599846"/>
                </a:cubicBezTo>
                <a:cubicBezTo>
                  <a:pt x="340293" y="606666"/>
                  <a:pt x="312377" y="609946"/>
                  <a:pt x="284385" y="609599"/>
                </a:cubicBezTo>
                <a:close/>
              </a:path>
            </a:pathLst>
          </a:custGeom>
          <a:gradFill flip="none" rotWithShape="1">
            <a:gsLst>
              <a:gs pos="10000">
                <a:srgbClr val="D59ED7"/>
              </a:gs>
              <a:gs pos="35000">
                <a:srgbClr val="8DC8E8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26" name="Graphic 9">
            <a:extLst>
              <a:ext uri="{FF2B5EF4-FFF2-40B4-BE49-F238E27FC236}">
                <a16:creationId xmlns:a16="http://schemas.microsoft.com/office/drawing/2014/main" id="{D5DDD1F3-384E-4766-27C3-49284C81EF89}"/>
              </a:ext>
            </a:extLst>
          </p:cNvPr>
          <p:cNvSpPr/>
          <p:nvPr/>
        </p:nvSpPr>
        <p:spPr>
          <a:xfrm>
            <a:off x="2813338" y="1442162"/>
            <a:ext cx="462238" cy="577796"/>
          </a:xfrm>
          <a:custGeom>
            <a:avLst/>
            <a:gdLst>
              <a:gd name="connsiteX0" fmla="*/ 304800 w 609599"/>
              <a:gd name="connsiteY0" fmla="*/ 228600 h 761999"/>
              <a:gd name="connsiteX1" fmla="*/ 304800 w 609599"/>
              <a:gd name="connsiteY1" fmla="*/ 0 h 761999"/>
              <a:gd name="connsiteX2" fmla="*/ 76200 w 609599"/>
              <a:gd name="connsiteY2" fmla="*/ 0 h 761999"/>
              <a:gd name="connsiteX3" fmla="*/ 0 w 609599"/>
              <a:gd name="connsiteY3" fmla="*/ 76200 h 761999"/>
              <a:gd name="connsiteX4" fmla="*/ 0 w 609599"/>
              <a:gd name="connsiteY4" fmla="*/ 685799 h 761999"/>
              <a:gd name="connsiteX5" fmla="*/ 76200 w 609599"/>
              <a:gd name="connsiteY5" fmla="*/ 761999 h 761999"/>
              <a:gd name="connsiteX6" fmla="*/ 533399 w 609599"/>
              <a:gd name="connsiteY6" fmla="*/ 761999 h 761999"/>
              <a:gd name="connsiteX7" fmla="*/ 609599 w 609599"/>
              <a:gd name="connsiteY7" fmla="*/ 685799 h 761999"/>
              <a:gd name="connsiteX8" fmla="*/ 609599 w 609599"/>
              <a:gd name="connsiteY8" fmla="*/ 304800 h 761999"/>
              <a:gd name="connsiteX9" fmla="*/ 381000 w 609599"/>
              <a:gd name="connsiteY9" fmla="*/ 304800 h 761999"/>
              <a:gd name="connsiteX10" fmla="*/ 304800 w 609599"/>
              <a:gd name="connsiteY10" fmla="*/ 228600 h 761999"/>
              <a:gd name="connsiteX11" fmla="*/ 161925 w 609599"/>
              <a:gd name="connsiteY11" fmla="*/ 361950 h 761999"/>
              <a:gd name="connsiteX12" fmla="*/ 447675 w 609599"/>
              <a:gd name="connsiteY12" fmla="*/ 361950 h 761999"/>
              <a:gd name="connsiteX13" fmla="*/ 476249 w 609599"/>
              <a:gd name="connsiteY13" fmla="*/ 390525 h 761999"/>
              <a:gd name="connsiteX14" fmla="*/ 447675 w 609599"/>
              <a:gd name="connsiteY14" fmla="*/ 419100 h 761999"/>
              <a:gd name="connsiteX15" fmla="*/ 161925 w 609599"/>
              <a:gd name="connsiteY15" fmla="*/ 419100 h 761999"/>
              <a:gd name="connsiteX16" fmla="*/ 133350 w 609599"/>
              <a:gd name="connsiteY16" fmla="*/ 390525 h 761999"/>
              <a:gd name="connsiteX17" fmla="*/ 161925 w 609599"/>
              <a:gd name="connsiteY17" fmla="*/ 361950 h 761999"/>
              <a:gd name="connsiteX18" fmla="*/ 161925 w 609599"/>
              <a:gd name="connsiteY18" fmla="*/ 466725 h 761999"/>
              <a:gd name="connsiteX19" fmla="*/ 447675 w 609599"/>
              <a:gd name="connsiteY19" fmla="*/ 466725 h 761999"/>
              <a:gd name="connsiteX20" fmla="*/ 476249 w 609599"/>
              <a:gd name="connsiteY20" fmla="*/ 495299 h 761999"/>
              <a:gd name="connsiteX21" fmla="*/ 447675 w 609599"/>
              <a:gd name="connsiteY21" fmla="*/ 523874 h 761999"/>
              <a:gd name="connsiteX22" fmla="*/ 161925 w 609599"/>
              <a:gd name="connsiteY22" fmla="*/ 523874 h 761999"/>
              <a:gd name="connsiteX23" fmla="*/ 133350 w 609599"/>
              <a:gd name="connsiteY23" fmla="*/ 495299 h 761999"/>
              <a:gd name="connsiteX24" fmla="*/ 161925 w 609599"/>
              <a:gd name="connsiteY24" fmla="*/ 466725 h 761999"/>
              <a:gd name="connsiteX25" fmla="*/ 161925 w 609599"/>
              <a:gd name="connsiteY25" fmla="*/ 571499 h 761999"/>
              <a:gd name="connsiteX26" fmla="*/ 447675 w 609599"/>
              <a:gd name="connsiteY26" fmla="*/ 571499 h 761999"/>
              <a:gd name="connsiteX27" fmla="*/ 476249 w 609599"/>
              <a:gd name="connsiteY27" fmla="*/ 600074 h 761999"/>
              <a:gd name="connsiteX28" fmla="*/ 447675 w 609599"/>
              <a:gd name="connsiteY28" fmla="*/ 628649 h 761999"/>
              <a:gd name="connsiteX29" fmla="*/ 161925 w 609599"/>
              <a:gd name="connsiteY29" fmla="*/ 628649 h 761999"/>
              <a:gd name="connsiteX30" fmla="*/ 133350 w 609599"/>
              <a:gd name="connsiteY30" fmla="*/ 600074 h 761999"/>
              <a:gd name="connsiteX31" fmla="*/ 161925 w 609599"/>
              <a:gd name="connsiteY31" fmla="*/ 571499 h 761999"/>
              <a:gd name="connsiteX32" fmla="*/ 361950 w 609599"/>
              <a:gd name="connsiteY32" fmla="*/ 228600 h 761999"/>
              <a:gd name="connsiteX33" fmla="*/ 361950 w 609599"/>
              <a:gd name="connsiteY33" fmla="*/ 19050 h 761999"/>
              <a:gd name="connsiteX34" fmla="*/ 590549 w 609599"/>
              <a:gd name="connsiteY34" fmla="*/ 247650 h 761999"/>
              <a:gd name="connsiteX35" fmla="*/ 381000 w 609599"/>
              <a:gd name="connsiteY35" fmla="*/ 247650 h 761999"/>
              <a:gd name="connsiteX36" fmla="*/ 361950 w 609599"/>
              <a:gd name="connsiteY36" fmla="*/ 228600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9599" h="761999">
                <a:moveTo>
                  <a:pt x="304800" y="228600"/>
                </a:moveTo>
                <a:lnTo>
                  <a:pt x="304800" y="0"/>
                </a:lnTo>
                <a:lnTo>
                  <a:pt x="76200" y="0"/>
                </a:lnTo>
                <a:cubicBezTo>
                  <a:pt x="34116" y="0"/>
                  <a:pt x="0" y="34116"/>
                  <a:pt x="0" y="76200"/>
                </a:cubicBezTo>
                <a:lnTo>
                  <a:pt x="0" y="685799"/>
                </a:lnTo>
                <a:cubicBezTo>
                  <a:pt x="0" y="727885"/>
                  <a:pt x="34116" y="761999"/>
                  <a:pt x="76200" y="761999"/>
                </a:cubicBezTo>
                <a:lnTo>
                  <a:pt x="533399" y="761999"/>
                </a:lnTo>
                <a:cubicBezTo>
                  <a:pt x="575485" y="761999"/>
                  <a:pt x="609599" y="727885"/>
                  <a:pt x="609599" y="685799"/>
                </a:cubicBezTo>
                <a:lnTo>
                  <a:pt x="609599" y="304800"/>
                </a:lnTo>
                <a:lnTo>
                  <a:pt x="381000" y="304800"/>
                </a:lnTo>
                <a:cubicBezTo>
                  <a:pt x="338914" y="304800"/>
                  <a:pt x="304800" y="270684"/>
                  <a:pt x="304800" y="228600"/>
                </a:cubicBezTo>
                <a:close/>
                <a:moveTo>
                  <a:pt x="161925" y="361950"/>
                </a:moveTo>
                <a:lnTo>
                  <a:pt x="447675" y="361950"/>
                </a:lnTo>
                <a:cubicBezTo>
                  <a:pt x="463456" y="361950"/>
                  <a:pt x="476249" y="374744"/>
                  <a:pt x="476249" y="390525"/>
                </a:cubicBezTo>
                <a:cubicBezTo>
                  <a:pt x="476249" y="406306"/>
                  <a:pt x="463456" y="419100"/>
                  <a:pt x="447675" y="419100"/>
                </a:cubicBezTo>
                <a:lnTo>
                  <a:pt x="161925" y="419100"/>
                </a:lnTo>
                <a:cubicBezTo>
                  <a:pt x="146143" y="419100"/>
                  <a:pt x="133350" y="406306"/>
                  <a:pt x="133350" y="390525"/>
                </a:cubicBezTo>
                <a:cubicBezTo>
                  <a:pt x="133350" y="374744"/>
                  <a:pt x="146143" y="361950"/>
                  <a:pt x="161925" y="361950"/>
                </a:cubicBezTo>
                <a:close/>
                <a:moveTo>
                  <a:pt x="161925" y="466725"/>
                </a:moveTo>
                <a:lnTo>
                  <a:pt x="447675" y="466725"/>
                </a:lnTo>
                <a:cubicBezTo>
                  <a:pt x="463456" y="466725"/>
                  <a:pt x="476249" y="479518"/>
                  <a:pt x="476249" y="495299"/>
                </a:cubicBezTo>
                <a:cubicBezTo>
                  <a:pt x="476249" y="511080"/>
                  <a:pt x="463456" y="523874"/>
                  <a:pt x="447675" y="523874"/>
                </a:cubicBezTo>
                <a:lnTo>
                  <a:pt x="161925" y="523874"/>
                </a:lnTo>
                <a:cubicBezTo>
                  <a:pt x="146143" y="523874"/>
                  <a:pt x="133350" y="511080"/>
                  <a:pt x="133350" y="495299"/>
                </a:cubicBezTo>
                <a:cubicBezTo>
                  <a:pt x="133350" y="479518"/>
                  <a:pt x="146143" y="466725"/>
                  <a:pt x="161925" y="466725"/>
                </a:cubicBezTo>
                <a:close/>
                <a:moveTo>
                  <a:pt x="161925" y="571499"/>
                </a:moveTo>
                <a:lnTo>
                  <a:pt x="447675" y="571499"/>
                </a:lnTo>
                <a:cubicBezTo>
                  <a:pt x="463456" y="571499"/>
                  <a:pt x="476249" y="584293"/>
                  <a:pt x="476249" y="600074"/>
                </a:cubicBezTo>
                <a:cubicBezTo>
                  <a:pt x="476249" y="615855"/>
                  <a:pt x="463456" y="628649"/>
                  <a:pt x="447675" y="628649"/>
                </a:cubicBezTo>
                <a:lnTo>
                  <a:pt x="161925" y="628649"/>
                </a:lnTo>
                <a:cubicBezTo>
                  <a:pt x="146143" y="628649"/>
                  <a:pt x="133350" y="615855"/>
                  <a:pt x="133350" y="600074"/>
                </a:cubicBezTo>
                <a:cubicBezTo>
                  <a:pt x="133350" y="584293"/>
                  <a:pt x="146143" y="571499"/>
                  <a:pt x="161925" y="571499"/>
                </a:cubicBezTo>
                <a:close/>
                <a:moveTo>
                  <a:pt x="361950" y="228600"/>
                </a:moveTo>
                <a:lnTo>
                  <a:pt x="361950" y="19050"/>
                </a:lnTo>
                <a:lnTo>
                  <a:pt x="590549" y="247650"/>
                </a:lnTo>
                <a:lnTo>
                  <a:pt x="381000" y="247650"/>
                </a:lnTo>
                <a:cubicBezTo>
                  <a:pt x="370480" y="247650"/>
                  <a:pt x="361950" y="239121"/>
                  <a:pt x="361950" y="228600"/>
                </a:cubicBezTo>
                <a:close/>
              </a:path>
            </a:pathLst>
          </a:custGeom>
          <a:gradFill flip="none" rotWithShape="1">
            <a:gsLst>
              <a:gs pos="10000">
                <a:srgbClr val="D59ED7"/>
              </a:gs>
              <a:gs pos="35000">
                <a:srgbClr val="8DC8E8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grpSp>
        <p:nvGrpSpPr>
          <p:cNvPr id="1225" name="Group 1224">
            <a:extLst>
              <a:ext uri="{FF2B5EF4-FFF2-40B4-BE49-F238E27FC236}">
                <a16:creationId xmlns:a16="http://schemas.microsoft.com/office/drawing/2014/main" id="{1C5058CD-2ECF-60BB-A566-54C3BFF907CA}"/>
              </a:ext>
            </a:extLst>
          </p:cNvPr>
          <p:cNvGrpSpPr/>
          <p:nvPr/>
        </p:nvGrpSpPr>
        <p:grpSpPr>
          <a:xfrm>
            <a:off x="5801459" y="1420458"/>
            <a:ext cx="674148" cy="621204"/>
            <a:chOff x="5693998" y="2388796"/>
            <a:chExt cx="889070" cy="819246"/>
          </a:xfrm>
        </p:grpSpPr>
        <p:sp>
          <p:nvSpPr>
            <p:cNvPr id="1222" name="Freeform 1221">
              <a:extLst>
                <a:ext uri="{FF2B5EF4-FFF2-40B4-BE49-F238E27FC236}">
                  <a16:creationId xmlns:a16="http://schemas.microsoft.com/office/drawing/2014/main" id="{88948545-E08D-5D10-14CD-6574AB7A150C}"/>
                </a:ext>
              </a:extLst>
            </p:cNvPr>
            <p:cNvSpPr/>
            <p:nvPr/>
          </p:nvSpPr>
          <p:spPr>
            <a:xfrm>
              <a:off x="6197149" y="2388796"/>
              <a:ext cx="385919" cy="387457"/>
            </a:xfrm>
            <a:custGeom>
              <a:avLst/>
              <a:gdLst>
                <a:gd name="connsiteX0" fmla="*/ 307350 w 385919"/>
                <a:gd name="connsiteY0" fmla="*/ 214278 h 387457"/>
                <a:gd name="connsiteX1" fmla="*/ 322863 w 385919"/>
                <a:gd name="connsiteY1" fmla="*/ 229790 h 387457"/>
                <a:gd name="connsiteX2" fmla="*/ 330618 w 385919"/>
                <a:gd name="connsiteY2" fmla="*/ 253058 h 387457"/>
                <a:gd name="connsiteX3" fmla="*/ 346130 w 385919"/>
                <a:gd name="connsiteY3" fmla="*/ 268571 h 387457"/>
                <a:gd name="connsiteX4" fmla="*/ 369398 w 385919"/>
                <a:gd name="connsiteY4" fmla="*/ 276327 h 387457"/>
                <a:gd name="connsiteX5" fmla="*/ 384910 w 385919"/>
                <a:gd name="connsiteY5" fmla="*/ 307350 h 387457"/>
                <a:gd name="connsiteX6" fmla="*/ 369398 w 385919"/>
                <a:gd name="connsiteY6" fmla="*/ 322862 h 387457"/>
                <a:gd name="connsiteX7" fmla="*/ 350008 w 385919"/>
                <a:gd name="connsiteY7" fmla="*/ 326740 h 387457"/>
                <a:gd name="connsiteX8" fmla="*/ 330618 w 385919"/>
                <a:gd name="connsiteY8" fmla="*/ 346131 h 387457"/>
                <a:gd name="connsiteX9" fmla="*/ 322863 w 385919"/>
                <a:gd name="connsiteY9" fmla="*/ 369398 h 387457"/>
                <a:gd name="connsiteX10" fmla="*/ 315107 w 385919"/>
                <a:gd name="connsiteY10" fmla="*/ 381032 h 387457"/>
                <a:gd name="connsiteX11" fmla="*/ 287960 w 385919"/>
                <a:gd name="connsiteY11" fmla="*/ 384910 h 387457"/>
                <a:gd name="connsiteX12" fmla="*/ 280204 w 385919"/>
                <a:gd name="connsiteY12" fmla="*/ 373276 h 387457"/>
                <a:gd name="connsiteX13" fmla="*/ 272448 w 385919"/>
                <a:gd name="connsiteY13" fmla="*/ 350009 h 387457"/>
                <a:gd name="connsiteX14" fmla="*/ 253059 w 385919"/>
                <a:gd name="connsiteY14" fmla="*/ 330618 h 387457"/>
                <a:gd name="connsiteX15" fmla="*/ 229790 w 385919"/>
                <a:gd name="connsiteY15" fmla="*/ 322862 h 387457"/>
                <a:gd name="connsiteX16" fmla="*/ 214278 w 385919"/>
                <a:gd name="connsiteY16" fmla="*/ 299594 h 387457"/>
                <a:gd name="connsiteX17" fmla="*/ 229790 w 385919"/>
                <a:gd name="connsiteY17" fmla="*/ 280204 h 387457"/>
                <a:gd name="connsiteX18" fmla="*/ 253059 w 385919"/>
                <a:gd name="connsiteY18" fmla="*/ 272449 h 387457"/>
                <a:gd name="connsiteX19" fmla="*/ 268570 w 385919"/>
                <a:gd name="connsiteY19" fmla="*/ 253058 h 387457"/>
                <a:gd name="connsiteX20" fmla="*/ 276326 w 385919"/>
                <a:gd name="connsiteY20" fmla="*/ 229790 h 387457"/>
                <a:gd name="connsiteX21" fmla="*/ 307350 w 385919"/>
                <a:gd name="connsiteY21" fmla="*/ 214278 h 387457"/>
                <a:gd name="connsiteX22" fmla="*/ 128962 w 385919"/>
                <a:gd name="connsiteY22" fmla="*/ 988 h 387457"/>
                <a:gd name="connsiteX23" fmla="*/ 167743 w 385919"/>
                <a:gd name="connsiteY23" fmla="*/ 20378 h 387457"/>
                <a:gd name="connsiteX24" fmla="*/ 179377 w 385919"/>
                <a:gd name="connsiteY24" fmla="*/ 59158 h 387457"/>
                <a:gd name="connsiteX25" fmla="*/ 218156 w 385919"/>
                <a:gd name="connsiteY25" fmla="*/ 97938 h 387457"/>
                <a:gd name="connsiteX26" fmla="*/ 256936 w 385919"/>
                <a:gd name="connsiteY26" fmla="*/ 109573 h 387457"/>
                <a:gd name="connsiteX27" fmla="*/ 276326 w 385919"/>
                <a:gd name="connsiteY27" fmla="*/ 128963 h 387457"/>
                <a:gd name="connsiteX28" fmla="*/ 256936 w 385919"/>
                <a:gd name="connsiteY28" fmla="*/ 167742 h 387457"/>
                <a:gd name="connsiteX29" fmla="*/ 218156 w 385919"/>
                <a:gd name="connsiteY29" fmla="*/ 179376 h 387457"/>
                <a:gd name="connsiteX30" fmla="*/ 179377 w 385919"/>
                <a:gd name="connsiteY30" fmla="*/ 218156 h 387457"/>
                <a:gd name="connsiteX31" fmla="*/ 167743 w 385919"/>
                <a:gd name="connsiteY31" fmla="*/ 256936 h 387457"/>
                <a:gd name="connsiteX32" fmla="*/ 140596 w 385919"/>
                <a:gd name="connsiteY32" fmla="*/ 276327 h 387457"/>
                <a:gd name="connsiteX33" fmla="*/ 121206 w 385919"/>
                <a:gd name="connsiteY33" fmla="*/ 272449 h 387457"/>
                <a:gd name="connsiteX34" fmla="*/ 109573 w 385919"/>
                <a:gd name="connsiteY34" fmla="*/ 256936 h 387457"/>
                <a:gd name="connsiteX35" fmla="*/ 97939 w 385919"/>
                <a:gd name="connsiteY35" fmla="*/ 218156 h 387457"/>
                <a:gd name="connsiteX36" fmla="*/ 59158 w 385919"/>
                <a:gd name="connsiteY36" fmla="*/ 179376 h 387457"/>
                <a:gd name="connsiteX37" fmla="*/ 20379 w 385919"/>
                <a:gd name="connsiteY37" fmla="*/ 167742 h 387457"/>
                <a:gd name="connsiteX38" fmla="*/ 989 w 385919"/>
                <a:gd name="connsiteY38" fmla="*/ 148352 h 387457"/>
                <a:gd name="connsiteX39" fmla="*/ 20379 w 385919"/>
                <a:gd name="connsiteY39" fmla="*/ 109573 h 387457"/>
                <a:gd name="connsiteX40" fmla="*/ 59158 w 385919"/>
                <a:gd name="connsiteY40" fmla="*/ 97938 h 387457"/>
                <a:gd name="connsiteX41" fmla="*/ 97939 w 385919"/>
                <a:gd name="connsiteY41" fmla="*/ 59158 h 387457"/>
                <a:gd name="connsiteX42" fmla="*/ 109573 w 385919"/>
                <a:gd name="connsiteY42" fmla="*/ 20378 h 387457"/>
                <a:gd name="connsiteX43" fmla="*/ 128962 w 385919"/>
                <a:gd name="connsiteY43" fmla="*/ 988 h 387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5919" h="387457">
                  <a:moveTo>
                    <a:pt x="307350" y="214278"/>
                  </a:moveTo>
                  <a:cubicBezTo>
                    <a:pt x="315107" y="218156"/>
                    <a:pt x="318985" y="222034"/>
                    <a:pt x="322863" y="229790"/>
                  </a:cubicBezTo>
                  <a:lnTo>
                    <a:pt x="330618" y="253058"/>
                  </a:lnTo>
                  <a:cubicBezTo>
                    <a:pt x="334496" y="260814"/>
                    <a:pt x="338374" y="264693"/>
                    <a:pt x="346130" y="268571"/>
                  </a:cubicBezTo>
                  <a:lnTo>
                    <a:pt x="369398" y="276327"/>
                  </a:lnTo>
                  <a:cubicBezTo>
                    <a:pt x="381032" y="280204"/>
                    <a:pt x="388789" y="295716"/>
                    <a:pt x="384910" y="307350"/>
                  </a:cubicBezTo>
                  <a:cubicBezTo>
                    <a:pt x="381032" y="315106"/>
                    <a:pt x="377154" y="318984"/>
                    <a:pt x="369398" y="322862"/>
                  </a:cubicBezTo>
                  <a:lnTo>
                    <a:pt x="350008" y="326740"/>
                  </a:lnTo>
                  <a:cubicBezTo>
                    <a:pt x="338374" y="330618"/>
                    <a:pt x="334496" y="338374"/>
                    <a:pt x="330618" y="346131"/>
                  </a:cubicBezTo>
                  <a:lnTo>
                    <a:pt x="322863" y="369398"/>
                  </a:lnTo>
                  <a:cubicBezTo>
                    <a:pt x="322863" y="373276"/>
                    <a:pt x="318985" y="377154"/>
                    <a:pt x="315107" y="381032"/>
                  </a:cubicBezTo>
                  <a:cubicBezTo>
                    <a:pt x="307350" y="388788"/>
                    <a:pt x="295716" y="388788"/>
                    <a:pt x="287960" y="384910"/>
                  </a:cubicBezTo>
                  <a:cubicBezTo>
                    <a:pt x="284082" y="381032"/>
                    <a:pt x="280204" y="377154"/>
                    <a:pt x="280204" y="373276"/>
                  </a:cubicBezTo>
                  <a:lnTo>
                    <a:pt x="272448" y="350009"/>
                  </a:lnTo>
                  <a:cubicBezTo>
                    <a:pt x="268570" y="338374"/>
                    <a:pt x="260814" y="334496"/>
                    <a:pt x="253059" y="330618"/>
                  </a:cubicBezTo>
                  <a:lnTo>
                    <a:pt x="229790" y="322862"/>
                  </a:lnTo>
                  <a:cubicBezTo>
                    <a:pt x="222034" y="318984"/>
                    <a:pt x="214278" y="311228"/>
                    <a:pt x="214278" y="299594"/>
                  </a:cubicBezTo>
                  <a:cubicBezTo>
                    <a:pt x="214278" y="287960"/>
                    <a:pt x="222034" y="280204"/>
                    <a:pt x="229790" y="280204"/>
                  </a:cubicBezTo>
                  <a:lnTo>
                    <a:pt x="253059" y="272449"/>
                  </a:lnTo>
                  <a:cubicBezTo>
                    <a:pt x="260814" y="268571"/>
                    <a:pt x="264692" y="260814"/>
                    <a:pt x="268570" y="253058"/>
                  </a:cubicBezTo>
                  <a:lnTo>
                    <a:pt x="276326" y="229790"/>
                  </a:lnTo>
                  <a:cubicBezTo>
                    <a:pt x="280204" y="218156"/>
                    <a:pt x="295716" y="210400"/>
                    <a:pt x="307350" y="214278"/>
                  </a:cubicBezTo>
                  <a:close/>
                  <a:moveTo>
                    <a:pt x="128962" y="988"/>
                  </a:moveTo>
                  <a:cubicBezTo>
                    <a:pt x="144474" y="-2890"/>
                    <a:pt x="163865" y="4866"/>
                    <a:pt x="167743" y="20378"/>
                  </a:cubicBezTo>
                  <a:lnTo>
                    <a:pt x="179377" y="59158"/>
                  </a:lnTo>
                  <a:cubicBezTo>
                    <a:pt x="187132" y="78548"/>
                    <a:pt x="198766" y="94060"/>
                    <a:pt x="218156" y="97938"/>
                  </a:cubicBezTo>
                  <a:lnTo>
                    <a:pt x="256936" y="109573"/>
                  </a:lnTo>
                  <a:cubicBezTo>
                    <a:pt x="264692" y="113451"/>
                    <a:pt x="272448" y="121207"/>
                    <a:pt x="276326" y="128963"/>
                  </a:cubicBezTo>
                  <a:cubicBezTo>
                    <a:pt x="280204" y="144474"/>
                    <a:pt x="272448" y="163864"/>
                    <a:pt x="256936" y="167742"/>
                  </a:cubicBezTo>
                  <a:lnTo>
                    <a:pt x="218156" y="179376"/>
                  </a:lnTo>
                  <a:cubicBezTo>
                    <a:pt x="198766" y="187133"/>
                    <a:pt x="183255" y="198767"/>
                    <a:pt x="179377" y="218156"/>
                  </a:cubicBezTo>
                  <a:lnTo>
                    <a:pt x="167743" y="256936"/>
                  </a:lnTo>
                  <a:cubicBezTo>
                    <a:pt x="163865" y="268571"/>
                    <a:pt x="152230" y="276327"/>
                    <a:pt x="140596" y="276327"/>
                  </a:cubicBezTo>
                  <a:cubicBezTo>
                    <a:pt x="132840" y="276327"/>
                    <a:pt x="125084" y="276327"/>
                    <a:pt x="121206" y="272449"/>
                  </a:cubicBezTo>
                  <a:cubicBezTo>
                    <a:pt x="117328" y="268571"/>
                    <a:pt x="113451" y="264693"/>
                    <a:pt x="109573" y="256936"/>
                  </a:cubicBezTo>
                  <a:lnTo>
                    <a:pt x="97939" y="218156"/>
                  </a:lnTo>
                  <a:cubicBezTo>
                    <a:pt x="90183" y="198767"/>
                    <a:pt x="78549" y="183254"/>
                    <a:pt x="59158" y="179376"/>
                  </a:cubicBezTo>
                  <a:lnTo>
                    <a:pt x="20379" y="167742"/>
                  </a:lnTo>
                  <a:cubicBezTo>
                    <a:pt x="12623" y="163864"/>
                    <a:pt x="4867" y="156108"/>
                    <a:pt x="989" y="148352"/>
                  </a:cubicBezTo>
                  <a:cubicBezTo>
                    <a:pt x="-2890" y="132840"/>
                    <a:pt x="4867" y="113451"/>
                    <a:pt x="20379" y="109573"/>
                  </a:cubicBezTo>
                  <a:lnTo>
                    <a:pt x="59158" y="97938"/>
                  </a:lnTo>
                  <a:cubicBezTo>
                    <a:pt x="78549" y="90182"/>
                    <a:pt x="90183" y="78548"/>
                    <a:pt x="97939" y="59158"/>
                  </a:cubicBezTo>
                  <a:lnTo>
                    <a:pt x="109573" y="20378"/>
                  </a:lnTo>
                  <a:cubicBezTo>
                    <a:pt x="113451" y="12622"/>
                    <a:pt x="121206" y="4866"/>
                    <a:pt x="128962" y="988"/>
                  </a:cubicBezTo>
                  <a:close/>
                </a:path>
              </a:pathLst>
            </a:custGeom>
            <a:gradFill flip="none" rotWithShape="1">
              <a:gsLst>
                <a:gs pos="47000">
                  <a:srgbClr val="D59ED7"/>
                </a:gs>
                <a:gs pos="100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  <p:sp>
          <p:nvSpPr>
            <p:cNvPr id="1223" name="Freeform 1222">
              <a:extLst>
                <a:ext uri="{FF2B5EF4-FFF2-40B4-BE49-F238E27FC236}">
                  <a16:creationId xmlns:a16="http://schemas.microsoft.com/office/drawing/2014/main" id="{6B6F4F12-1001-3961-3A55-97E8FE0BC1AB}"/>
                </a:ext>
              </a:extLst>
            </p:cNvPr>
            <p:cNvSpPr/>
            <p:nvPr/>
          </p:nvSpPr>
          <p:spPr>
            <a:xfrm>
              <a:off x="5693998" y="2482856"/>
              <a:ext cx="725185" cy="725186"/>
            </a:xfrm>
            <a:custGeom>
              <a:avLst/>
              <a:gdLst>
                <a:gd name="connsiteX0" fmla="*/ 236558 w 725185"/>
                <a:gd name="connsiteY0" fmla="*/ 469238 h 725186"/>
                <a:gd name="connsiteX1" fmla="*/ 255948 w 725185"/>
                <a:gd name="connsiteY1" fmla="*/ 488628 h 725186"/>
                <a:gd name="connsiteX2" fmla="*/ 236558 w 725185"/>
                <a:gd name="connsiteY2" fmla="*/ 508018 h 725186"/>
                <a:gd name="connsiteX3" fmla="*/ 217168 w 725185"/>
                <a:gd name="connsiteY3" fmla="*/ 488628 h 725186"/>
                <a:gd name="connsiteX4" fmla="*/ 236558 w 725185"/>
                <a:gd name="connsiteY4" fmla="*/ 469238 h 725186"/>
                <a:gd name="connsiteX5" fmla="*/ 523530 w 725185"/>
                <a:gd name="connsiteY5" fmla="*/ 290850 h 725186"/>
                <a:gd name="connsiteX6" fmla="*/ 542920 w 725185"/>
                <a:gd name="connsiteY6" fmla="*/ 310240 h 725186"/>
                <a:gd name="connsiteX7" fmla="*/ 523530 w 725185"/>
                <a:gd name="connsiteY7" fmla="*/ 329631 h 725186"/>
                <a:gd name="connsiteX8" fmla="*/ 504140 w 725185"/>
                <a:gd name="connsiteY8" fmla="*/ 310240 h 725186"/>
                <a:gd name="connsiteX9" fmla="*/ 523530 w 725185"/>
                <a:gd name="connsiteY9" fmla="*/ 290850 h 725186"/>
                <a:gd name="connsiteX10" fmla="*/ 236558 w 725185"/>
                <a:gd name="connsiteY10" fmla="*/ 221046 h 725186"/>
                <a:gd name="connsiteX11" fmla="*/ 255948 w 725185"/>
                <a:gd name="connsiteY11" fmla="*/ 236558 h 725186"/>
                <a:gd name="connsiteX12" fmla="*/ 236558 w 725185"/>
                <a:gd name="connsiteY12" fmla="*/ 255949 h 725186"/>
                <a:gd name="connsiteX13" fmla="*/ 217168 w 725185"/>
                <a:gd name="connsiteY13" fmla="*/ 236558 h 725186"/>
                <a:gd name="connsiteX14" fmla="*/ 236558 w 725185"/>
                <a:gd name="connsiteY14" fmla="*/ 221046 h 725186"/>
                <a:gd name="connsiteX15" fmla="*/ 294728 w 725185"/>
                <a:gd name="connsiteY15" fmla="*/ 3878 h 725186"/>
                <a:gd name="connsiteX16" fmla="*/ 333508 w 725185"/>
                <a:gd name="connsiteY16" fmla="*/ 54292 h 725186"/>
                <a:gd name="connsiteX17" fmla="*/ 333508 w 725185"/>
                <a:gd name="connsiteY17" fmla="*/ 209412 h 725186"/>
                <a:gd name="connsiteX18" fmla="*/ 302484 w 725185"/>
                <a:gd name="connsiteY18" fmla="*/ 209412 h 725186"/>
                <a:gd name="connsiteX19" fmla="*/ 209412 w 725185"/>
                <a:gd name="connsiteY19" fmla="*/ 170633 h 725186"/>
                <a:gd name="connsiteX20" fmla="*/ 170632 w 725185"/>
                <a:gd name="connsiteY20" fmla="*/ 263704 h 725186"/>
                <a:gd name="connsiteX21" fmla="*/ 263704 w 725185"/>
                <a:gd name="connsiteY21" fmla="*/ 302484 h 725186"/>
                <a:gd name="connsiteX22" fmla="*/ 302484 w 725185"/>
                <a:gd name="connsiteY22" fmla="*/ 263704 h 725186"/>
                <a:gd name="connsiteX23" fmla="*/ 333508 w 725185"/>
                <a:gd name="connsiteY23" fmla="*/ 263704 h 725186"/>
                <a:gd name="connsiteX24" fmla="*/ 333508 w 725185"/>
                <a:gd name="connsiteY24" fmla="*/ 651504 h 725186"/>
                <a:gd name="connsiteX25" fmla="*/ 306362 w 725185"/>
                <a:gd name="connsiteY25" fmla="*/ 705795 h 725186"/>
                <a:gd name="connsiteX26" fmla="*/ 248192 w 725185"/>
                <a:gd name="connsiteY26" fmla="*/ 721308 h 725186"/>
                <a:gd name="connsiteX27" fmla="*/ 127974 w 725185"/>
                <a:gd name="connsiteY27" fmla="*/ 659260 h 725186"/>
                <a:gd name="connsiteX28" fmla="*/ 93072 w 725185"/>
                <a:gd name="connsiteY28" fmla="*/ 581700 h 725186"/>
                <a:gd name="connsiteX29" fmla="*/ 46537 w 725185"/>
                <a:gd name="connsiteY29" fmla="*/ 558431 h 725186"/>
                <a:gd name="connsiteX30" fmla="*/ 0 w 725185"/>
                <a:gd name="connsiteY30" fmla="*/ 449848 h 725186"/>
                <a:gd name="connsiteX31" fmla="*/ 7756 w 725185"/>
                <a:gd name="connsiteY31" fmla="*/ 380044 h 725186"/>
                <a:gd name="connsiteX32" fmla="*/ 158998 w 725185"/>
                <a:gd name="connsiteY32" fmla="*/ 380044 h 725186"/>
                <a:gd name="connsiteX33" fmla="*/ 205534 w 725185"/>
                <a:gd name="connsiteY33" fmla="*/ 422702 h 725186"/>
                <a:gd name="connsiteX34" fmla="*/ 166754 w 725185"/>
                <a:gd name="connsiteY34" fmla="*/ 515774 h 725186"/>
                <a:gd name="connsiteX35" fmla="*/ 259826 w 725185"/>
                <a:gd name="connsiteY35" fmla="*/ 554554 h 725186"/>
                <a:gd name="connsiteX36" fmla="*/ 298606 w 725185"/>
                <a:gd name="connsiteY36" fmla="*/ 461482 h 725186"/>
                <a:gd name="connsiteX37" fmla="*/ 259826 w 725185"/>
                <a:gd name="connsiteY37" fmla="*/ 422702 h 725186"/>
                <a:gd name="connsiteX38" fmla="*/ 158998 w 725185"/>
                <a:gd name="connsiteY38" fmla="*/ 325753 h 725186"/>
                <a:gd name="connsiteX39" fmla="*/ 38781 w 725185"/>
                <a:gd name="connsiteY39" fmla="*/ 325753 h 725186"/>
                <a:gd name="connsiteX40" fmla="*/ 58170 w 725185"/>
                <a:gd name="connsiteY40" fmla="*/ 314118 h 725186"/>
                <a:gd name="connsiteX41" fmla="*/ 50415 w 725185"/>
                <a:gd name="connsiteY41" fmla="*/ 275338 h 725186"/>
                <a:gd name="connsiteX42" fmla="*/ 62048 w 725185"/>
                <a:gd name="connsiteY42" fmla="*/ 197778 h 725186"/>
                <a:gd name="connsiteX43" fmla="*/ 100828 w 725185"/>
                <a:gd name="connsiteY43" fmla="*/ 131852 h 725186"/>
                <a:gd name="connsiteX44" fmla="*/ 139608 w 725185"/>
                <a:gd name="connsiteY44" fmla="*/ 112462 h 725186"/>
                <a:gd name="connsiteX45" fmla="*/ 186144 w 725185"/>
                <a:gd name="connsiteY45" fmla="*/ 38780 h 725186"/>
                <a:gd name="connsiteX46" fmla="*/ 294728 w 725185"/>
                <a:gd name="connsiteY46" fmla="*/ 3878 h 725186"/>
                <a:gd name="connsiteX47" fmla="*/ 469238 w 725185"/>
                <a:gd name="connsiteY47" fmla="*/ 0 h 725186"/>
                <a:gd name="connsiteX48" fmla="*/ 465360 w 725185"/>
                <a:gd name="connsiteY48" fmla="*/ 62048 h 725186"/>
                <a:gd name="connsiteX49" fmla="*/ 511896 w 725185"/>
                <a:gd name="connsiteY49" fmla="*/ 108585 h 725186"/>
                <a:gd name="connsiteX50" fmla="*/ 550675 w 725185"/>
                <a:gd name="connsiteY50" fmla="*/ 120218 h 725186"/>
                <a:gd name="connsiteX51" fmla="*/ 562309 w 725185"/>
                <a:gd name="connsiteY51" fmla="*/ 131852 h 725186"/>
                <a:gd name="connsiteX52" fmla="*/ 573943 w 725185"/>
                <a:gd name="connsiteY52" fmla="*/ 170633 h 725186"/>
                <a:gd name="connsiteX53" fmla="*/ 601090 w 725185"/>
                <a:gd name="connsiteY53" fmla="*/ 209412 h 725186"/>
                <a:gd name="connsiteX54" fmla="*/ 643747 w 725185"/>
                <a:gd name="connsiteY54" fmla="*/ 224924 h 725186"/>
                <a:gd name="connsiteX55" fmla="*/ 647625 w 725185"/>
                <a:gd name="connsiteY55" fmla="*/ 224924 h 725186"/>
                <a:gd name="connsiteX56" fmla="*/ 670894 w 725185"/>
                <a:gd name="connsiteY56" fmla="*/ 221046 h 725186"/>
                <a:gd name="connsiteX57" fmla="*/ 674772 w 725185"/>
                <a:gd name="connsiteY57" fmla="*/ 275338 h 725186"/>
                <a:gd name="connsiteX58" fmla="*/ 670894 w 725185"/>
                <a:gd name="connsiteY58" fmla="*/ 317996 h 725186"/>
                <a:gd name="connsiteX59" fmla="*/ 705795 w 725185"/>
                <a:gd name="connsiteY59" fmla="*/ 349020 h 725186"/>
                <a:gd name="connsiteX60" fmla="*/ 725185 w 725185"/>
                <a:gd name="connsiteY60" fmla="*/ 453726 h 725186"/>
                <a:gd name="connsiteX61" fmla="*/ 678650 w 725185"/>
                <a:gd name="connsiteY61" fmla="*/ 562310 h 725186"/>
                <a:gd name="connsiteX62" fmla="*/ 632113 w 725185"/>
                <a:gd name="connsiteY62" fmla="*/ 585578 h 725186"/>
                <a:gd name="connsiteX63" fmla="*/ 597212 w 725185"/>
                <a:gd name="connsiteY63" fmla="*/ 663138 h 725186"/>
                <a:gd name="connsiteX64" fmla="*/ 476994 w 725185"/>
                <a:gd name="connsiteY64" fmla="*/ 725186 h 725186"/>
                <a:gd name="connsiteX65" fmla="*/ 418823 w 725185"/>
                <a:gd name="connsiteY65" fmla="*/ 709674 h 725186"/>
                <a:gd name="connsiteX66" fmla="*/ 391678 w 725185"/>
                <a:gd name="connsiteY66" fmla="*/ 655382 h 725186"/>
                <a:gd name="connsiteX67" fmla="*/ 391678 w 725185"/>
                <a:gd name="connsiteY67" fmla="*/ 542920 h 725186"/>
                <a:gd name="connsiteX68" fmla="*/ 449848 w 725185"/>
                <a:gd name="connsiteY68" fmla="*/ 542920 h 725186"/>
                <a:gd name="connsiteX69" fmla="*/ 554553 w 725185"/>
                <a:gd name="connsiteY69" fmla="*/ 438214 h 725186"/>
                <a:gd name="connsiteX70" fmla="*/ 554553 w 725185"/>
                <a:gd name="connsiteY70" fmla="*/ 372288 h 725186"/>
                <a:gd name="connsiteX71" fmla="*/ 593334 w 725185"/>
                <a:gd name="connsiteY71" fmla="*/ 279216 h 725186"/>
                <a:gd name="connsiteX72" fmla="*/ 500261 w 725185"/>
                <a:gd name="connsiteY72" fmla="*/ 240436 h 725186"/>
                <a:gd name="connsiteX73" fmla="*/ 461482 w 725185"/>
                <a:gd name="connsiteY73" fmla="*/ 333508 h 725186"/>
                <a:gd name="connsiteX74" fmla="*/ 500261 w 725185"/>
                <a:gd name="connsiteY74" fmla="*/ 372288 h 725186"/>
                <a:gd name="connsiteX75" fmla="*/ 500261 w 725185"/>
                <a:gd name="connsiteY75" fmla="*/ 438214 h 725186"/>
                <a:gd name="connsiteX76" fmla="*/ 449848 w 725185"/>
                <a:gd name="connsiteY76" fmla="*/ 488628 h 725186"/>
                <a:gd name="connsiteX77" fmla="*/ 391678 w 725185"/>
                <a:gd name="connsiteY77" fmla="*/ 488628 h 725186"/>
                <a:gd name="connsiteX78" fmla="*/ 391678 w 725185"/>
                <a:gd name="connsiteY78" fmla="*/ 54292 h 725186"/>
                <a:gd name="connsiteX79" fmla="*/ 430458 w 725185"/>
                <a:gd name="connsiteY79" fmla="*/ 3878 h 725186"/>
                <a:gd name="connsiteX80" fmla="*/ 469238 w 725185"/>
                <a:gd name="connsiteY80" fmla="*/ 0 h 72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725185" h="725186">
                  <a:moveTo>
                    <a:pt x="236558" y="469238"/>
                  </a:moveTo>
                  <a:cubicBezTo>
                    <a:pt x="248192" y="469238"/>
                    <a:pt x="255948" y="476995"/>
                    <a:pt x="255948" y="488628"/>
                  </a:cubicBezTo>
                  <a:cubicBezTo>
                    <a:pt x="255948" y="500262"/>
                    <a:pt x="248192" y="508018"/>
                    <a:pt x="236558" y="508018"/>
                  </a:cubicBezTo>
                  <a:cubicBezTo>
                    <a:pt x="224924" y="508018"/>
                    <a:pt x="217168" y="500262"/>
                    <a:pt x="217168" y="488628"/>
                  </a:cubicBezTo>
                  <a:cubicBezTo>
                    <a:pt x="217168" y="476995"/>
                    <a:pt x="224924" y="469238"/>
                    <a:pt x="236558" y="469238"/>
                  </a:cubicBezTo>
                  <a:close/>
                  <a:moveTo>
                    <a:pt x="523530" y="290850"/>
                  </a:moveTo>
                  <a:cubicBezTo>
                    <a:pt x="535164" y="290850"/>
                    <a:pt x="542920" y="298606"/>
                    <a:pt x="542920" y="310240"/>
                  </a:cubicBezTo>
                  <a:cubicBezTo>
                    <a:pt x="542920" y="321874"/>
                    <a:pt x="535164" y="329631"/>
                    <a:pt x="523530" y="329631"/>
                  </a:cubicBezTo>
                  <a:cubicBezTo>
                    <a:pt x="511896" y="329631"/>
                    <a:pt x="504140" y="321874"/>
                    <a:pt x="504140" y="310240"/>
                  </a:cubicBezTo>
                  <a:cubicBezTo>
                    <a:pt x="504140" y="298606"/>
                    <a:pt x="511896" y="290850"/>
                    <a:pt x="523530" y="290850"/>
                  </a:cubicBezTo>
                  <a:close/>
                  <a:moveTo>
                    <a:pt x="236558" y="221046"/>
                  </a:moveTo>
                  <a:cubicBezTo>
                    <a:pt x="248192" y="221046"/>
                    <a:pt x="255948" y="224924"/>
                    <a:pt x="255948" y="236558"/>
                  </a:cubicBezTo>
                  <a:cubicBezTo>
                    <a:pt x="255948" y="248193"/>
                    <a:pt x="248192" y="255949"/>
                    <a:pt x="236558" y="255949"/>
                  </a:cubicBezTo>
                  <a:cubicBezTo>
                    <a:pt x="224924" y="255949"/>
                    <a:pt x="217168" y="248193"/>
                    <a:pt x="217168" y="236558"/>
                  </a:cubicBezTo>
                  <a:cubicBezTo>
                    <a:pt x="217168" y="228802"/>
                    <a:pt x="224924" y="221046"/>
                    <a:pt x="236558" y="221046"/>
                  </a:cubicBezTo>
                  <a:close/>
                  <a:moveTo>
                    <a:pt x="294728" y="3878"/>
                  </a:moveTo>
                  <a:cubicBezTo>
                    <a:pt x="321874" y="3878"/>
                    <a:pt x="337385" y="27147"/>
                    <a:pt x="333508" y="54292"/>
                  </a:cubicBezTo>
                  <a:lnTo>
                    <a:pt x="333508" y="209412"/>
                  </a:lnTo>
                  <a:lnTo>
                    <a:pt x="302484" y="209412"/>
                  </a:lnTo>
                  <a:cubicBezTo>
                    <a:pt x="286972" y="174511"/>
                    <a:pt x="248192" y="155120"/>
                    <a:pt x="209412" y="170633"/>
                  </a:cubicBezTo>
                  <a:cubicBezTo>
                    <a:pt x="174510" y="186144"/>
                    <a:pt x="155120" y="224924"/>
                    <a:pt x="170632" y="263704"/>
                  </a:cubicBezTo>
                  <a:cubicBezTo>
                    <a:pt x="186144" y="298606"/>
                    <a:pt x="224924" y="317996"/>
                    <a:pt x="263704" y="302484"/>
                  </a:cubicBezTo>
                  <a:cubicBezTo>
                    <a:pt x="279216" y="294728"/>
                    <a:pt x="294728" y="283094"/>
                    <a:pt x="302484" y="263704"/>
                  </a:cubicBezTo>
                  <a:lnTo>
                    <a:pt x="333508" y="263704"/>
                  </a:lnTo>
                  <a:lnTo>
                    <a:pt x="333508" y="651504"/>
                  </a:lnTo>
                  <a:cubicBezTo>
                    <a:pt x="333508" y="674772"/>
                    <a:pt x="325752" y="694162"/>
                    <a:pt x="306362" y="705795"/>
                  </a:cubicBezTo>
                  <a:cubicBezTo>
                    <a:pt x="286972" y="717430"/>
                    <a:pt x="267581" y="721308"/>
                    <a:pt x="248192" y="721308"/>
                  </a:cubicBezTo>
                  <a:cubicBezTo>
                    <a:pt x="193900" y="721308"/>
                    <a:pt x="155120" y="690284"/>
                    <a:pt x="127974" y="659260"/>
                  </a:cubicBezTo>
                  <a:cubicBezTo>
                    <a:pt x="112462" y="635991"/>
                    <a:pt x="100828" y="608846"/>
                    <a:pt x="93072" y="581700"/>
                  </a:cubicBezTo>
                  <a:cubicBezTo>
                    <a:pt x="73682" y="577822"/>
                    <a:pt x="58170" y="570066"/>
                    <a:pt x="46537" y="558431"/>
                  </a:cubicBezTo>
                  <a:cubicBezTo>
                    <a:pt x="19390" y="539042"/>
                    <a:pt x="0" y="500262"/>
                    <a:pt x="0" y="449848"/>
                  </a:cubicBezTo>
                  <a:cubicBezTo>
                    <a:pt x="0" y="422702"/>
                    <a:pt x="3878" y="399434"/>
                    <a:pt x="7756" y="380044"/>
                  </a:cubicBezTo>
                  <a:lnTo>
                    <a:pt x="158998" y="380044"/>
                  </a:lnTo>
                  <a:cubicBezTo>
                    <a:pt x="182266" y="380044"/>
                    <a:pt x="201656" y="399434"/>
                    <a:pt x="205534" y="422702"/>
                  </a:cubicBezTo>
                  <a:cubicBezTo>
                    <a:pt x="170632" y="438214"/>
                    <a:pt x="151242" y="480871"/>
                    <a:pt x="166754" y="515774"/>
                  </a:cubicBezTo>
                  <a:cubicBezTo>
                    <a:pt x="182266" y="550676"/>
                    <a:pt x="224924" y="570066"/>
                    <a:pt x="259826" y="554554"/>
                  </a:cubicBezTo>
                  <a:cubicBezTo>
                    <a:pt x="294728" y="539042"/>
                    <a:pt x="314118" y="496384"/>
                    <a:pt x="298606" y="461482"/>
                  </a:cubicBezTo>
                  <a:cubicBezTo>
                    <a:pt x="290850" y="445970"/>
                    <a:pt x="279216" y="430458"/>
                    <a:pt x="259826" y="422702"/>
                  </a:cubicBezTo>
                  <a:cubicBezTo>
                    <a:pt x="255948" y="368410"/>
                    <a:pt x="213290" y="325753"/>
                    <a:pt x="158998" y="325753"/>
                  </a:cubicBezTo>
                  <a:lnTo>
                    <a:pt x="38781" y="325753"/>
                  </a:lnTo>
                  <a:cubicBezTo>
                    <a:pt x="46537" y="321874"/>
                    <a:pt x="50415" y="317996"/>
                    <a:pt x="58170" y="314118"/>
                  </a:cubicBezTo>
                  <a:cubicBezTo>
                    <a:pt x="54292" y="302484"/>
                    <a:pt x="50415" y="290850"/>
                    <a:pt x="50415" y="275338"/>
                  </a:cubicBezTo>
                  <a:cubicBezTo>
                    <a:pt x="50415" y="248193"/>
                    <a:pt x="54292" y="221046"/>
                    <a:pt x="62048" y="197778"/>
                  </a:cubicBezTo>
                  <a:cubicBezTo>
                    <a:pt x="69804" y="170633"/>
                    <a:pt x="85316" y="147364"/>
                    <a:pt x="100828" y="131852"/>
                  </a:cubicBezTo>
                  <a:cubicBezTo>
                    <a:pt x="112462" y="124096"/>
                    <a:pt x="124096" y="116340"/>
                    <a:pt x="139608" y="112462"/>
                  </a:cubicBezTo>
                  <a:cubicBezTo>
                    <a:pt x="147364" y="81438"/>
                    <a:pt x="162876" y="58170"/>
                    <a:pt x="186144" y="38780"/>
                  </a:cubicBezTo>
                  <a:cubicBezTo>
                    <a:pt x="217168" y="15513"/>
                    <a:pt x="255948" y="3878"/>
                    <a:pt x="294728" y="3878"/>
                  </a:cubicBezTo>
                  <a:close/>
                  <a:moveTo>
                    <a:pt x="469238" y="0"/>
                  </a:moveTo>
                  <a:cubicBezTo>
                    <a:pt x="461482" y="19391"/>
                    <a:pt x="457604" y="42658"/>
                    <a:pt x="465360" y="62048"/>
                  </a:cubicBezTo>
                  <a:cubicBezTo>
                    <a:pt x="473116" y="81438"/>
                    <a:pt x="488627" y="100829"/>
                    <a:pt x="511896" y="108585"/>
                  </a:cubicBezTo>
                  <a:lnTo>
                    <a:pt x="550675" y="120218"/>
                  </a:lnTo>
                  <a:cubicBezTo>
                    <a:pt x="558431" y="124096"/>
                    <a:pt x="562309" y="127974"/>
                    <a:pt x="562309" y="131852"/>
                  </a:cubicBezTo>
                  <a:lnTo>
                    <a:pt x="573943" y="170633"/>
                  </a:lnTo>
                  <a:cubicBezTo>
                    <a:pt x="577821" y="186144"/>
                    <a:pt x="589456" y="201656"/>
                    <a:pt x="601090" y="209412"/>
                  </a:cubicBezTo>
                  <a:cubicBezTo>
                    <a:pt x="612724" y="221046"/>
                    <a:pt x="628235" y="224924"/>
                    <a:pt x="643747" y="224924"/>
                  </a:cubicBezTo>
                  <a:cubicBezTo>
                    <a:pt x="643747" y="224924"/>
                    <a:pt x="647625" y="224924"/>
                    <a:pt x="647625" y="224924"/>
                  </a:cubicBezTo>
                  <a:cubicBezTo>
                    <a:pt x="655381" y="224924"/>
                    <a:pt x="663138" y="224924"/>
                    <a:pt x="670894" y="221046"/>
                  </a:cubicBezTo>
                  <a:cubicBezTo>
                    <a:pt x="674772" y="240436"/>
                    <a:pt x="674772" y="255949"/>
                    <a:pt x="674772" y="275338"/>
                  </a:cubicBezTo>
                  <a:cubicBezTo>
                    <a:pt x="674772" y="290850"/>
                    <a:pt x="670894" y="302484"/>
                    <a:pt x="670894" y="317996"/>
                  </a:cubicBezTo>
                  <a:cubicBezTo>
                    <a:pt x="682528" y="325753"/>
                    <a:pt x="694161" y="333508"/>
                    <a:pt x="705795" y="349020"/>
                  </a:cubicBezTo>
                  <a:cubicBezTo>
                    <a:pt x="721307" y="372288"/>
                    <a:pt x="725185" y="407190"/>
                    <a:pt x="725185" y="453726"/>
                  </a:cubicBezTo>
                  <a:cubicBezTo>
                    <a:pt x="725185" y="504140"/>
                    <a:pt x="705795" y="539042"/>
                    <a:pt x="678650" y="562310"/>
                  </a:cubicBezTo>
                  <a:cubicBezTo>
                    <a:pt x="663138" y="573944"/>
                    <a:pt x="647625" y="581700"/>
                    <a:pt x="632113" y="585578"/>
                  </a:cubicBezTo>
                  <a:cubicBezTo>
                    <a:pt x="628235" y="612724"/>
                    <a:pt x="616602" y="639870"/>
                    <a:pt x="597212" y="663138"/>
                  </a:cubicBezTo>
                  <a:cubicBezTo>
                    <a:pt x="573943" y="698040"/>
                    <a:pt x="531286" y="725186"/>
                    <a:pt x="476994" y="725186"/>
                  </a:cubicBezTo>
                  <a:cubicBezTo>
                    <a:pt x="453726" y="725186"/>
                    <a:pt x="434336" y="717430"/>
                    <a:pt x="418823" y="709674"/>
                  </a:cubicBezTo>
                  <a:cubicBezTo>
                    <a:pt x="399434" y="698040"/>
                    <a:pt x="391678" y="678650"/>
                    <a:pt x="391678" y="655382"/>
                  </a:cubicBezTo>
                  <a:lnTo>
                    <a:pt x="391678" y="542920"/>
                  </a:lnTo>
                  <a:lnTo>
                    <a:pt x="449848" y="542920"/>
                  </a:lnTo>
                  <a:cubicBezTo>
                    <a:pt x="508018" y="542920"/>
                    <a:pt x="554553" y="496384"/>
                    <a:pt x="554553" y="438214"/>
                  </a:cubicBezTo>
                  <a:lnTo>
                    <a:pt x="554553" y="372288"/>
                  </a:lnTo>
                  <a:cubicBezTo>
                    <a:pt x="589456" y="356776"/>
                    <a:pt x="608846" y="317996"/>
                    <a:pt x="593334" y="279216"/>
                  </a:cubicBezTo>
                  <a:cubicBezTo>
                    <a:pt x="577821" y="244314"/>
                    <a:pt x="539042" y="224924"/>
                    <a:pt x="500261" y="240436"/>
                  </a:cubicBezTo>
                  <a:cubicBezTo>
                    <a:pt x="465360" y="255949"/>
                    <a:pt x="445970" y="294728"/>
                    <a:pt x="461482" y="333508"/>
                  </a:cubicBezTo>
                  <a:cubicBezTo>
                    <a:pt x="469238" y="349020"/>
                    <a:pt x="480871" y="364532"/>
                    <a:pt x="500261" y="372288"/>
                  </a:cubicBezTo>
                  <a:lnTo>
                    <a:pt x="500261" y="438214"/>
                  </a:lnTo>
                  <a:cubicBezTo>
                    <a:pt x="500261" y="465360"/>
                    <a:pt x="476994" y="488628"/>
                    <a:pt x="449848" y="488628"/>
                  </a:cubicBezTo>
                  <a:lnTo>
                    <a:pt x="391678" y="488628"/>
                  </a:lnTo>
                  <a:lnTo>
                    <a:pt x="391678" y="54292"/>
                  </a:lnTo>
                  <a:cubicBezTo>
                    <a:pt x="391678" y="31025"/>
                    <a:pt x="403312" y="3878"/>
                    <a:pt x="430458" y="3878"/>
                  </a:cubicBezTo>
                  <a:cubicBezTo>
                    <a:pt x="442092" y="3878"/>
                    <a:pt x="453726" y="3878"/>
                    <a:pt x="469238" y="0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D59ED7"/>
                </a:gs>
                <a:gs pos="35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  <p:sp>
        <p:nvSpPr>
          <p:cNvPr id="52" name="Rectangle: Rounded Corners 32">
            <a:extLst>
              <a:ext uri="{FF2B5EF4-FFF2-40B4-BE49-F238E27FC236}">
                <a16:creationId xmlns:a16="http://schemas.microsoft.com/office/drawing/2014/main" id="{59447670-5DE8-DA1E-D18F-71F8E041D450}"/>
              </a:ext>
            </a:extLst>
          </p:cNvPr>
          <p:cNvSpPr/>
          <p:nvPr/>
        </p:nvSpPr>
        <p:spPr bwMode="auto">
          <a:xfrm>
            <a:off x="2207894" y="4260712"/>
            <a:ext cx="6147349" cy="698462"/>
          </a:xfrm>
          <a:prstGeom prst="roundRect">
            <a:avLst>
              <a:gd name="adj" fmla="val 9273"/>
            </a:avLst>
          </a:prstGeom>
          <a:solidFill>
            <a:schemeClr val="bg1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ffectLst/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43E550-E9CA-B409-8DD8-D8B73843CC02}"/>
              </a:ext>
            </a:extLst>
          </p:cNvPr>
          <p:cNvSpPr txBox="1"/>
          <p:nvPr/>
        </p:nvSpPr>
        <p:spPr>
          <a:xfrm>
            <a:off x="2566700" y="4483005"/>
            <a:ext cx="394710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C5B4E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I’m generating an answer… Please wait.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CEB9E2-BBA4-0BC5-782D-B695E846055C}"/>
              </a:ext>
            </a:extLst>
          </p:cNvPr>
          <p:cNvGrpSpPr/>
          <p:nvPr/>
        </p:nvGrpSpPr>
        <p:grpSpPr>
          <a:xfrm>
            <a:off x="2207894" y="4260712"/>
            <a:ext cx="6147349" cy="1368564"/>
            <a:chOff x="2207894" y="4222612"/>
            <a:chExt cx="6147349" cy="136856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DBA01EF-5B7C-4A6F-F817-F308A33DCB92}"/>
                </a:ext>
              </a:extLst>
            </p:cNvPr>
            <p:cNvSpPr/>
            <p:nvPr/>
          </p:nvSpPr>
          <p:spPr bwMode="auto">
            <a:xfrm>
              <a:off x="2207894" y="4222612"/>
              <a:ext cx="6147349" cy="1368564"/>
            </a:xfrm>
            <a:prstGeom prst="roundRect">
              <a:avLst>
                <a:gd name="adj" fmla="val 5182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  <a:scene3d>
              <a:camera prst="perspectiveLeft" fov="2100000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65B322-6ED6-81B1-B31E-04B2C43506AE}"/>
                </a:ext>
              </a:extLst>
            </p:cNvPr>
            <p:cNvSpPr txBox="1"/>
            <p:nvPr/>
          </p:nvSpPr>
          <p:spPr>
            <a:xfrm>
              <a:off x="2566700" y="4466604"/>
              <a:ext cx="551631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Health Plus offers additional benefits to Northwind Standard plan members such as coverage for some vision and dental care, mental health services, and some alternative treatments.</a:t>
              </a:r>
              <a:r>
                <a:rPr kumimoji="0" lang="en-CA" sz="1400" b="0" i="0" u="none" strike="noStrike" kern="1200" cap="none" spc="0" normalizeH="0" baseline="30000" noProof="0">
                  <a:ln>
                    <a:noFill/>
                  </a:ln>
                  <a:solidFill>
                    <a:srgbClr val="C5B4E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00" b="0" i="0" u="none" strike="noStrike" kern="1200" cap="none" spc="0" normalizeH="0" baseline="0" noProof="0">
                  <a:ln>
                    <a:noFill/>
                  </a:ln>
                  <a:solidFill>
                    <a:srgbClr val="C5B4E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Citations: Northwind_Health_Plus_Benefits_Details-108.pdf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5E1AF3-C56D-C0FC-5965-C1285364E6ED}"/>
              </a:ext>
            </a:extLst>
          </p:cNvPr>
          <p:cNvGrpSpPr/>
          <p:nvPr/>
        </p:nvGrpSpPr>
        <p:grpSpPr>
          <a:xfrm>
            <a:off x="1987550" y="4394500"/>
            <a:ext cx="430887" cy="430887"/>
            <a:chOff x="1987550" y="4367961"/>
            <a:chExt cx="430887" cy="43088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248063-E12D-5185-6BA4-27E7969958B4}"/>
                </a:ext>
              </a:extLst>
            </p:cNvPr>
            <p:cNvSpPr/>
            <p:nvPr/>
          </p:nvSpPr>
          <p:spPr bwMode="auto">
            <a:xfrm>
              <a:off x="1987550" y="4367961"/>
              <a:ext cx="430887" cy="430887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520943F-9443-B99D-59A2-9DD8DAFE682F}"/>
                </a:ext>
              </a:extLst>
            </p:cNvPr>
            <p:cNvSpPr/>
            <p:nvPr/>
          </p:nvSpPr>
          <p:spPr>
            <a:xfrm>
              <a:off x="2104598" y="4505009"/>
              <a:ext cx="194029" cy="156790"/>
            </a:xfrm>
            <a:custGeom>
              <a:avLst/>
              <a:gdLst>
                <a:gd name="connsiteX0" fmla="*/ 61912 w 123825"/>
                <a:gd name="connsiteY0" fmla="*/ 0 h 100060"/>
                <a:gd name="connsiteX1" fmla="*/ 68990 w 123825"/>
                <a:gd name="connsiteY1" fmla="*/ 6172 h 100060"/>
                <a:gd name="connsiteX2" fmla="*/ 69056 w 123825"/>
                <a:gd name="connsiteY2" fmla="*/ 7144 h 100060"/>
                <a:gd name="connsiteX3" fmla="*/ 69056 w 123825"/>
                <a:gd name="connsiteY3" fmla="*/ 14288 h 100060"/>
                <a:gd name="connsiteX4" fmla="*/ 102394 w 123825"/>
                <a:gd name="connsiteY4" fmla="*/ 14288 h 100060"/>
                <a:gd name="connsiteX5" fmla="*/ 123825 w 123825"/>
                <a:gd name="connsiteY5" fmla="*/ 35719 h 100060"/>
                <a:gd name="connsiteX6" fmla="*/ 123825 w 123825"/>
                <a:gd name="connsiteY6" fmla="*/ 78629 h 100060"/>
                <a:gd name="connsiteX7" fmla="*/ 102394 w 123825"/>
                <a:gd name="connsiteY7" fmla="*/ 100060 h 100060"/>
                <a:gd name="connsiteX8" fmla="*/ 21431 w 123825"/>
                <a:gd name="connsiteY8" fmla="*/ 100060 h 100060"/>
                <a:gd name="connsiteX9" fmla="*/ 0 w 123825"/>
                <a:gd name="connsiteY9" fmla="*/ 78629 h 100060"/>
                <a:gd name="connsiteX10" fmla="*/ 0 w 123825"/>
                <a:gd name="connsiteY10" fmla="*/ 35719 h 100060"/>
                <a:gd name="connsiteX11" fmla="*/ 21431 w 123825"/>
                <a:gd name="connsiteY11" fmla="*/ 14288 h 100060"/>
                <a:gd name="connsiteX12" fmla="*/ 54769 w 123825"/>
                <a:gd name="connsiteY12" fmla="*/ 14288 h 100060"/>
                <a:gd name="connsiteX13" fmla="*/ 54769 w 123825"/>
                <a:gd name="connsiteY13" fmla="*/ 7153 h 100060"/>
                <a:gd name="connsiteX14" fmla="*/ 60941 w 123825"/>
                <a:gd name="connsiteY14" fmla="*/ 76 h 100060"/>
                <a:gd name="connsiteX15" fmla="*/ 60941 w 123825"/>
                <a:gd name="connsiteY15" fmla="*/ 67 h 100060"/>
                <a:gd name="connsiteX16" fmla="*/ 61912 w 123825"/>
                <a:gd name="connsiteY16" fmla="*/ 0 h 100060"/>
                <a:gd name="connsiteX17" fmla="*/ 40481 w 123825"/>
                <a:gd name="connsiteY17" fmla="*/ 42863 h 100060"/>
                <a:gd name="connsiteX18" fmla="*/ 28575 w 123825"/>
                <a:gd name="connsiteY18" fmla="*/ 54769 h 100060"/>
                <a:gd name="connsiteX19" fmla="*/ 40481 w 123825"/>
                <a:gd name="connsiteY19" fmla="*/ 66675 h 100060"/>
                <a:gd name="connsiteX20" fmla="*/ 52387 w 123825"/>
                <a:gd name="connsiteY20" fmla="*/ 54769 h 100060"/>
                <a:gd name="connsiteX21" fmla="*/ 40481 w 123825"/>
                <a:gd name="connsiteY21" fmla="*/ 42863 h 100060"/>
                <a:gd name="connsiteX22" fmla="*/ 83277 w 123825"/>
                <a:gd name="connsiteY22" fmla="*/ 42863 h 100060"/>
                <a:gd name="connsiteX23" fmla="*/ 71038 w 123825"/>
                <a:gd name="connsiteY23" fmla="*/ 54427 h 100060"/>
                <a:gd name="connsiteX24" fmla="*/ 82604 w 123825"/>
                <a:gd name="connsiteY24" fmla="*/ 66665 h 100060"/>
                <a:gd name="connsiteX25" fmla="*/ 83277 w 123825"/>
                <a:gd name="connsiteY25" fmla="*/ 66665 h 100060"/>
                <a:gd name="connsiteX26" fmla="*/ 94841 w 123825"/>
                <a:gd name="connsiteY26" fmla="*/ 54427 h 100060"/>
                <a:gd name="connsiteX27" fmla="*/ 83277 w 123825"/>
                <a:gd name="connsiteY27" fmla="*/ 42863 h 10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3825" h="100060">
                  <a:moveTo>
                    <a:pt x="61912" y="0"/>
                  </a:moveTo>
                  <a:cubicBezTo>
                    <a:pt x="65482" y="0"/>
                    <a:pt x="68504" y="2636"/>
                    <a:pt x="68990" y="6172"/>
                  </a:cubicBezTo>
                  <a:lnTo>
                    <a:pt x="69056" y="7144"/>
                  </a:lnTo>
                  <a:lnTo>
                    <a:pt x="69056" y="14288"/>
                  </a:lnTo>
                  <a:lnTo>
                    <a:pt x="102394" y="14288"/>
                  </a:lnTo>
                  <a:cubicBezTo>
                    <a:pt x="114229" y="14288"/>
                    <a:pt x="123825" y="23883"/>
                    <a:pt x="123825" y="35719"/>
                  </a:cubicBezTo>
                  <a:lnTo>
                    <a:pt x="123825" y="78629"/>
                  </a:lnTo>
                  <a:cubicBezTo>
                    <a:pt x="123825" y="90465"/>
                    <a:pt x="114229" y="100060"/>
                    <a:pt x="102394" y="100060"/>
                  </a:cubicBezTo>
                  <a:lnTo>
                    <a:pt x="21431" y="100060"/>
                  </a:lnTo>
                  <a:cubicBezTo>
                    <a:pt x="9595" y="100060"/>
                    <a:pt x="0" y="90465"/>
                    <a:pt x="0" y="78629"/>
                  </a:cubicBezTo>
                  <a:lnTo>
                    <a:pt x="0" y="35719"/>
                  </a:lnTo>
                  <a:cubicBezTo>
                    <a:pt x="0" y="23883"/>
                    <a:pt x="9595" y="14288"/>
                    <a:pt x="21431" y="14288"/>
                  </a:cubicBezTo>
                  <a:lnTo>
                    <a:pt x="54769" y="14288"/>
                  </a:lnTo>
                  <a:lnTo>
                    <a:pt x="54769" y="7153"/>
                  </a:lnTo>
                  <a:cubicBezTo>
                    <a:pt x="54769" y="3583"/>
                    <a:pt x="57404" y="562"/>
                    <a:pt x="60941" y="76"/>
                  </a:cubicBezTo>
                  <a:lnTo>
                    <a:pt x="60941" y="67"/>
                  </a:lnTo>
                  <a:lnTo>
                    <a:pt x="61912" y="0"/>
                  </a:lnTo>
                  <a:close/>
                  <a:moveTo>
                    <a:pt x="40481" y="42863"/>
                  </a:moveTo>
                  <a:cubicBezTo>
                    <a:pt x="33905" y="42863"/>
                    <a:pt x="28575" y="48193"/>
                    <a:pt x="28575" y="54769"/>
                  </a:cubicBezTo>
                  <a:cubicBezTo>
                    <a:pt x="28575" y="61344"/>
                    <a:pt x="33905" y="66675"/>
                    <a:pt x="40481" y="66675"/>
                  </a:cubicBezTo>
                  <a:cubicBezTo>
                    <a:pt x="47057" y="66675"/>
                    <a:pt x="52387" y="61344"/>
                    <a:pt x="52387" y="54769"/>
                  </a:cubicBezTo>
                  <a:cubicBezTo>
                    <a:pt x="52387" y="48193"/>
                    <a:pt x="47057" y="42863"/>
                    <a:pt x="40481" y="42863"/>
                  </a:cubicBezTo>
                  <a:close/>
                  <a:moveTo>
                    <a:pt x="83277" y="42863"/>
                  </a:moveTo>
                  <a:cubicBezTo>
                    <a:pt x="76704" y="42677"/>
                    <a:pt x="71225" y="47854"/>
                    <a:pt x="71038" y="54427"/>
                  </a:cubicBezTo>
                  <a:cubicBezTo>
                    <a:pt x="70853" y="61000"/>
                    <a:pt x="76030" y="66480"/>
                    <a:pt x="82604" y="66665"/>
                  </a:cubicBezTo>
                  <a:cubicBezTo>
                    <a:pt x="82828" y="66672"/>
                    <a:pt x="83052" y="66672"/>
                    <a:pt x="83277" y="66665"/>
                  </a:cubicBezTo>
                  <a:cubicBezTo>
                    <a:pt x="89850" y="66480"/>
                    <a:pt x="95028" y="61000"/>
                    <a:pt x="94841" y="54427"/>
                  </a:cubicBezTo>
                  <a:cubicBezTo>
                    <a:pt x="94663" y="48116"/>
                    <a:pt x="89588" y="43041"/>
                    <a:pt x="83277" y="4286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426C1B4-CDD5-9660-8BA5-6F36AD0C4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08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00" fill="hold"/>
                                        <p:tgtEl>
                                          <p:spTgt spid="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53" presetClass="entr" presetSubtype="1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40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0"/>
      <p:bldP spid="51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 262">
            <a:extLst>
              <a:ext uri="{FF2B5EF4-FFF2-40B4-BE49-F238E27FC236}">
                <a16:creationId xmlns:a16="http://schemas.microsoft.com/office/drawing/2014/main" id="{7CD823DA-C82F-AF08-D01E-41CAB967DFD0}"/>
              </a:ext>
            </a:extLst>
          </p:cNvPr>
          <p:cNvGrpSpPr/>
          <p:nvPr/>
        </p:nvGrpSpPr>
        <p:grpSpPr>
          <a:xfrm>
            <a:off x="584200" y="1436689"/>
            <a:ext cx="11025187" cy="4821194"/>
            <a:chOff x="584200" y="1553107"/>
            <a:chExt cx="11025187" cy="4704775"/>
          </a:xfrm>
        </p:grpSpPr>
        <p:sp>
          <p:nvSpPr>
            <p:cNvPr id="154" name="Rounded Rectangle 5">
              <a:extLst>
                <a:ext uri="{FF2B5EF4-FFF2-40B4-BE49-F238E27FC236}">
                  <a16:creationId xmlns:a16="http://schemas.microsoft.com/office/drawing/2014/main" id="{D10704E0-9917-09A3-05C0-FB99D5AE3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584200" y="1553107"/>
              <a:ext cx="11025187" cy="4704775"/>
            </a:xfrm>
            <a:prstGeom prst="roundRect">
              <a:avLst>
                <a:gd name="adj" fmla="val 2893"/>
              </a:avLst>
            </a:prstGeom>
            <a:solidFill>
              <a:srgbClr val="091F2C"/>
            </a:soli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  <a:scene3d>
              <a:camera prst="perspectiveLeft" fov="2100000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472552A-8BD2-987A-3984-9D9F980B1DE6}"/>
                </a:ext>
              </a:extLst>
            </p:cNvPr>
            <p:cNvCxnSpPr>
              <a:cxnSpLocks/>
            </p:cNvCxnSpPr>
            <p:nvPr/>
          </p:nvCxnSpPr>
          <p:spPr>
            <a:xfrm>
              <a:off x="584200" y="3123596"/>
              <a:ext cx="11022583" cy="0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E1F3A783-C056-0992-1C2C-56084D1E570F}"/>
                </a:ext>
              </a:extLst>
            </p:cNvPr>
            <p:cNvCxnSpPr>
              <a:cxnSpLocks/>
            </p:cNvCxnSpPr>
            <p:nvPr/>
          </p:nvCxnSpPr>
          <p:spPr>
            <a:xfrm>
              <a:off x="584200" y="4686039"/>
              <a:ext cx="11022583" cy="0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  <a:prstDash val="solid"/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1055">
            <a:extLst>
              <a:ext uri="{FF2B5EF4-FFF2-40B4-BE49-F238E27FC236}">
                <a16:creationId xmlns:a16="http://schemas.microsoft.com/office/drawing/2014/main" id="{3EC1B29E-05C7-129F-0C44-9D015481ADDE}"/>
              </a:ext>
            </a:extLst>
          </p:cNvPr>
          <p:cNvSpPr/>
          <p:nvPr/>
        </p:nvSpPr>
        <p:spPr bwMode="auto">
          <a:xfrm>
            <a:off x="3506035" y="3530379"/>
            <a:ext cx="1666778" cy="990637"/>
          </a:xfrm>
          <a:prstGeom prst="roundRect">
            <a:avLst>
              <a:gd name="adj" fmla="val 10156"/>
            </a:avLst>
          </a:prstGeom>
          <a:solidFill>
            <a:srgbClr val="091F2C"/>
          </a:solidFill>
          <a:ln w="19050">
            <a:gradFill flip="none" rotWithShape="1">
              <a:gsLst>
                <a:gs pos="9000">
                  <a:srgbClr val="D59ED7"/>
                </a:gs>
                <a:gs pos="35000">
                  <a:srgbClr val="8DC8E8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ounded Rectangle 1055">
            <a:extLst>
              <a:ext uri="{FF2B5EF4-FFF2-40B4-BE49-F238E27FC236}">
                <a16:creationId xmlns:a16="http://schemas.microsoft.com/office/drawing/2014/main" id="{B69355FC-3C27-8497-F1BA-15AEA3F17575}"/>
              </a:ext>
            </a:extLst>
          </p:cNvPr>
          <p:cNvSpPr/>
          <p:nvPr/>
        </p:nvSpPr>
        <p:spPr bwMode="auto">
          <a:xfrm>
            <a:off x="2765522" y="1967230"/>
            <a:ext cx="1666778" cy="990637"/>
          </a:xfrm>
          <a:prstGeom prst="roundRect">
            <a:avLst>
              <a:gd name="adj" fmla="val 10156"/>
            </a:avLst>
          </a:prstGeom>
          <a:solidFill>
            <a:srgbClr val="091F2C"/>
          </a:solidFill>
          <a:ln w="19050">
            <a:gradFill flip="none" rotWithShape="1">
              <a:gsLst>
                <a:gs pos="9000">
                  <a:srgbClr val="D59ED7"/>
                </a:gs>
                <a:gs pos="35000">
                  <a:srgbClr val="8DC8E8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Rounded Rectangle 1055">
            <a:extLst>
              <a:ext uri="{FF2B5EF4-FFF2-40B4-BE49-F238E27FC236}">
                <a16:creationId xmlns:a16="http://schemas.microsoft.com/office/drawing/2014/main" id="{FE8F7D9A-4033-4A9D-D54B-AC95D2C7BC9C}"/>
              </a:ext>
            </a:extLst>
          </p:cNvPr>
          <p:cNvSpPr/>
          <p:nvPr/>
        </p:nvSpPr>
        <p:spPr bwMode="auto">
          <a:xfrm>
            <a:off x="8761815" y="3553733"/>
            <a:ext cx="1666778" cy="990637"/>
          </a:xfrm>
          <a:prstGeom prst="roundRect">
            <a:avLst>
              <a:gd name="adj" fmla="val 10156"/>
            </a:avLst>
          </a:prstGeom>
          <a:solidFill>
            <a:schemeClr val="bg1"/>
          </a:solidFill>
          <a:ln w="19050">
            <a:gradFill flip="none" rotWithShape="1">
              <a:gsLst>
                <a:gs pos="9000">
                  <a:srgbClr val="D59ED7"/>
                </a:gs>
                <a:gs pos="35000">
                  <a:srgbClr val="8DC8E8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BF9B166-454C-8FC7-5901-EF7481DB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>
                <a:cs typeface="Segoe UI Light"/>
              </a:rPr>
              <a:t>Empower your applications with Azure AI </a:t>
            </a: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02D693-736E-3872-6B70-1D9328658DEA}"/>
              </a:ext>
            </a:extLst>
          </p:cNvPr>
          <p:cNvGrpSpPr/>
          <p:nvPr/>
        </p:nvGrpSpPr>
        <p:grpSpPr>
          <a:xfrm>
            <a:off x="1203261" y="1595113"/>
            <a:ext cx="9787064" cy="4456817"/>
            <a:chOff x="1203261" y="1595113"/>
            <a:chExt cx="9787064" cy="4456817"/>
          </a:xfrm>
        </p:grpSpPr>
        <p:sp>
          <p:nvSpPr>
            <p:cNvPr id="157" name="Text Placeholder 45128">
              <a:extLst>
                <a:ext uri="{FF2B5EF4-FFF2-40B4-BE49-F238E27FC236}">
                  <a16:creationId xmlns:a16="http://schemas.microsoft.com/office/drawing/2014/main" id="{DB20A70E-FDEA-2C34-92AE-0D3686569285}"/>
                </a:ext>
              </a:extLst>
            </p:cNvPr>
            <p:cNvSpPr txBox="1">
              <a:spLocks/>
            </p:cNvSpPr>
            <p:nvPr/>
          </p:nvSpPr>
          <p:spPr>
            <a:xfrm>
              <a:off x="5191233" y="1595113"/>
              <a:ext cx="1811119" cy="246221"/>
            </a:xfrm>
            <a:prstGeom prst="rect">
              <a:avLst/>
            </a:prstGeom>
            <a:noFill/>
          </p:spPr>
          <p:txBody>
            <a:bodyPr vert="horz" wrap="none" lIns="72000" tIns="0" rIns="72000" bIns="0" rtlCol="0" anchor="ctr">
              <a:spAutoFit/>
            </a:bodyPr>
            <a:lstStyle>
              <a:lvl1pPr marR="0" indent="0" algn="ctr" defTabSz="932742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78D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 Semibold"/>
                </a:defRPr>
              </a:lvl1pPr>
              <a:lvl2pPr marL="0" marR="0" indent="0" algn="ctr" defTabSz="932742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kumimoji="0" lang="en-US" sz="1600" b="0" i="0" u="none" strike="noStrike" kern="0" cap="none" spc="0" normalizeH="0" baseline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0" marR="0" indent="0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3pPr>
              <a:lvl4pPr marL="842963" marR="0" indent="-1809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050" spc="0" baseline="0">
                  <a:solidFill>
                    <a:schemeClr val="accent2"/>
                  </a:solidFill>
                </a:defRPr>
              </a:lvl4pPr>
              <a:lvl5pPr marL="1023938" marR="0" indent="-1682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050" spc="0" baseline="0">
                  <a:solidFill>
                    <a:schemeClr val="accent2"/>
                  </a:solidFill>
                </a:defRPr>
              </a:lvl5pPr>
              <a:lvl6pPr marL="2565040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3031412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97783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964155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0" i="0" u="none" strike="noStrike" kern="1200" cap="none" spc="-5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Applied AI Services</a:t>
              </a:r>
            </a:p>
          </p:txBody>
        </p:sp>
        <p:sp>
          <p:nvSpPr>
            <p:cNvPr id="158" name="Text Placeholder 45218">
              <a:extLst>
                <a:ext uri="{FF2B5EF4-FFF2-40B4-BE49-F238E27FC236}">
                  <a16:creationId xmlns:a16="http://schemas.microsoft.com/office/drawing/2014/main" id="{08C0679C-C24D-CEC9-E32D-1F24AB81147B}"/>
                </a:ext>
              </a:extLst>
            </p:cNvPr>
            <p:cNvSpPr txBox="1">
              <a:spLocks/>
            </p:cNvSpPr>
            <p:nvPr/>
          </p:nvSpPr>
          <p:spPr>
            <a:xfrm>
              <a:off x="5484680" y="4818762"/>
              <a:ext cx="1224227" cy="246221"/>
            </a:xfrm>
            <a:prstGeom prst="rect">
              <a:avLst/>
            </a:prstGeom>
            <a:noFill/>
          </p:spPr>
          <p:txBody>
            <a:bodyPr vert="horz" wrap="none" lIns="72000" tIns="0" rIns="72000" bIns="0" rtlCol="0" anchor="ctr">
              <a:spAutoFit/>
            </a:bodyPr>
            <a:lstStyle>
              <a:lvl1pPr marR="0" indent="0" algn="ctr" defTabSz="932742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78D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 Semibold"/>
                </a:defRPr>
              </a:lvl1pPr>
              <a:lvl2pPr marL="0" marR="0" indent="0" algn="ctr" defTabSz="932742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kumimoji="0" lang="en-US" sz="1600" b="0" i="0" u="none" strike="noStrike" kern="0" cap="none" spc="0" normalizeH="0" baseline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0" marR="0" indent="0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3pPr>
              <a:lvl4pPr marL="842963" marR="0" indent="-1809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050" spc="0" baseline="0">
                  <a:solidFill>
                    <a:schemeClr val="accent2"/>
                  </a:solidFill>
                </a:defRPr>
              </a:lvl4pPr>
              <a:lvl5pPr marL="1023938" marR="0" indent="-1682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050" spc="0" baseline="0">
                  <a:solidFill>
                    <a:schemeClr val="accent2"/>
                  </a:solidFill>
                </a:defRPr>
              </a:lvl5pPr>
              <a:lvl6pPr marL="2565040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3031412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97783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964155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0" i="0" u="none" strike="noStrike" kern="1200" cap="none" spc="-5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ML Platform</a:t>
              </a:r>
            </a:p>
          </p:txBody>
        </p:sp>
        <p:sp>
          <p:nvSpPr>
            <p:cNvPr id="159" name="Text Placeholder 45218">
              <a:extLst>
                <a:ext uri="{FF2B5EF4-FFF2-40B4-BE49-F238E27FC236}">
                  <a16:creationId xmlns:a16="http://schemas.microsoft.com/office/drawing/2014/main" id="{5E30DBDC-8992-EDA6-0C45-D8571D988FA5}"/>
                </a:ext>
              </a:extLst>
            </p:cNvPr>
            <p:cNvSpPr txBox="1">
              <a:spLocks/>
            </p:cNvSpPr>
            <p:nvPr/>
          </p:nvSpPr>
          <p:spPr>
            <a:xfrm>
              <a:off x="5233714" y="3186449"/>
              <a:ext cx="1726159" cy="246221"/>
            </a:xfrm>
            <a:prstGeom prst="rect">
              <a:avLst/>
            </a:prstGeom>
            <a:noFill/>
          </p:spPr>
          <p:txBody>
            <a:bodyPr vert="horz" wrap="none" lIns="72000" tIns="0" rIns="72000" bIns="0" rtlCol="0" anchor="ctr">
              <a:spAutoFit/>
            </a:bodyPr>
            <a:lstStyle>
              <a:defPPr>
                <a:defRPr lang="en-US"/>
              </a:defPPr>
              <a:lvl1pPr marR="0" indent="0" algn="ctr" defTabSz="932742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kumimoji="0" sz="1600" b="0" i="0" u="none" strike="noStrike" cap="none" spc="-50" normalizeH="0" baseline="0">
                  <a:ln w="3175">
                    <a:noFill/>
                  </a:ln>
                  <a:effectLst/>
                  <a:uLnTx/>
                  <a:uFillTx/>
                  <a:latin typeface="+mj-lt"/>
                  <a:cs typeface="Segoe UI" pitchFamily="34" charset="0"/>
                </a:defRPr>
              </a:lvl1pPr>
              <a:lvl2pPr marL="0" marR="0" indent="0" algn="ctr" defTabSz="932742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kumimoji="0" sz="1600" b="0" i="0" u="none" strike="noStrike" kern="0" cap="none" spc="0" normalizeH="0" baseline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0" marR="0" indent="0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spc="0" baseline="0"/>
              </a:lvl3pPr>
              <a:lvl4pPr marL="842963" marR="0" indent="-1809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050" spc="0" baseline="0">
                  <a:solidFill>
                    <a:schemeClr val="accent2"/>
                  </a:solidFill>
                </a:defRPr>
              </a:lvl4pPr>
              <a:lvl5pPr marL="1023938" marR="0" indent="-1682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050" spc="0" baseline="0">
                  <a:solidFill>
                    <a:schemeClr val="accent2"/>
                  </a:solidFill>
                </a:defRPr>
              </a:lvl5pPr>
              <a:lvl6pPr marL="2565040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3031412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97783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964155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600" b="0" i="0" u="none" strike="noStrike" kern="1200" cap="none" spc="-5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Cognitive Services</a:t>
              </a:r>
            </a:p>
          </p:txBody>
        </p:sp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D1D31859-EF3A-286F-D7E4-6DAC41551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51210" y="5296655"/>
              <a:ext cx="491168" cy="435836"/>
            </a:xfrm>
            <a:prstGeom prst="rect">
              <a:avLst/>
            </a:prstGeom>
          </p:spPr>
        </p:pic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id="{197D0266-8756-2C05-57AE-94FAAF138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83624" y="2062959"/>
              <a:ext cx="479906" cy="479906"/>
            </a:xfrm>
            <a:prstGeom prst="rect">
              <a:avLst/>
            </a:prstGeom>
          </p:spPr>
        </p:pic>
        <p:pic>
          <p:nvPicPr>
            <p:cNvPr id="162" name="Graphic 161">
              <a:extLst>
                <a:ext uri="{FF2B5EF4-FFF2-40B4-BE49-F238E27FC236}">
                  <a16:creationId xmlns:a16="http://schemas.microsoft.com/office/drawing/2014/main" id="{1D84FA5A-D39E-A545-2420-1C8D9E32A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37535" y="2117853"/>
              <a:ext cx="370118" cy="370118"/>
            </a:xfrm>
            <a:prstGeom prst="rect">
              <a:avLst/>
            </a:prstGeom>
          </p:spPr>
        </p:pic>
        <p:pic>
          <p:nvPicPr>
            <p:cNvPr id="163" name="Graphic 162">
              <a:extLst>
                <a:ext uri="{FF2B5EF4-FFF2-40B4-BE49-F238E27FC236}">
                  <a16:creationId xmlns:a16="http://schemas.microsoft.com/office/drawing/2014/main" id="{E46B6731-DB92-52E5-AB18-D99452AAC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04157" y="2071646"/>
              <a:ext cx="462536" cy="462532"/>
            </a:xfrm>
            <a:prstGeom prst="rect">
              <a:avLst/>
            </a:prstGeom>
          </p:spPr>
        </p:pic>
        <p:pic>
          <p:nvPicPr>
            <p:cNvPr id="164" name="Graphic 163">
              <a:extLst>
                <a:ext uri="{FF2B5EF4-FFF2-40B4-BE49-F238E27FC236}">
                  <a16:creationId xmlns:a16="http://schemas.microsoft.com/office/drawing/2014/main" id="{7606C5A5-CFBE-14CF-C38F-CBBE6F246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67908" y="2108086"/>
              <a:ext cx="389656" cy="389652"/>
            </a:xfrm>
            <a:prstGeom prst="rect">
              <a:avLst/>
            </a:prstGeom>
          </p:spPr>
        </p:pic>
        <p:pic>
          <p:nvPicPr>
            <p:cNvPr id="165" name="Graphic 164">
              <a:extLst>
                <a:ext uri="{FF2B5EF4-FFF2-40B4-BE49-F238E27FC236}">
                  <a16:creationId xmlns:a16="http://schemas.microsoft.com/office/drawing/2014/main" id="{6CC4671C-A919-02C9-3753-8ECD8CF8D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398505" y="2097582"/>
              <a:ext cx="410664" cy="410660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FF7B7E19-908E-065C-CC98-FDCC65B40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3532" y="2010671"/>
              <a:ext cx="584486" cy="584482"/>
            </a:xfrm>
            <a:prstGeom prst="rect">
              <a:avLst/>
            </a:prstGeom>
          </p:spPr>
        </p:pic>
        <p:sp>
          <p:nvSpPr>
            <p:cNvPr id="167" name="Text Placeholder 45212">
              <a:extLst>
                <a:ext uri="{FF2B5EF4-FFF2-40B4-BE49-F238E27FC236}">
                  <a16:creationId xmlns:a16="http://schemas.microsoft.com/office/drawing/2014/main" id="{CB2D239D-D80D-1B72-212B-3F4E4C46803D}"/>
                </a:ext>
              </a:extLst>
            </p:cNvPr>
            <p:cNvSpPr txBox="1">
              <a:spLocks/>
            </p:cNvSpPr>
            <p:nvPr/>
          </p:nvSpPr>
          <p:spPr>
            <a:xfrm>
              <a:off x="1882511" y="4235330"/>
              <a:ext cx="1464329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Vision</a:t>
              </a:r>
            </a:p>
          </p:txBody>
        </p:sp>
        <p:sp>
          <p:nvSpPr>
            <p:cNvPr id="168" name="Text Placeholder 45213">
              <a:extLst>
                <a:ext uri="{FF2B5EF4-FFF2-40B4-BE49-F238E27FC236}">
                  <a16:creationId xmlns:a16="http://schemas.microsoft.com/office/drawing/2014/main" id="{4938E91B-9798-EB3C-A1D3-F2FE669F3E36}"/>
                </a:ext>
              </a:extLst>
            </p:cNvPr>
            <p:cNvSpPr txBox="1">
              <a:spLocks/>
            </p:cNvSpPr>
            <p:nvPr/>
          </p:nvSpPr>
          <p:spPr>
            <a:xfrm>
              <a:off x="3623570" y="4235330"/>
              <a:ext cx="1464329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Speech</a:t>
              </a:r>
            </a:p>
          </p:txBody>
        </p:sp>
        <p:sp>
          <p:nvSpPr>
            <p:cNvPr id="169" name="Text Placeholder 45214">
              <a:extLst>
                <a:ext uri="{FF2B5EF4-FFF2-40B4-BE49-F238E27FC236}">
                  <a16:creationId xmlns:a16="http://schemas.microsoft.com/office/drawing/2014/main" id="{54893C2F-5704-027D-B4FE-55314B6BD29A}"/>
                </a:ext>
              </a:extLst>
            </p:cNvPr>
            <p:cNvSpPr txBox="1">
              <a:spLocks/>
            </p:cNvSpPr>
            <p:nvPr/>
          </p:nvSpPr>
          <p:spPr>
            <a:xfrm>
              <a:off x="5364629" y="4235330"/>
              <a:ext cx="1464329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Language</a:t>
              </a:r>
            </a:p>
          </p:txBody>
        </p:sp>
        <p:sp>
          <p:nvSpPr>
            <p:cNvPr id="170" name="Text Placeholder 45215">
              <a:extLst>
                <a:ext uri="{FF2B5EF4-FFF2-40B4-BE49-F238E27FC236}">
                  <a16:creationId xmlns:a16="http://schemas.microsoft.com/office/drawing/2014/main" id="{53CC8871-2C26-3E44-DEDE-A30EADCECFC1}"/>
                </a:ext>
              </a:extLst>
            </p:cNvPr>
            <p:cNvSpPr txBox="1">
              <a:spLocks/>
            </p:cNvSpPr>
            <p:nvPr/>
          </p:nvSpPr>
          <p:spPr>
            <a:xfrm>
              <a:off x="7105688" y="4235330"/>
              <a:ext cx="1464329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Decision</a:t>
              </a:r>
            </a:p>
          </p:txBody>
        </p:sp>
        <p:sp>
          <p:nvSpPr>
            <p:cNvPr id="171" name="Text Placeholder 45216">
              <a:extLst>
                <a:ext uri="{FF2B5EF4-FFF2-40B4-BE49-F238E27FC236}">
                  <a16:creationId xmlns:a16="http://schemas.microsoft.com/office/drawing/2014/main" id="{B7F73FBF-B96E-C7AC-A855-265EA3F4779A}"/>
                </a:ext>
              </a:extLst>
            </p:cNvPr>
            <p:cNvSpPr txBox="1">
              <a:spLocks/>
            </p:cNvSpPr>
            <p:nvPr/>
          </p:nvSpPr>
          <p:spPr>
            <a:xfrm>
              <a:off x="8846746" y="4235330"/>
              <a:ext cx="1464329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OpenAI Service</a:t>
              </a:r>
            </a:p>
          </p:txBody>
        </p:sp>
        <p:sp>
          <p:nvSpPr>
            <p:cNvPr id="172" name="Text Placeholder 45217">
              <a:extLst>
                <a:ext uri="{FF2B5EF4-FFF2-40B4-BE49-F238E27FC236}">
                  <a16:creationId xmlns:a16="http://schemas.microsoft.com/office/drawing/2014/main" id="{68246330-055A-FD6C-1579-EA21CDDDAE2E}"/>
                </a:ext>
              </a:extLst>
            </p:cNvPr>
            <p:cNvSpPr txBox="1">
              <a:spLocks/>
            </p:cNvSpPr>
            <p:nvPr/>
          </p:nvSpPr>
          <p:spPr>
            <a:xfrm>
              <a:off x="4685655" y="5836486"/>
              <a:ext cx="2822276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Azure Machine Learning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31CFD082-E598-BDFF-7CF5-06437141F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4063904" y="3676789"/>
              <a:ext cx="539033" cy="450547"/>
              <a:chOff x="4844784" y="4420402"/>
              <a:chExt cx="389565" cy="325609"/>
            </a:xfrm>
          </p:grpSpPr>
          <p:sp>
            <p:nvSpPr>
              <p:cNvPr id="174" name="Rectangle: Rounded Corners 45282">
                <a:extLst>
                  <a:ext uri="{FF2B5EF4-FFF2-40B4-BE49-F238E27FC236}">
                    <a16:creationId xmlns:a16="http://schemas.microsoft.com/office/drawing/2014/main" id="{0096D72C-928D-6E4F-A3CC-E65AB8BD956E}"/>
                  </a:ext>
                </a:extLst>
              </p:cNvPr>
              <p:cNvSpPr/>
              <p:nvPr/>
            </p:nvSpPr>
            <p:spPr bwMode="auto">
              <a:xfrm>
                <a:off x="4986460" y="4483834"/>
                <a:ext cx="15565" cy="197691"/>
              </a:xfrm>
              <a:prstGeom prst="roundRect">
                <a:avLst>
                  <a:gd name="adj" fmla="val 50000"/>
                </a:avLst>
              </a:prstGeom>
              <a:solidFill>
                <a:srgbClr val="50E6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5" name="Rectangle: Rounded Corners 45283">
                <a:extLst>
                  <a:ext uri="{FF2B5EF4-FFF2-40B4-BE49-F238E27FC236}">
                    <a16:creationId xmlns:a16="http://schemas.microsoft.com/office/drawing/2014/main" id="{F4148687-06CE-AF64-088E-00AC8A71167E}"/>
                  </a:ext>
                </a:extLst>
              </p:cNvPr>
              <p:cNvSpPr/>
              <p:nvPr/>
            </p:nvSpPr>
            <p:spPr bwMode="auto">
              <a:xfrm>
                <a:off x="5032189" y="4420402"/>
                <a:ext cx="15565" cy="325609"/>
              </a:xfrm>
              <a:prstGeom prst="roundRect">
                <a:avLst>
                  <a:gd name="adj" fmla="val 50000"/>
                </a:avLst>
              </a:prstGeom>
              <a:solidFill>
                <a:srgbClr val="50E6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6" name="Rectangle: Rounded Corners 45284">
                <a:extLst>
                  <a:ext uri="{FF2B5EF4-FFF2-40B4-BE49-F238E27FC236}">
                    <a16:creationId xmlns:a16="http://schemas.microsoft.com/office/drawing/2014/main" id="{9B22764B-1BA5-C5A2-FEF6-92ABE08D9C57}"/>
                  </a:ext>
                </a:extLst>
              </p:cNvPr>
              <p:cNvSpPr/>
              <p:nvPr/>
            </p:nvSpPr>
            <p:spPr bwMode="auto">
              <a:xfrm>
                <a:off x="5078485" y="4483834"/>
                <a:ext cx="15565" cy="197691"/>
              </a:xfrm>
              <a:prstGeom prst="roundRect">
                <a:avLst>
                  <a:gd name="adj" fmla="val 50000"/>
                </a:avLst>
              </a:prstGeom>
              <a:solidFill>
                <a:srgbClr val="50E6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7" name="Rectangle: Rounded Corners 45285">
                <a:extLst>
                  <a:ext uri="{FF2B5EF4-FFF2-40B4-BE49-F238E27FC236}">
                    <a16:creationId xmlns:a16="http://schemas.microsoft.com/office/drawing/2014/main" id="{0CC39EB0-5217-A9D2-2DAB-4B3164C4D12A}"/>
                  </a:ext>
                </a:extLst>
              </p:cNvPr>
              <p:cNvSpPr/>
              <p:nvPr/>
            </p:nvSpPr>
            <p:spPr bwMode="auto">
              <a:xfrm>
                <a:off x="4844784" y="4568628"/>
                <a:ext cx="16281" cy="34887"/>
              </a:xfrm>
              <a:prstGeom prst="roundRect">
                <a:avLst>
                  <a:gd name="adj" fmla="val 50000"/>
                </a:avLst>
              </a:prstGeom>
              <a:solidFill>
                <a:srgbClr val="0680E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8" name="Rectangle: Rounded Corners 45286">
                <a:extLst>
                  <a:ext uri="{FF2B5EF4-FFF2-40B4-BE49-F238E27FC236}">
                    <a16:creationId xmlns:a16="http://schemas.microsoft.com/office/drawing/2014/main" id="{3411D609-13C4-B574-AE34-13EA4A0B2902}"/>
                  </a:ext>
                </a:extLst>
              </p:cNvPr>
              <p:cNvSpPr/>
              <p:nvPr/>
            </p:nvSpPr>
            <p:spPr bwMode="auto">
              <a:xfrm>
                <a:off x="4891780" y="4556999"/>
                <a:ext cx="15565" cy="58144"/>
              </a:xfrm>
              <a:prstGeom prst="roundRect">
                <a:avLst>
                  <a:gd name="adj" fmla="val 50000"/>
                </a:avLst>
              </a:prstGeom>
              <a:solidFill>
                <a:srgbClr val="0278D5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9" name="Rectangle: Rounded Corners 45287">
                <a:extLst>
                  <a:ext uri="{FF2B5EF4-FFF2-40B4-BE49-F238E27FC236}">
                    <a16:creationId xmlns:a16="http://schemas.microsoft.com/office/drawing/2014/main" id="{8650FA0C-D38E-548B-4134-179163D0C7D7}"/>
                  </a:ext>
                </a:extLst>
              </p:cNvPr>
              <p:cNvSpPr/>
              <p:nvPr/>
            </p:nvSpPr>
            <p:spPr bwMode="auto">
              <a:xfrm>
                <a:off x="4938060" y="4533741"/>
                <a:ext cx="15565" cy="104660"/>
              </a:xfrm>
              <a:prstGeom prst="roundRect">
                <a:avLst>
                  <a:gd name="adj" fmla="val 50000"/>
                </a:avLst>
              </a:prstGeom>
              <a:solidFill>
                <a:srgbClr val="50E6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0" name="Rectangle: Rounded Corners 45288">
                <a:extLst>
                  <a:ext uri="{FF2B5EF4-FFF2-40B4-BE49-F238E27FC236}">
                    <a16:creationId xmlns:a16="http://schemas.microsoft.com/office/drawing/2014/main" id="{07D873CF-BEB8-9F03-F24D-D457134E1268}"/>
                  </a:ext>
                </a:extLst>
              </p:cNvPr>
              <p:cNvSpPr/>
              <p:nvPr/>
            </p:nvSpPr>
            <p:spPr bwMode="auto">
              <a:xfrm>
                <a:off x="5127338" y="4533741"/>
                <a:ext cx="15565" cy="104660"/>
              </a:xfrm>
              <a:prstGeom prst="roundRect">
                <a:avLst>
                  <a:gd name="adj" fmla="val 50000"/>
                </a:avLst>
              </a:prstGeom>
              <a:solidFill>
                <a:srgbClr val="50E6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1" name="Rectangle: Rounded Corners 45289">
                <a:extLst>
                  <a:ext uri="{FF2B5EF4-FFF2-40B4-BE49-F238E27FC236}">
                    <a16:creationId xmlns:a16="http://schemas.microsoft.com/office/drawing/2014/main" id="{A79762B2-8B0D-E006-B9E4-3FC11C89239E}"/>
                  </a:ext>
                </a:extLst>
              </p:cNvPr>
              <p:cNvSpPr/>
              <p:nvPr/>
            </p:nvSpPr>
            <p:spPr bwMode="auto">
              <a:xfrm>
                <a:off x="5168408" y="4556999"/>
                <a:ext cx="15565" cy="58144"/>
              </a:xfrm>
              <a:prstGeom prst="roundRect">
                <a:avLst>
                  <a:gd name="adj" fmla="val 50000"/>
                </a:avLst>
              </a:prstGeom>
              <a:solidFill>
                <a:srgbClr val="0278D5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2" name="Rectangle: Rounded Corners 45290">
                <a:extLst>
                  <a:ext uri="{FF2B5EF4-FFF2-40B4-BE49-F238E27FC236}">
                    <a16:creationId xmlns:a16="http://schemas.microsoft.com/office/drawing/2014/main" id="{9AD8CBCC-476E-75A6-71B7-3DC6AF9AE1B4}"/>
                  </a:ext>
                </a:extLst>
              </p:cNvPr>
              <p:cNvSpPr/>
              <p:nvPr/>
            </p:nvSpPr>
            <p:spPr bwMode="auto">
              <a:xfrm>
                <a:off x="5218068" y="4568628"/>
                <a:ext cx="16281" cy="34887"/>
              </a:xfrm>
              <a:prstGeom prst="roundRect">
                <a:avLst>
                  <a:gd name="adj" fmla="val 50000"/>
                </a:avLst>
              </a:prstGeom>
              <a:solidFill>
                <a:srgbClr val="0680E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7FBFC4A4-5CB5-B077-1FAE-B12CB35D7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5860975" y="3686623"/>
              <a:ext cx="439393" cy="430823"/>
              <a:chOff x="6993658" y="4427527"/>
              <a:chExt cx="317550" cy="311358"/>
            </a:xfrm>
          </p:grpSpPr>
          <p:sp>
            <p:nvSpPr>
              <p:cNvPr id="184" name="Freeform: Shape 45292">
                <a:extLst>
                  <a:ext uri="{FF2B5EF4-FFF2-40B4-BE49-F238E27FC236}">
                    <a16:creationId xmlns:a16="http://schemas.microsoft.com/office/drawing/2014/main" id="{C85D4B4E-B88D-A5DE-12F1-D542B2C33A41}"/>
                  </a:ext>
                </a:extLst>
              </p:cNvPr>
              <p:cNvSpPr/>
              <p:nvPr/>
            </p:nvSpPr>
            <p:spPr bwMode="auto">
              <a:xfrm>
                <a:off x="6993658" y="4443730"/>
                <a:ext cx="136290" cy="122192"/>
              </a:xfrm>
              <a:custGeom>
                <a:avLst/>
                <a:gdLst>
                  <a:gd name="connsiteX0" fmla="*/ 0 w 637408"/>
                  <a:gd name="connsiteY0" fmla="*/ 421480 h 526514"/>
                  <a:gd name="connsiteX1" fmla="*/ 637408 w 637408"/>
                  <a:gd name="connsiteY1" fmla="*/ 421480 h 526514"/>
                  <a:gd name="connsiteX2" fmla="*/ 637408 w 637408"/>
                  <a:gd name="connsiteY2" fmla="*/ 526514 h 526514"/>
                  <a:gd name="connsiteX3" fmla="*/ 0 w 637408"/>
                  <a:gd name="connsiteY3" fmla="*/ 526514 h 526514"/>
                  <a:gd name="connsiteX4" fmla="*/ 0 w 637408"/>
                  <a:gd name="connsiteY4" fmla="*/ 210740 h 526514"/>
                  <a:gd name="connsiteX5" fmla="*/ 317130 w 637408"/>
                  <a:gd name="connsiteY5" fmla="*/ 210740 h 526514"/>
                  <a:gd name="connsiteX6" fmla="*/ 317130 w 637408"/>
                  <a:gd name="connsiteY6" fmla="*/ 315774 h 526514"/>
                  <a:gd name="connsiteX7" fmla="*/ 0 w 637408"/>
                  <a:gd name="connsiteY7" fmla="*/ 315774 h 526514"/>
                  <a:gd name="connsiteX8" fmla="*/ 0 w 637408"/>
                  <a:gd name="connsiteY8" fmla="*/ 0 h 526514"/>
                  <a:gd name="connsiteX9" fmla="*/ 637408 w 637408"/>
                  <a:gd name="connsiteY9" fmla="*/ 0 h 526514"/>
                  <a:gd name="connsiteX10" fmla="*/ 637408 w 637408"/>
                  <a:gd name="connsiteY10" fmla="*/ 105034 h 526514"/>
                  <a:gd name="connsiteX11" fmla="*/ 0 w 637408"/>
                  <a:gd name="connsiteY11" fmla="*/ 105034 h 52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7408" h="526514">
                    <a:moveTo>
                      <a:pt x="0" y="421480"/>
                    </a:moveTo>
                    <a:lnTo>
                      <a:pt x="637408" y="421480"/>
                    </a:lnTo>
                    <a:lnTo>
                      <a:pt x="637408" y="526514"/>
                    </a:lnTo>
                    <a:lnTo>
                      <a:pt x="0" y="526514"/>
                    </a:lnTo>
                    <a:close/>
                    <a:moveTo>
                      <a:pt x="0" y="210740"/>
                    </a:moveTo>
                    <a:lnTo>
                      <a:pt x="317130" y="210740"/>
                    </a:lnTo>
                    <a:lnTo>
                      <a:pt x="317130" y="315774"/>
                    </a:lnTo>
                    <a:lnTo>
                      <a:pt x="0" y="315774"/>
                    </a:lnTo>
                    <a:close/>
                    <a:moveTo>
                      <a:pt x="0" y="0"/>
                    </a:moveTo>
                    <a:lnTo>
                      <a:pt x="637408" y="0"/>
                    </a:lnTo>
                    <a:lnTo>
                      <a:pt x="637408" y="105034"/>
                    </a:lnTo>
                    <a:lnTo>
                      <a:pt x="0" y="105034"/>
                    </a:lnTo>
                    <a:close/>
                  </a:path>
                </a:pathLst>
              </a:custGeom>
              <a:solidFill>
                <a:srgbClr val="50E6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5" name="Freeform: Shape 45293">
                <a:extLst>
                  <a:ext uri="{FF2B5EF4-FFF2-40B4-BE49-F238E27FC236}">
                    <a16:creationId xmlns:a16="http://schemas.microsoft.com/office/drawing/2014/main" id="{F634488E-9665-E9F3-F823-028A8AD7E611}"/>
                  </a:ext>
                </a:extLst>
              </p:cNvPr>
              <p:cNvSpPr/>
              <p:nvPr/>
            </p:nvSpPr>
            <p:spPr bwMode="auto">
              <a:xfrm>
                <a:off x="7174918" y="4616693"/>
                <a:ext cx="136290" cy="122192"/>
              </a:xfrm>
              <a:custGeom>
                <a:avLst/>
                <a:gdLst>
                  <a:gd name="connsiteX0" fmla="*/ 0 w 637408"/>
                  <a:gd name="connsiteY0" fmla="*/ 421480 h 526514"/>
                  <a:gd name="connsiteX1" fmla="*/ 637408 w 637408"/>
                  <a:gd name="connsiteY1" fmla="*/ 421480 h 526514"/>
                  <a:gd name="connsiteX2" fmla="*/ 637408 w 637408"/>
                  <a:gd name="connsiteY2" fmla="*/ 526514 h 526514"/>
                  <a:gd name="connsiteX3" fmla="*/ 0 w 637408"/>
                  <a:gd name="connsiteY3" fmla="*/ 526514 h 526514"/>
                  <a:gd name="connsiteX4" fmla="*/ 0 w 637408"/>
                  <a:gd name="connsiteY4" fmla="*/ 210740 h 526514"/>
                  <a:gd name="connsiteX5" fmla="*/ 317130 w 637408"/>
                  <a:gd name="connsiteY5" fmla="*/ 210740 h 526514"/>
                  <a:gd name="connsiteX6" fmla="*/ 317130 w 637408"/>
                  <a:gd name="connsiteY6" fmla="*/ 315774 h 526514"/>
                  <a:gd name="connsiteX7" fmla="*/ 0 w 637408"/>
                  <a:gd name="connsiteY7" fmla="*/ 315774 h 526514"/>
                  <a:gd name="connsiteX8" fmla="*/ 0 w 637408"/>
                  <a:gd name="connsiteY8" fmla="*/ 0 h 526514"/>
                  <a:gd name="connsiteX9" fmla="*/ 637408 w 637408"/>
                  <a:gd name="connsiteY9" fmla="*/ 0 h 526514"/>
                  <a:gd name="connsiteX10" fmla="*/ 637408 w 637408"/>
                  <a:gd name="connsiteY10" fmla="*/ 105034 h 526514"/>
                  <a:gd name="connsiteX11" fmla="*/ 0 w 637408"/>
                  <a:gd name="connsiteY11" fmla="*/ 105034 h 52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7408" h="526514">
                    <a:moveTo>
                      <a:pt x="0" y="421480"/>
                    </a:moveTo>
                    <a:lnTo>
                      <a:pt x="637408" y="421480"/>
                    </a:lnTo>
                    <a:lnTo>
                      <a:pt x="637408" y="526514"/>
                    </a:lnTo>
                    <a:lnTo>
                      <a:pt x="0" y="526514"/>
                    </a:lnTo>
                    <a:close/>
                    <a:moveTo>
                      <a:pt x="0" y="210740"/>
                    </a:moveTo>
                    <a:lnTo>
                      <a:pt x="317130" y="210740"/>
                    </a:lnTo>
                    <a:lnTo>
                      <a:pt x="317130" y="315774"/>
                    </a:lnTo>
                    <a:lnTo>
                      <a:pt x="0" y="315774"/>
                    </a:lnTo>
                    <a:close/>
                    <a:moveTo>
                      <a:pt x="0" y="0"/>
                    </a:moveTo>
                    <a:lnTo>
                      <a:pt x="637408" y="0"/>
                    </a:lnTo>
                    <a:lnTo>
                      <a:pt x="637408" y="105034"/>
                    </a:lnTo>
                    <a:lnTo>
                      <a:pt x="0" y="105034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0078D4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6" name="Freeform: Shape 45294">
                <a:extLst>
                  <a:ext uri="{FF2B5EF4-FFF2-40B4-BE49-F238E27FC236}">
                    <a16:creationId xmlns:a16="http://schemas.microsoft.com/office/drawing/2014/main" id="{69CCD68B-C152-79AB-5AA3-63A4596809C2}"/>
                  </a:ext>
                </a:extLst>
              </p:cNvPr>
              <p:cNvSpPr/>
              <p:nvPr/>
            </p:nvSpPr>
            <p:spPr bwMode="auto">
              <a:xfrm rot="18188466">
                <a:off x="7004232" y="4483132"/>
                <a:ext cx="290936" cy="179726"/>
              </a:xfrm>
              <a:custGeom>
                <a:avLst/>
                <a:gdLst>
                  <a:gd name="connsiteX0" fmla="*/ 72342 w 509381"/>
                  <a:gd name="connsiteY0" fmla="*/ 25018 h 341542"/>
                  <a:gd name="connsiteX1" fmla="*/ 67298 w 509381"/>
                  <a:gd name="connsiteY1" fmla="*/ 32041 h 341542"/>
                  <a:gd name="connsiteX2" fmla="*/ 43259 w 509381"/>
                  <a:gd name="connsiteY2" fmla="*/ 173878 h 341542"/>
                  <a:gd name="connsiteX3" fmla="*/ 50859 w 509381"/>
                  <a:gd name="connsiteY3" fmla="*/ 196938 h 341542"/>
                  <a:gd name="connsiteX4" fmla="*/ 79332 w 509381"/>
                  <a:gd name="connsiteY4" fmla="*/ 186206 h 341542"/>
                  <a:gd name="connsiteX5" fmla="*/ 60605 w 509381"/>
                  <a:gd name="connsiteY5" fmla="*/ 275386 h 341542"/>
                  <a:gd name="connsiteX6" fmla="*/ 0 w 509381"/>
                  <a:gd name="connsiteY6" fmla="*/ 216104 h 341542"/>
                  <a:gd name="connsiteX7" fmla="*/ 24323 w 509381"/>
                  <a:gd name="connsiteY7" fmla="*/ 206937 h 341542"/>
                  <a:gd name="connsiteX8" fmla="*/ 15225 w 509381"/>
                  <a:gd name="connsiteY8" fmla="*/ 179331 h 341542"/>
                  <a:gd name="connsiteX9" fmla="*/ 42625 w 509381"/>
                  <a:gd name="connsiteY9" fmla="*/ 17665 h 341542"/>
                  <a:gd name="connsiteX10" fmla="*/ 55313 w 509381"/>
                  <a:gd name="connsiteY10" fmla="*/ 0 h 341542"/>
                  <a:gd name="connsiteX11" fmla="*/ 463819 w 509381"/>
                  <a:gd name="connsiteY11" fmla="*/ 71088 h 341542"/>
                  <a:gd name="connsiteX12" fmla="*/ 509381 w 509381"/>
                  <a:gd name="connsiteY12" fmla="*/ 142583 h 341542"/>
                  <a:gd name="connsiteX13" fmla="*/ 474254 w 509381"/>
                  <a:gd name="connsiteY13" fmla="*/ 142583 h 341542"/>
                  <a:gd name="connsiteX14" fmla="*/ 471059 w 509381"/>
                  <a:gd name="connsiteY14" fmla="*/ 185182 h 341542"/>
                  <a:gd name="connsiteX15" fmla="*/ 350884 w 509381"/>
                  <a:gd name="connsiteY15" fmla="*/ 341542 h 341542"/>
                  <a:gd name="connsiteX16" fmla="*/ 337746 w 509381"/>
                  <a:gd name="connsiteY16" fmla="*/ 316191 h 341542"/>
                  <a:gd name="connsiteX17" fmla="*/ 446495 w 509381"/>
                  <a:gd name="connsiteY17" fmla="*/ 159805 h 341542"/>
                  <a:gd name="connsiteX18" fmla="*/ 446962 w 509381"/>
                  <a:gd name="connsiteY18" fmla="*/ 142583 h 341542"/>
                  <a:gd name="connsiteX19" fmla="*/ 418256 w 509381"/>
                  <a:gd name="connsiteY19" fmla="*/ 142583 h 34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9381" h="341542">
                    <a:moveTo>
                      <a:pt x="72342" y="25018"/>
                    </a:moveTo>
                    <a:lnTo>
                      <a:pt x="67298" y="32041"/>
                    </a:lnTo>
                    <a:cubicBezTo>
                      <a:pt x="42761" y="74239"/>
                      <a:pt x="33649" y="124657"/>
                      <a:pt x="43259" y="173878"/>
                    </a:cubicBezTo>
                    <a:lnTo>
                      <a:pt x="50859" y="196938"/>
                    </a:lnTo>
                    <a:lnTo>
                      <a:pt x="79332" y="186206"/>
                    </a:lnTo>
                    <a:lnTo>
                      <a:pt x="60605" y="275386"/>
                    </a:lnTo>
                    <a:lnTo>
                      <a:pt x="0" y="216104"/>
                    </a:lnTo>
                    <a:lnTo>
                      <a:pt x="24323" y="206937"/>
                    </a:lnTo>
                    <a:lnTo>
                      <a:pt x="15225" y="179331"/>
                    </a:lnTo>
                    <a:cubicBezTo>
                      <a:pt x="4271" y="123230"/>
                      <a:pt x="14657" y="65762"/>
                      <a:pt x="42625" y="17665"/>
                    </a:cubicBezTo>
                    <a:lnTo>
                      <a:pt x="55313" y="0"/>
                    </a:lnTo>
                    <a:close/>
                    <a:moveTo>
                      <a:pt x="463819" y="71088"/>
                    </a:moveTo>
                    <a:lnTo>
                      <a:pt x="509381" y="142583"/>
                    </a:lnTo>
                    <a:lnTo>
                      <a:pt x="474254" y="142583"/>
                    </a:lnTo>
                    <a:lnTo>
                      <a:pt x="471059" y="185182"/>
                    </a:lnTo>
                    <a:cubicBezTo>
                      <a:pt x="456630" y="250192"/>
                      <a:pt x="414554" y="308545"/>
                      <a:pt x="350884" y="341542"/>
                    </a:cubicBezTo>
                    <a:lnTo>
                      <a:pt x="337746" y="316191"/>
                    </a:lnTo>
                    <a:cubicBezTo>
                      <a:pt x="399814" y="284026"/>
                      <a:pt x="438492" y="224396"/>
                      <a:pt x="446495" y="159805"/>
                    </a:cubicBezTo>
                    <a:lnTo>
                      <a:pt x="446962" y="142583"/>
                    </a:lnTo>
                    <a:lnTo>
                      <a:pt x="418256" y="142583"/>
                    </a:lnTo>
                    <a:close/>
                  </a:path>
                </a:pathLst>
              </a:custGeom>
              <a:solidFill>
                <a:srgbClr val="0078D4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FFEEB6DA-BB0A-A8DF-4806-79C09E701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582707" y="3693416"/>
              <a:ext cx="428314" cy="417266"/>
              <a:chOff x="9110529" y="4432427"/>
              <a:chExt cx="309543" cy="301558"/>
            </a:xfrm>
          </p:grpSpPr>
          <p:sp>
            <p:nvSpPr>
              <p:cNvPr id="188" name="Circle: Hollow 45296">
                <a:extLst>
                  <a:ext uri="{FF2B5EF4-FFF2-40B4-BE49-F238E27FC236}">
                    <a16:creationId xmlns:a16="http://schemas.microsoft.com/office/drawing/2014/main" id="{74626587-FED5-A466-C975-D86F8EE4DBF8}"/>
                  </a:ext>
                </a:extLst>
              </p:cNvPr>
              <p:cNvSpPr/>
              <p:nvPr/>
            </p:nvSpPr>
            <p:spPr bwMode="auto">
              <a:xfrm>
                <a:off x="9281370" y="4507374"/>
                <a:ext cx="138702" cy="146827"/>
              </a:xfrm>
              <a:prstGeom prst="donut">
                <a:avLst>
                  <a:gd name="adj" fmla="val 7741"/>
                </a:avLst>
              </a:prstGeom>
              <a:solidFill>
                <a:srgbClr val="0078D4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9" name="Rectangle: Rounded Corners 45297">
                <a:extLst>
                  <a:ext uri="{FF2B5EF4-FFF2-40B4-BE49-F238E27FC236}">
                    <a16:creationId xmlns:a16="http://schemas.microsoft.com/office/drawing/2014/main" id="{26629479-79BA-7A82-89DA-14114104F9D8}"/>
                  </a:ext>
                </a:extLst>
              </p:cNvPr>
              <p:cNvSpPr/>
              <p:nvPr/>
            </p:nvSpPr>
            <p:spPr bwMode="auto">
              <a:xfrm flipH="1">
                <a:off x="9346531" y="4648871"/>
                <a:ext cx="14975" cy="52839"/>
              </a:xfrm>
              <a:prstGeom prst="roundRect">
                <a:avLst>
                  <a:gd name="adj" fmla="val 50000"/>
                </a:avLst>
              </a:prstGeom>
              <a:solidFill>
                <a:srgbClr val="0078D4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0" name="Rectangle: Rounded Corners 45298">
                <a:extLst>
                  <a:ext uri="{FF2B5EF4-FFF2-40B4-BE49-F238E27FC236}">
                    <a16:creationId xmlns:a16="http://schemas.microsoft.com/office/drawing/2014/main" id="{52101C75-27E5-2E82-1525-79B54CC5D37D}"/>
                  </a:ext>
                </a:extLst>
              </p:cNvPr>
              <p:cNvSpPr/>
              <p:nvPr/>
            </p:nvSpPr>
            <p:spPr bwMode="auto">
              <a:xfrm rot="5400000">
                <a:off x="9347413" y="4664412"/>
                <a:ext cx="13210" cy="69881"/>
              </a:xfrm>
              <a:prstGeom prst="roundRect">
                <a:avLst>
                  <a:gd name="adj" fmla="val 50000"/>
                </a:avLst>
              </a:prstGeom>
              <a:solidFill>
                <a:srgbClr val="0078D4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1" name="Rectangle: Rounded Corners 45299">
                <a:extLst>
                  <a:ext uri="{FF2B5EF4-FFF2-40B4-BE49-F238E27FC236}">
                    <a16:creationId xmlns:a16="http://schemas.microsoft.com/office/drawing/2014/main" id="{B9107895-1B71-8567-9FBB-EEA5F000846A}"/>
                  </a:ext>
                </a:extLst>
              </p:cNvPr>
              <p:cNvSpPr/>
              <p:nvPr/>
            </p:nvSpPr>
            <p:spPr bwMode="auto">
              <a:xfrm rot="16200000" flipH="1">
                <a:off x="9347413" y="4692439"/>
                <a:ext cx="13210" cy="69881"/>
              </a:xfrm>
              <a:prstGeom prst="roundRect">
                <a:avLst>
                  <a:gd name="adj" fmla="val 50000"/>
                </a:avLst>
              </a:prstGeom>
              <a:solidFill>
                <a:srgbClr val="0078D4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E68B26E4-5076-D3DC-0A8B-3173F71437B5}"/>
                  </a:ext>
                </a:extLst>
              </p:cNvPr>
              <p:cNvGrpSpPr/>
              <p:nvPr/>
            </p:nvGrpSpPr>
            <p:grpSpPr>
              <a:xfrm>
                <a:off x="9323331" y="4544882"/>
                <a:ext cx="60286" cy="63819"/>
                <a:chOff x="11220148" y="-496522"/>
                <a:chExt cx="552194" cy="552194"/>
              </a:xfrm>
              <a:solidFill>
                <a:srgbClr val="0078D4"/>
              </a:solidFill>
            </p:grpSpPr>
            <p:sp>
              <p:nvSpPr>
                <p:cNvPr id="200" name="Rectangle: Rounded Corners 45308">
                  <a:extLst>
                    <a:ext uri="{FF2B5EF4-FFF2-40B4-BE49-F238E27FC236}">
                      <a16:creationId xmlns:a16="http://schemas.microsoft.com/office/drawing/2014/main" id="{F9F057CC-5FEF-3924-6404-159F3386A7BB}"/>
                    </a:ext>
                  </a:extLst>
                </p:cNvPr>
                <p:cNvSpPr/>
                <p:nvPr/>
              </p:nvSpPr>
              <p:spPr bwMode="auto">
                <a:xfrm rot="2700000">
                  <a:off x="11450525" y="-496522"/>
                  <a:ext cx="91440" cy="552194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8392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01" name="Rectangle: Rounded Corners 45309">
                  <a:extLst>
                    <a:ext uri="{FF2B5EF4-FFF2-40B4-BE49-F238E27FC236}">
                      <a16:creationId xmlns:a16="http://schemas.microsoft.com/office/drawing/2014/main" id="{73788AB8-F618-2280-7847-D247319E07C3}"/>
                    </a:ext>
                  </a:extLst>
                </p:cNvPr>
                <p:cNvSpPr/>
                <p:nvPr/>
              </p:nvSpPr>
              <p:spPr bwMode="auto">
                <a:xfrm rot="8100000">
                  <a:off x="11450525" y="-496522"/>
                  <a:ext cx="91440" cy="552194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8392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193" name="Freeform: Shape 45301">
                <a:extLst>
                  <a:ext uri="{FF2B5EF4-FFF2-40B4-BE49-F238E27FC236}">
                    <a16:creationId xmlns:a16="http://schemas.microsoft.com/office/drawing/2014/main" id="{AC99BEFE-3437-CC4C-FDB6-DACCDA5F9EC7}"/>
                  </a:ext>
                </a:extLst>
              </p:cNvPr>
              <p:cNvSpPr/>
              <p:nvPr/>
            </p:nvSpPr>
            <p:spPr bwMode="auto">
              <a:xfrm>
                <a:off x="9174395" y="4432427"/>
                <a:ext cx="187111" cy="79344"/>
              </a:xfrm>
              <a:custGeom>
                <a:avLst/>
                <a:gdLst>
                  <a:gd name="connsiteX0" fmla="*/ 233493 w 1713841"/>
                  <a:gd name="connsiteY0" fmla="*/ 0 h 686542"/>
                  <a:gd name="connsiteX1" fmla="*/ 1480348 w 1713841"/>
                  <a:gd name="connsiteY1" fmla="*/ 0 h 686542"/>
                  <a:gd name="connsiteX2" fmla="*/ 1713841 w 1713841"/>
                  <a:gd name="connsiteY2" fmla="*/ 233493 h 686542"/>
                  <a:gd name="connsiteX3" fmla="*/ 1713841 w 1713841"/>
                  <a:gd name="connsiteY3" fmla="*/ 686542 h 686542"/>
                  <a:gd name="connsiteX4" fmla="*/ 1608076 w 1713841"/>
                  <a:gd name="connsiteY4" fmla="*/ 686542 h 686542"/>
                  <a:gd name="connsiteX5" fmla="*/ 1608076 w 1713841"/>
                  <a:gd name="connsiteY5" fmla="*/ 218163 h 686542"/>
                  <a:gd name="connsiteX6" fmla="*/ 1497408 w 1713841"/>
                  <a:gd name="connsiteY6" fmla="*/ 107495 h 686542"/>
                  <a:gd name="connsiteX7" fmla="*/ 216432 w 1713841"/>
                  <a:gd name="connsiteY7" fmla="*/ 107495 h 686542"/>
                  <a:gd name="connsiteX8" fmla="*/ 105764 w 1713841"/>
                  <a:gd name="connsiteY8" fmla="*/ 218163 h 686542"/>
                  <a:gd name="connsiteX9" fmla="*/ 105764 w 1713841"/>
                  <a:gd name="connsiteY9" fmla="*/ 686542 h 686542"/>
                  <a:gd name="connsiteX10" fmla="*/ 0 w 1713841"/>
                  <a:gd name="connsiteY10" fmla="*/ 686542 h 686542"/>
                  <a:gd name="connsiteX11" fmla="*/ 0 w 1713841"/>
                  <a:gd name="connsiteY11" fmla="*/ 233493 h 686542"/>
                  <a:gd name="connsiteX12" fmla="*/ 233493 w 1713841"/>
                  <a:gd name="connsiteY12" fmla="*/ 0 h 68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13841" h="686542">
                    <a:moveTo>
                      <a:pt x="233493" y="0"/>
                    </a:moveTo>
                    <a:lnTo>
                      <a:pt x="1480348" y="0"/>
                    </a:lnTo>
                    <a:cubicBezTo>
                      <a:pt x="1609303" y="0"/>
                      <a:pt x="1713841" y="104538"/>
                      <a:pt x="1713841" y="233493"/>
                    </a:cubicBezTo>
                    <a:lnTo>
                      <a:pt x="1713841" y="686542"/>
                    </a:lnTo>
                    <a:lnTo>
                      <a:pt x="1608076" y="686542"/>
                    </a:lnTo>
                    <a:lnTo>
                      <a:pt x="1608076" y="218163"/>
                    </a:lnTo>
                    <a:cubicBezTo>
                      <a:pt x="1608076" y="157043"/>
                      <a:pt x="1558528" y="107495"/>
                      <a:pt x="1497408" y="107495"/>
                    </a:cubicBezTo>
                    <a:lnTo>
                      <a:pt x="216432" y="107495"/>
                    </a:lnTo>
                    <a:cubicBezTo>
                      <a:pt x="155312" y="107495"/>
                      <a:pt x="105764" y="157043"/>
                      <a:pt x="105764" y="218163"/>
                    </a:cubicBezTo>
                    <a:lnTo>
                      <a:pt x="105764" y="686542"/>
                    </a:lnTo>
                    <a:lnTo>
                      <a:pt x="0" y="686542"/>
                    </a:lnTo>
                    <a:lnTo>
                      <a:pt x="0" y="233493"/>
                    </a:lnTo>
                    <a:cubicBezTo>
                      <a:pt x="0" y="104538"/>
                      <a:pt x="104538" y="0"/>
                      <a:pt x="233493" y="0"/>
                    </a:cubicBezTo>
                    <a:close/>
                  </a:path>
                </a:pathLst>
              </a:custGeom>
              <a:solidFill>
                <a:srgbClr val="0078D4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8392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1D5B5F7E-3A46-53AA-66B9-3FC32EE227CD}"/>
                  </a:ext>
                </a:extLst>
              </p:cNvPr>
              <p:cNvGrpSpPr/>
              <p:nvPr/>
            </p:nvGrpSpPr>
            <p:grpSpPr>
              <a:xfrm>
                <a:off x="9110529" y="4507374"/>
                <a:ext cx="138702" cy="223577"/>
                <a:chOff x="9270987" y="-821079"/>
                <a:chExt cx="1270446" cy="1934542"/>
              </a:xfrm>
            </p:grpSpPr>
            <p:sp>
              <p:nvSpPr>
                <p:cNvPr id="195" name="Freeform: Shape 45303">
                  <a:extLst>
                    <a:ext uri="{FF2B5EF4-FFF2-40B4-BE49-F238E27FC236}">
                      <a16:creationId xmlns:a16="http://schemas.microsoft.com/office/drawing/2014/main" id="{C757BAE8-CB4C-263A-07CA-BC0345E774EB}"/>
                    </a:ext>
                  </a:extLst>
                </p:cNvPr>
                <p:cNvSpPr/>
                <p:nvPr/>
              </p:nvSpPr>
              <p:spPr bwMode="auto">
                <a:xfrm>
                  <a:off x="9270987" y="-821079"/>
                  <a:ext cx="1270446" cy="1270446"/>
                </a:xfrm>
                <a:custGeom>
                  <a:avLst/>
                  <a:gdLst>
                    <a:gd name="connsiteX0" fmla="*/ 839492 w 1270446"/>
                    <a:gd name="connsiteY0" fmla="*/ 439038 h 1270446"/>
                    <a:gd name="connsiteX1" fmla="*/ 770221 w 1270446"/>
                    <a:gd name="connsiteY1" fmla="*/ 469850 h 1270446"/>
                    <a:gd name="connsiteX2" fmla="*/ 581902 w 1270446"/>
                    <a:gd name="connsiteY2" fmla="*/ 765659 h 1270446"/>
                    <a:gd name="connsiteX3" fmla="*/ 490533 w 1270446"/>
                    <a:gd name="connsiteY3" fmla="*/ 697532 h 1270446"/>
                    <a:gd name="connsiteX4" fmla="*/ 394560 w 1270446"/>
                    <a:gd name="connsiteY4" fmla="*/ 711519 h 1270446"/>
                    <a:gd name="connsiteX5" fmla="*/ 408545 w 1270446"/>
                    <a:gd name="connsiteY5" fmla="*/ 807493 h 1270446"/>
                    <a:gd name="connsiteX6" fmla="*/ 553639 w 1270446"/>
                    <a:gd name="connsiteY6" fmla="*/ 915676 h 1270446"/>
                    <a:gd name="connsiteX7" fmla="*/ 604523 w 1270446"/>
                    <a:gd name="connsiteY7" fmla="*/ 928560 h 1270446"/>
                    <a:gd name="connsiteX8" fmla="*/ 618152 w 1270446"/>
                    <a:gd name="connsiteY8" fmla="*/ 923785 h 1270446"/>
                    <a:gd name="connsiteX9" fmla="*/ 620052 w 1270446"/>
                    <a:gd name="connsiteY9" fmla="*/ 923736 h 1270446"/>
                    <a:gd name="connsiteX10" fmla="*/ 627278 w 1270446"/>
                    <a:gd name="connsiteY10" fmla="*/ 920589 h 1270446"/>
                    <a:gd name="connsiteX11" fmla="*/ 629336 w 1270446"/>
                    <a:gd name="connsiteY11" fmla="*/ 919869 h 1270446"/>
                    <a:gd name="connsiteX12" fmla="*/ 629717 w 1270446"/>
                    <a:gd name="connsiteY12" fmla="*/ 919528 h 1270446"/>
                    <a:gd name="connsiteX13" fmla="*/ 644157 w 1270446"/>
                    <a:gd name="connsiteY13" fmla="*/ 913240 h 1270446"/>
                    <a:gd name="connsiteX14" fmla="*/ 663040 w 1270446"/>
                    <a:gd name="connsiteY14" fmla="*/ 893615 h 1270446"/>
                    <a:gd name="connsiteX15" fmla="*/ 885926 w 1270446"/>
                    <a:gd name="connsiteY15" fmla="*/ 543510 h 1270446"/>
                    <a:gd name="connsiteX16" fmla="*/ 864904 w 1270446"/>
                    <a:gd name="connsiteY16" fmla="*/ 448827 h 1270446"/>
                    <a:gd name="connsiteX17" fmla="*/ 839492 w 1270446"/>
                    <a:gd name="connsiteY17" fmla="*/ 439038 h 1270446"/>
                    <a:gd name="connsiteX18" fmla="*/ 635223 w 1270446"/>
                    <a:gd name="connsiteY18" fmla="*/ 0 h 1270446"/>
                    <a:gd name="connsiteX19" fmla="*/ 1270446 w 1270446"/>
                    <a:gd name="connsiteY19" fmla="*/ 635223 h 1270446"/>
                    <a:gd name="connsiteX20" fmla="*/ 635223 w 1270446"/>
                    <a:gd name="connsiteY20" fmla="*/ 1270446 h 1270446"/>
                    <a:gd name="connsiteX21" fmla="*/ 0 w 1270446"/>
                    <a:gd name="connsiteY21" fmla="*/ 635223 h 1270446"/>
                    <a:gd name="connsiteX22" fmla="*/ 635223 w 1270446"/>
                    <a:gd name="connsiteY22" fmla="*/ 0 h 127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270446" h="1270446">
                      <a:moveTo>
                        <a:pt x="839492" y="439038"/>
                      </a:moveTo>
                      <a:cubicBezTo>
                        <a:pt x="813137" y="434601"/>
                        <a:pt x="785477" y="445886"/>
                        <a:pt x="770221" y="469850"/>
                      </a:cubicBezTo>
                      <a:lnTo>
                        <a:pt x="581902" y="765659"/>
                      </a:lnTo>
                      <a:lnTo>
                        <a:pt x="490533" y="697532"/>
                      </a:lnTo>
                      <a:cubicBezTo>
                        <a:pt x="460168" y="674892"/>
                        <a:pt x="417199" y="681155"/>
                        <a:pt x="394560" y="711519"/>
                      </a:cubicBezTo>
                      <a:cubicBezTo>
                        <a:pt x="371919" y="741883"/>
                        <a:pt x="378181" y="784853"/>
                        <a:pt x="408545" y="807493"/>
                      </a:cubicBezTo>
                      <a:lnTo>
                        <a:pt x="553639" y="915676"/>
                      </a:lnTo>
                      <a:cubicBezTo>
                        <a:pt x="568821" y="926996"/>
                        <a:pt x="587155" y="931091"/>
                        <a:pt x="604523" y="928560"/>
                      </a:cubicBezTo>
                      <a:lnTo>
                        <a:pt x="618152" y="923785"/>
                      </a:lnTo>
                      <a:lnTo>
                        <a:pt x="620052" y="923736"/>
                      </a:lnTo>
                      <a:lnTo>
                        <a:pt x="627278" y="920589"/>
                      </a:lnTo>
                      <a:lnTo>
                        <a:pt x="629336" y="919869"/>
                      </a:lnTo>
                      <a:lnTo>
                        <a:pt x="629717" y="919528"/>
                      </a:lnTo>
                      <a:lnTo>
                        <a:pt x="644157" y="913240"/>
                      </a:lnTo>
                      <a:cubicBezTo>
                        <a:pt x="651491" y="908182"/>
                        <a:pt x="657955" y="901603"/>
                        <a:pt x="663040" y="893615"/>
                      </a:cubicBezTo>
                      <a:cubicBezTo>
                        <a:pt x="737335" y="776914"/>
                        <a:pt x="811631" y="660212"/>
                        <a:pt x="885926" y="543510"/>
                      </a:cubicBezTo>
                      <a:cubicBezTo>
                        <a:pt x="906267" y="511559"/>
                        <a:pt x="896855" y="469168"/>
                        <a:pt x="864904" y="448827"/>
                      </a:cubicBezTo>
                      <a:cubicBezTo>
                        <a:pt x="856916" y="443742"/>
                        <a:pt x="848276" y="440516"/>
                        <a:pt x="839492" y="439038"/>
                      </a:cubicBezTo>
                      <a:close/>
                      <a:moveTo>
                        <a:pt x="635223" y="0"/>
                      </a:moveTo>
                      <a:cubicBezTo>
                        <a:pt x="986047" y="0"/>
                        <a:pt x="1270446" y="284399"/>
                        <a:pt x="1270446" y="635223"/>
                      </a:cubicBezTo>
                      <a:cubicBezTo>
                        <a:pt x="1270446" y="986047"/>
                        <a:pt x="986047" y="1270446"/>
                        <a:pt x="635223" y="1270446"/>
                      </a:cubicBezTo>
                      <a:cubicBezTo>
                        <a:pt x="284399" y="1270446"/>
                        <a:pt x="0" y="986047"/>
                        <a:pt x="0" y="635223"/>
                      </a:cubicBezTo>
                      <a:cubicBezTo>
                        <a:pt x="0" y="284399"/>
                        <a:pt x="284399" y="0"/>
                        <a:pt x="635223" y="0"/>
                      </a:cubicBezTo>
                      <a:close/>
                    </a:path>
                  </a:pathLst>
                </a:custGeom>
                <a:solidFill>
                  <a:srgbClr val="50E6FF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8392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393672D9-9D08-998D-1AB6-56F047C56EF0}"/>
                    </a:ext>
                  </a:extLst>
                </p:cNvPr>
                <p:cNvGrpSpPr/>
                <p:nvPr/>
              </p:nvGrpSpPr>
              <p:grpSpPr>
                <a:xfrm>
                  <a:off x="9447806" y="403252"/>
                  <a:ext cx="905722" cy="710211"/>
                  <a:chOff x="9447806" y="403252"/>
                  <a:chExt cx="905722" cy="710211"/>
                </a:xfrm>
                <a:solidFill>
                  <a:srgbClr val="50E6FF"/>
                </a:solidFill>
              </p:grpSpPr>
              <p:sp>
                <p:nvSpPr>
                  <p:cNvPr id="197" name="Rectangle: Rounded Corners 45305">
                    <a:extLst>
                      <a:ext uri="{FF2B5EF4-FFF2-40B4-BE49-F238E27FC236}">
                        <a16:creationId xmlns:a16="http://schemas.microsoft.com/office/drawing/2014/main" id="{7C51CE98-269E-67DB-F770-A432D5D3E9C7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9836259" y="403252"/>
                    <a:ext cx="137161" cy="710211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9525" cap="flat" cmpd="sng" algn="ctr">
                    <a:noFill/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83922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198" name="Rectangle: Rounded Corners 45306">
                    <a:extLst>
                      <a:ext uri="{FF2B5EF4-FFF2-40B4-BE49-F238E27FC236}">
                        <a16:creationId xmlns:a16="http://schemas.microsoft.com/office/drawing/2014/main" id="{29D0ABF7-EDAA-D4FE-F4C2-0681CCE4A380}"/>
                      </a:ext>
                    </a:extLst>
                  </p:cNvPr>
                  <p:cNvSpPr/>
                  <p:nvPr/>
                </p:nvSpPr>
                <p:spPr bwMode="auto">
                  <a:xfrm rot="3197686">
                    <a:off x="10008850" y="651533"/>
                    <a:ext cx="137161" cy="55219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9525" cap="flat" cmpd="sng" algn="ctr">
                    <a:noFill/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83922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199" name="Rectangle: Rounded Corners 45307">
                    <a:extLst>
                      <a:ext uri="{FF2B5EF4-FFF2-40B4-BE49-F238E27FC236}">
                        <a16:creationId xmlns:a16="http://schemas.microsoft.com/office/drawing/2014/main" id="{71070107-974F-3088-8BD7-1EE653C38A03}"/>
                      </a:ext>
                    </a:extLst>
                  </p:cNvPr>
                  <p:cNvSpPr/>
                  <p:nvPr/>
                </p:nvSpPr>
                <p:spPr bwMode="auto">
                  <a:xfrm rot="18402314" flipH="1">
                    <a:off x="9655322" y="643446"/>
                    <a:ext cx="137161" cy="552194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 w="9525" cap="flat" cmpd="sng" algn="ctr">
                    <a:noFill/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64592" tIns="131674" rIns="164592" bIns="131674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83922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</p:grpSp>
          </p:grpSp>
        </p:grpSp>
        <p:grpSp>
          <p:nvGrpSpPr>
            <p:cNvPr id="202" name="Vision">
              <a:extLst>
                <a:ext uri="{FF2B5EF4-FFF2-40B4-BE49-F238E27FC236}">
                  <a16:creationId xmlns:a16="http://schemas.microsoft.com/office/drawing/2014/main" id="{19EE8131-3872-A0E7-7AF9-6897A3519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2404669" y="3715826"/>
              <a:ext cx="419408" cy="372446"/>
              <a:chOff x="5548028" y="2938515"/>
              <a:chExt cx="455215" cy="461879"/>
            </a:xfrm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C598F500-32E3-7110-F9B7-870DE95F3EF1}"/>
                  </a:ext>
                </a:extLst>
              </p:cNvPr>
              <p:cNvGrpSpPr/>
              <p:nvPr/>
            </p:nvGrpSpPr>
            <p:grpSpPr>
              <a:xfrm>
                <a:off x="5548028" y="2938515"/>
                <a:ext cx="455215" cy="461879"/>
                <a:chOff x="5548028" y="2938515"/>
                <a:chExt cx="455215" cy="461879"/>
              </a:xfrm>
            </p:grpSpPr>
            <p:sp>
              <p:nvSpPr>
                <p:cNvPr id="223" name="Freeform: Shape 45331">
                  <a:extLst>
                    <a:ext uri="{FF2B5EF4-FFF2-40B4-BE49-F238E27FC236}">
                      <a16:creationId xmlns:a16="http://schemas.microsoft.com/office/drawing/2014/main" id="{C5F1FF73-F816-BC99-70DA-F882D7CA939C}"/>
                    </a:ext>
                  </a:extLst>
                </p:cNvPr>
                <p:cNvSpPr/>
                <p:nvPr/>
              </p:nvSpPr>
              <p:spPr bwMode="auto">
                <a:xfrm rot="5400000">
                  <a:off x="5548028" y="2938515"/>
                  <a:ext cx="66840" cy="66840"/>
                </a:xfrm>
                <a:custGeom>
                  <a:avLst/>
                  <a:gdLst>
                    <a:gd name="connsiteX0" fmla="*/ 0 w 218507"/>
                    <a:gd name="connsiteY0" fmla="*/ 218507 h 218507"/>
                    <a:gd name="connsiteX1" fmla="*/ 0 w 218507"/>
                    <a:gd name="connsiteY1" fmla="*/ 172788 h 218507"/>
                    <a:gd name="connsiteX2" fmla="*/ 0 w 218507"/>
                    <a:gd name="connsiteY2" fmla="*/ 0 h 218507"/>
                    <a:gd name="connsiteX3" fmla="*/ 45719 w 218507"/>
                    <a:gd name="connsiteY3" fmla="*/ 0 h 218507"/>
                    <a:gd name="connsiteX4" fmla="*/ 45719 w 218507"/>
                    <a:gd name="connsiteY4" fmla="*/ 172788 h 218507"/>
                    <a:gd name="connsiteX5" fmla="*/ 218507 w 218507"/>
                    <a:gd name="connsiteY5" fmla="*/ 172788 h 218507"/>
                    <a:gd name="connsiteX6" fmla="*/ 218507 w 218507"/>
                    <a:gd name="connsiteY6" fmla="*/ 218507 h 218507"/>
                    <a:gd name="connsiteX7" fmla="*/ 45719 w 218507"/>
                    <a:gd name="connsiteY7" fmla="*/ 218507 h 218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07" h="218507">
                      <a:moveTo>
                        <a:pt x="0" y="218507"/>
                      </a:moveTo>
                      <a:lnTo>
                        <a:pt x="0" y="172788"/>
                      </a:lnTo>
                      <a:lnTo>
                        <a:pt x="0" y="0"/>
                      </a:lnTo>
                      <a:lnTo>
                        <a:pt x="45719" y="0"/>
                      </a:lnTo>
                      <a:lnTo>
                        <a:pt x="45719" y="172788"/>
                      </a:lnTo>
                      <a:lnTo>
                        <a:pt x="218507" y="172788"/>
                      </a:lnTo>
                      <a:lnTo>
                        <a:pt x="218507" y="218507"/>
                      </a:lnTo>
                      <a:lnTo>
                        <a:pt x="45719" y="218507"/>
                      </a:lnTo>
                      <a:close/>
                    </a:path>
                  </a:pathLst>
                </a:custGeom>
                <a:solidFill>
                  <a:srgbClr val="0078D4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7449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24" name="Freeform: Shape 45332">
                  <a:extLst>
                    <a:ext uri="{FF2B5EF4-FFF2-40B4-BE49-F238E27FC236}">
                      <a16:creationId xmlns:a16="http://schemas.microsoft.com/office/drawing/2014/main" id="{13BB1970-2407-00A4-A35E-73AF7766F7EA}"/>
                    </a:ext>
                  </a:extLst>
                </p:cNvPr>
                <p:cNvSpPr/>
                <p:nvPr/>
              </p:nvSpPr>
              <p:spPr bwMode="auto">
                <a:xfrm rot="16200000" flipV="1">
                  <a:off x="5548028" y="3333554"/>
                  <a:ext cx="66840" cy="66840"/>
                </a:xfrm>
                <a:custGeom>
                  <a:avLst/>
                  <a:gdLst>
                    <a:gd name="connsiteX0" fmla="*/ 0 w 218507"/>
                    <a:gd name="connsiteY0" fmla="*/ 218507 h 218507"/>
                    <a:gd name="connsiteX1" fmla="*/ 0 w 218507"/>
                    <a:gd name="connsiteY1" fmla="*/ 172788 h 218507"/>
                    <a:gd name="connsiteX2" fmla="*/ 0 w 218507"/>
                    <a:gd name="connsiteY2" fmla="*/ 0 h 218507"/>
                    <a:gd name="connsiteX3" fmla="*/ 45719 w 218507"/>
                    <a:gd name="connsiteY3" fmla="*/ 0 h 218507"/>
                    <a:gd name="connsiteX4" fmla="*/ 45719 w 218507"/>
                    <a:gd name="connsiteY4" fmla="*/ 172788 h 218507"/>
                    <a:gd name="connsiteX5" fmla="*/ 218507 w 218507"/>
                    <a:gd name="connsiteY5" fmla="*/ 172788 h 218507"/>
                    <a:gd name="connsiteX6" fmla="*/ 218507 w 218507"/>
                    <a:gd name="connsiteY6" fmla="*/ 218507 h 218507"/>
                    <a:gd name="connsiteX7" fmla="*/ 45719 w 218507"/>
                    <a:gd name="connsiteY7" fmla="*/ 218507 h 218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07" h="218507">
                      <a:moveTo>
                        <a:pt x="0" y="218507"/>
                      </a:moveTo>
                      <a:lnTo>
                        <a:pt x="0" y="172788"/>
                      </a:lnTo>
                      <a:lnTo>
                        <a:pt x="0" y="0"/>
                      </a:lnTo>
                      <a:lnTo>
                        <a:pt x="45719" y="0"/>
                      </a:lnTo>
                      <a:lnTo>
                        <a:pt x="45719" y="172788"/>
                      </a:lnTo>
                      <a:lnTo>
                        <a:pt x="218507" y="172788"/>
                      </a:lnTo>
                      <a:lnTo>
                        <a:pt x="218507" y="218507"/>
                      </a:lnTo>
                      <a:lnTo>
                        <a:pt x="45719" y="218507"/>
                      </a:lnTo>
                      <a:close/>
                    </a:path>
                  </a:pathLst>
                </a:custGeom>
                <a:solidFill>
                  <a:srgbClr val="0078D4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7449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25" name="Freeform: Shape 45333">
                  <a:extLst>
                    <a:ext uri="{FF2B5EF4-FFF2-40B4-BE49-F238E27FC236}">
                      <a16:creationId xmlns:a16="http://schemas.microsoft.com/office/drawing/2014/main" id="{317B31DA-8DBA-D800-9D94-769371EE2956}"/>
                    </a:ext>
                  </a:extLst>
                </p:cNvPr>
                <p:cNvSpPr/>
                <p:nvPr/>
              </p:nvSpPr>
              <p:spPr bwMode="auto">
                <a:xfrm rot="16200000" flipH="1">
                  <a:off x="5936403" y="2938515"/>
                  <a:ext cx="66840" cy="66840"/>
                </a:xfrm>
                <a:custGeom>
                  <a:avLst/>
                  <a:gdLst>
                    <a:gd name="connsiteX0" fmla="*/ 0 w 218507"/>
                    <a:gd name="connsiteY0" fmla="*/ 218507 h 218507"/>
                    <a:gd name="connsiteX1" fmla="*/ 0 w 218507"/>
                    <a:gd name="connsiteY1" fmla="*/ 172788 h 218507"/>
                    <a:gd name="connsiteX2" fmla="*/ 0 w 218507"/>
                    <a:gd name="connsiteY2" fmla="*/ 0 h 218507"/>
                    <a:gd name="connsiteX3" fmla="*/ 45719 w 218507"/>
                    <a:gd name="connsiteY3" fmla="*/ 0 h 218507"/>
                    <a:gd name="connsiteX4" fmla="*/ 45719 w 218507"/>
                    <a:gd name="connsiteY4" fmla="*/ 172788 h 218507"/>
                    <a:gd name="connsiteX5" fmla="*/ 218507 w 218507"/>
                    <a:gd name="connsiteY5" fmla="*/ 172788 h 218507"/>
                    <a:gd name="connsiteX6" fmla="*/ 218507 w 218507"/>
                    <a:gd name="connsiteY6" fmla="*/ 218507 h 218507"/>
                    <a:gd name="connsiteX7" fmla="*/ 45719 w 218507"/>
                    <a:gd name="connsiteY7" fmla="*/ 218507 h 218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07" h="218507">
                      <a:moveTo>
                        <a:pt x="0" y="218507"/>
                      </a:moveTo>
                      <a:lnTo>
                        <a:pt x="0" y="172788"/>
                      </a:lnTo>
                      <a:lnTo>
                        <a:pt x="0" y="0"/>
                      </a:lnTo>
                      <a:lnTo>
                        <a:pt x="45719" y="0"/>
                      </a:lnTo>
                      <a:lnTo>
                        <a:pt x="45719" y="172788"/>
                      </a:lnTo>
                      <a:lnTo>
                        <a:pt x="218507" y="172788"/>
                      </a:lnTo>
                      <a:lnTo>
                        <a:pt x="218507" y="218507"/>
                      </a:lnTo>
                      <a:lnTo>
                        <a:pt x="45719" y="218507"/>
                      </a:lnTo>
                      <a:close/>
                    </a:path>
                  </a:pathLst>
                </a:custGeom>
                <a:solidFill>
                  <a:srgbClr val="0078D4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7449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26" name="Freeform: Shape 45334">
                  <a:extLst>
                    <a:ext uri="{FF2B5EF4-FFF2-40B4-BE49-F238E27FC236}">
                      <a16:creationId xmlns:a16="http://schemas.microsoft.com/office/drawing/2014/main" id="{B5F06F97-F2DB-BC7B-D4F8-7FE67AFAC187}"/>
                    </a:ext>
                  </a:extLst>
                </p:cNvPr>
                <p:cNvSpPr/>
                <p:nvPr/>
              </p:nvSpPr>
              <p:spPr bwMode="auto">
                <a:xfrm rot="5400000" flipH="1" flipV="1">
                  <a:off x="5936403" y="3333554"/>
                  <a:ext cx="66840" cy="66840"/>
                </a:xfrm>
                <a:custGeom>
                  <a:avLst/>
                  <a:gdLst>
                    <a:gd name="connsiteX0" fmla="*/ 0 w 218507"/>
                    <a:gd name="connsiteY0" fmla="*/ 218507 h 218507"/>
                    <a:gd name="connsiteX1" fmla="*/ 0 w 218507"/>
                    <a:gd name="connsiteY1" fmla="*/ 172788 h 218507"/>
                    <a:gd name="connsiteX2" fmla="*/ 0 w 218507"/>
                    <a:gd name="connsiteY2" fmla="*/ 0 h 218507"/>
                    <a:gd name="connsiteX3" fmla="*/ 45719 w 218507"/>
                    <a:gd name="connsiteY3" fmla="*/ 0 h 218507"/>
                    <a:gd name="connsiteX4" fmla="*/ 45719 w 218507"/>
                    <a:gd name="connsiteY4" fmla="*/ 172788 h 218507"/>
                    <a:gd name="connsiteX5" fmla="*/ 218507 w 218507"/>
                    <a:gd name="connsiteY5" fmla="*/ 172788 h 218507"/>
                    <a:gd name="connsiteX6" fmla="*/ 218507 w 218507"/>
                    <a:gd name="connsiteY6" fmla="*/ 218507 h 218507"/>
                    <a:gd name="connsiteX7" fmla="*/ 45719 w 218507"/>
                    <a:gd name="connsiteY7" fmla="*/ 218507 h 218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07" h="218507">
                      <a:moveTo>
                        <a:pt x="0" y="218507"/>
                      </a:moveTo>
                      <a:lnTo>
                        <a:pt x="0" y="172788"/>
                      </a:lnTo>
                      <a:lnTo>
                        <a:pt x="0" y="0"/>
                      </a:lnTo>
                      <a:lnTo>
                        <a:pt x="45719" y="0"/>
                      </a:lnTo>
                      <a:lnTo>
                        <a:pt x="45719" y="172788"/>
                      </a:lnTo>
                      <a:lnTo>
                        <a:pt x="218507" y="172788"/>
                      </a:lnTo>
                      <a:lnTo>
                        <a:pt x="218507" y="218507"/>
                      </a:lnTo>
                      <a:lnTo>
                        <a:pt x="45719" y="218507"/>
                      </a:lnTo>
                      <a:close/>
                    </a:path>
                  </a:pathLst>
                </a:custGeom>
                <a:solidFill>
                  <a:srgbClr val="0078D4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7449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0F318DC7-A914-DDBC-F4A3-87CD0D20B9E3}"/>
                  </a:ext>
                </a:extLst>
              </p:cNvPr>
              <p:cNvCxnSpPr>
                <a:cxnSpLocks/>
                <a:stCxn id="215" idx="2"/>
                <a:endCxn id="214" idx="0"/>
              </p:cNvCxnSpPr>
              <p:nvPr/>
            </p:nvCxnSpPr>
            <p:spPr>
              <a:xfrm>
                <a:off x="5782577" y="3261263"/>
                <a:ext cx="0" cy="71032"/>
              </a:xfrm>
              <a:prstGeom prst="line">
                <a:avLst/>
              </a:prstGeom>
              <a:noFill/>
              <a:ln w="12700" cap="rnd" cmpd="sng" algn="ctr">
                <a:solidFill>
                  <a:srgbClr val="50E6FF"/>
                </a:solidFill>
                <a:prstDash val="sysDot"/>
                <a:headEnd type="none" w="lg" len="med"/>
                <a:tailEnd type="none" w="lg" len="med"/>
              </a:ln>
              <a:effectLst/>
            </p:spPr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AB54A9C-EEA0-D72C-3E15-B788059426CB}"/>
                  </a:ext>
                </a:extLst>
              </p:cNvPr>
              <p:cNvCxnSpPr>
                <a:cxnSpLocks/>
                <a:stCxn id="220" idx="2"/>
                <a:endCxn id="216" idx="2"/>
              </p:cNvCxnSpPr>
              <p:nvPr/>
            </p:nvCxnSpPr>
            <p:spPr>
              <a:xfrm>
                <a:off x="5782577" y="3013743"/>
                <a:ext cx="0" cy="145291"/>
              </a:xfrm>
              <a:prstGeom prst="line">
                <a:avLst/>
              </a:prstGeom>
              <a:noFill/>
              <a:ln w="12700" cap="rnd" cmpd="sng" algn="ctr">
                <a:solidFill>
                  <a:srgbClr val="50E6FF"/>
                </a:solidFill>
                <a:prstDash val="sysDot"/>
                <a:headEnd type="none" w="lg" len="med"/>
                <a:tailEnd type="none" w="lg" len="med"/>
              </a:ln>
              <a:effectLst/>
            </p:spPr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F7465B3C-F8BF-A1EC-0F6B-8FF5CFC498EA}"/>
                  </a:ext>
                </a:extLst>
              </p:cNvPr>
              <p:cNvCxnSpPr>
                <a:cxnSpLocks/>
                <a:stCxn id="221" idx="1"/>
              </p:cNvCxnSpPr>
              <p:nvPr/>
            </p:nvCxnSpPr>
            <p:spPr>
              <a:xfrm flipH="1">
                <a:off x="5687889" y="3064353"/>
                <a:ext cx="190122" cy="1792"/>
              </a:xfrm>
              <a:prstGeom prst="line">
                <a:avLst/>
              </a:prstGeom>
              <a:noFill/>
              <a:ln w="12700" cap="rnd" cmpd="sng" algn="ctr">
                <a:solidFill>
                  <a:srgbClr val="50E6FF"/>
                </a:solidFill>
                <a:prstDash val="sysDot"/>
                <a:headEnd type="none" w="lg" len="med"/>
                <a:tailEnd type="none" w="lg" len="med"/>
              </a:ln>
              <a:effectLst/>
            </p:spPr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3669DDC4-8DB2-264A-DFB7-052B1B0688A6}"/>
                  </a:ext>
                </a:extLst>
              </p:cNvPr>
              <p:cNvCxnSpPr>
                <a:cxnSpLocks/>
                <a:stCxn id="216" idx="0"/>
              </p:cNvCxnSpPr>
              <p:nvPr/>
            </p:nvCxnSpPr>
            <p:spPr>
              <a:xfrm flipH="1" flipV="1">
                <a:off x="5687890" y="3072722"/>
                <a:ext cx="94688" cy="44354"/>
              </a:xfrm>
              <a:prstGeom prst="line">
                <a:avLst/>
              </a:prstGeom>
              <a:noFill/>
              <a:ln w="12700" cap="rnd" cmpd="sng" algn="ctr">
                <a:solidFill>
                  <a:srgbClr val="50E6FF"/>
                </a:solidFill>
                <a:prstDash val="sysDot"/>
                <a:headEnd type="none" w="lg" len="med"/>
                <a:tailEnd type="none" w="lg" len="med"/>
              </a:ln>
              <a:effectLst/>
            </p:spPr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A14BA663-FF0D-4974-5251-AB0EB15807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92962" y="3064352"/>
                <a:ext cx="71078" cy="50945"/>
              </a:xfrm>
              <a:prstGeom prst="line">
                <a:avLst/>
              </a:prstGeom>
              <a:noFill/>
              <a:ln w="12700" cap="rnd" cmpd="sng" algn="ctr">
                <a:solidFill>
                  <a:srgbClr val="50E6FF"/>
                </a:solidFill>
                <a:prstDash val="sysDot"/>
                <a:headEnd type="none" w="lg" len="med"/>
                <a:tailEnd type="none" w="lg" len="med"/>
              </a:ln>
              <a:effectLst/>
            </p:spPr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7361822A-7874-678C-4BF9-4C0ECDE9CB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72166" y="3142233"/>
                <a:ext cx="76680" cy="47585"/>
              </a:xfrm>
              <a:prstGeom prst="line">
                <a:avLst/>
              </a:prstGeom>
              <a:noFill/>
              <a:ln w="12700" cap="rnd" cmpd="sng" algn="ctr">
                <a:solidFill>
                  <a:srgbClr val="50E6FF"/>
                </a:solidFill>
                <a:prstDash val="sysDot"/>
                <a:headEnd type="none" w="lg" len="med"/>
                <a:tailEnd type="none" w="lg" len="med"/>
              </a:ln>
              <a:effectLst/>
            </p:spPr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8E7B6380-175D-0900-412F-832A258EE4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2962" y="3145048"/>
                <a:ext cx="76680" cy="47585"/>
              </a:xfrm>
              <a:prstGeom prst="line">
                <a:avLst/>
              </a:prstGeom>
              <a:noFill/>
              <a:ln w="12700" cap="rnd" cmpd="sng" algn="ctr">
                <a:solidFill>
                  <a:srgbClr val="50E6FF"/>
                </a:solidFill>
                <a:prstDash val="sysDot"/>
                <a:headEnd type="none" w="lg" len="med"/>
                <a:tailEnd type="none" w="lg" len="med"/>
              </a:ln>
              <a:effectLst/>
            </p:spPr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46F7AB93-914D-6767-AA06-DE3013C3CB6F}"/>
                  </a:ext>
                </a:extLst>
              </p:cNvPr>
              <p:cNvCxnSpPr>
                <a:cxnSpLocks/>
                <a:stCxn id="215" idx="1"/>
              </p:cNvCxnSpPr>
              <p:nvPr/>
            </p:nvCxnSpPr>
            <p:spPr>
              <a:xfrm flipH="1" flipV="1">
                <a:off x="5681745" y="3220383"/>
                <a:ext cx="79854" cy="19902"/>
              </a:xfrm>
              <a:prstGeom prst="line">
                <a:avLst/>
              </a:prstGeom>
              <a:noFill/>
              <a:ln w="12700" cap="rnd" cmpd="sng" algn="ctr">
                <a:solidFill>
                  <a:srgbClr val="50E6FF"/>
                </a:solidFill>
                <a:prstDash val="sysDot"/>
                <a:headEnd type="none" w="lg" len="med"/>
                <a:tailEnd type="none" w="lg" len="med"/>
              </a:ln>
              <a:effectLst/>
            </p:spPr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E8872896-18D5-0423-59A5-A6FCBAD5E278}"/>
                  </a:ext>
                </a:extLst>
              </p:cNvPr>
              <p:cNvCxnSpPr>
                <a:cxnSpLocks/>
                <a:stCxn id="215" idx="3"/>
              </p:cNvCxnSpPr>
              <p:nvPr/>
            </p:nvCxnSpPr>
            <p:spPr>
              <a:xfrm flipV="1">
                <a:off x="5803556" y="3223197"/>
                <a:ext cx="75666" cy="17088"/>
              </a:xfrm>
              <a:prstGeom prst="line">
                <a:avLst/>
              </a:prstGeom>
              <a:noFill/>
              <a:ln w="12700" cap="rnd" cmpd="sng" algn="ctr">
                <a:solidFill>
                  <a:srgbClr val="50E6FF"/>
                </a:solidFill>
                <a:prstDash val="sysDot"/>
                <a:headEnd type="none" w="lg" len="med"/>
                <a:tailEnd type="none" w="lg" len="med"/>
              </a:ln>
              <a:effectLst/>
            </p:spPr>
          </p:cxn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E2C153C1-7519-59FF-1766-3EA062BE7A08}"/>
                  </a:ext>
                </a:extLst>
              </p:cNvPr>
              <p:cNvGrpSpPr/>
              <p:nvPr/>
            </p:nvGrpSpPr>
            <p:grpSpPr>
              <a:xfrm>
                <a:off x="5645933" y="2971785"/>
                <a:ext cx="274035" cy="402467"/>
                <a:chOff x="5636354" y="2960513"/>
                <a:chExt cx="274035" cy="402467"/>
              </a:xfrm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39A3A285-5199-9D0B-F6CA-BC033DACCC27}"/>
                    </a:ext>
                  </a:extLst>
                </p:cNvPr>
                <p:cNvSpPr/>
                <p:nvPr/>
              </p:nvSpPr>
              <p:spPr bwMode="auto">
                <a:xfrm>
                  <a:off x="5752019" y="3321023"/>
                  <a:ext cx="41957" cy="41957"/>
                </a:xfrm>
                <a:prstGeom prst="rect">
                  <a:avLst/>
                </a:prstGeom>
                <a:solidFill>
                  <a:srgbClr val="50E6FF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7449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62752580-F3C4-5E44-52CB-AFA6281B6394}"/>
                    </a:ext>
                  </a:extLst>
                </p:cNvPr>
                <p:cNvSpPr/>
                <p:nvPr/>
              </p:nvSpPr>
              <p:spPr bwMode="auto">
                <a:xfrm>
                  <a:off x="5752019" y="3208033"/>
                  <a:ext cx="41957" cy="41957"/>
                </a:xfrm>
                <a:prstGeom prst="rect">
                  <a:avLst/>
                </a:prstGeom>
                <a:solidFill>
                  <a:srgbClr val="50E6FF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7449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FB972E79-9A81-91AE-47A1-8E8422D9D80F}"/>
                    </a:ext>
                  </a:extLst>
                </p:cNvPr>
                <p:cNvSpPr/>
                <p:nvPr/>
              </p:nvSpPr>
              <p:spPr bwMode="auto">
                <a:xfrm>
                  <a:off x="5752019" y="3105804"/>
                  <a:ext cx="41957" cy="41957"/>
                </a:xfrm>
                <a:prstGeom prst="rect">
                  <a:avLst/>
                </a:prstGeom>
                <a:solidFill>
                  <a:srgbClr val="50E6FF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7449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9F08A6C6-E3CD-66F8-E70C-460640EDFA37}"/>
                    </a:ext>
                  </a:extLst>
                </p:cNvPr>
                <p:cNvSpPr/>
                <p:nvPr/>
              </p:nvSpPr>
              <p:spPr bwMode="auto">
                <a:xfrm>
                  <a:off x="5868432" y="3188537"/>
                  <a:ext cx="41957" cy="41957"/>
                </a:xfrm>
                <a:prstGeom prst="rect">
                  <a:avLst/>
                </a:prstGeom>
                <a:solidFill>
                  <a:srgbClr val="50E6FF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7449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47B96680-867A-CC88-ADA4-D0DBA7D355F5}"/>
                    </a:ext>
                  </a:extLst>
                </p:cNvPr>
                <p:cNvSpPr/>
                <p:nvPr/>
              </p:nvSpPr>
              <p:spPr bwMode="auto">
                <a:xfrm>
                  <a:off x="5636354" y="3188204"/>
                  <a:ext cx="41957" cy="41957"/>
                </a:xfrm>
                <a:prstGeom prst="rect">
                  <a:avLst/>
                </a:prstGeom>
                <a:solidFill>
                  <a:srgbClr val="50E6FF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17449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E970D5B0-9E2C-E9AC-DB76-DD8CEB883FDE}"/>
                    </a:ext>
                  </a:extLst>
                </p:cNvPr>
                <p:cNvGrpSpPr/>
                <p:nvPr/>
              </p:nvGrpSpPr>
              <p:grpSpPr>
                <a:xfrm>
                  <a:off x="5636354" y="2960513"/>
                  <a:ext cx="274035" cy="115338"/>
                  <a:chOff x="5636354" y="2960513"/>
                  <a:chExt cx="274035" cy="115338"/>
                </a:xfrm>
              </p:grpSpPr>
              <p:sp>
                <p:nvSpPr>
                  <p:cNvPr id="220" name="Rectangle 219">
                    <a:extLst>
                      <a:ext uri="{FF2B5EF4-FFF2-40B4-BE49-F238E27FC236}">
                        <a16:creationId xmlns:a16="http://schemas.microsoft.com/office/drawing/2014/main" id="{2F29C79D-999A-FB67-54C9-A35BB87F84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52019" y="2960513"/>
                    <a:ext cx="41957" cy="41957"/>
                  </a:xfrm>
                  <a:prstGeom prst="rect">
                    <a:avLst/>
                  </a:prstGeom>
                  <a:solidFill>
                    <a:srgbClr val="50E6FF"/>
                  </a:solidFill>
                  <a:ln w="9525" cap="flat" cmpd="sng" algn="ctr">
                    <a:noFill/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17449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937DC37B-36FC-4486-C117-D9234DB265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68432" y="3032102"/>
                    <a:ext cx="41957" cy="41957"/>
                  </a:xfrm>
                  <a:prstGeom prst="rect">
                    <a:avLst/>
                  </a:prstGeom>
                  <a:solidFill>
                    <a:srgbClr val="50E6FF"/>
                  </a:solidFill>
                  <a:ln w="9525" cap="flat" cmpd="sng" algn="ctr">
                    <a:noFill/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17449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343566F6-5CB4-3209-58D1-A73643C72C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36354" y="3033894"/>
                    <a:ext cx="41957" cy="41957"/>
                  </a:xfrm>
                  <a:prstGeom prst="rect">
                    <a:avLst/>
                  </a:prstGeom>
                  <a:solidFill>
                    <a:srgbClr val="50E6FF"/>
                  </a:solidFill>
                  <a:ln w="9525" cap="flat" cmpd="sng" algn="ctr">
                    <a:noFill/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230343" tIns="184275" rIns="230343" bIns="184275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117449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</p:grpSp>
          </p:grpSp>
        </p:grpSp>
        <p:grpSp>
          <p:nvGrpSpPr>
            <p:cNvPr id="227" name="Open AI">
              <a:extLst>
                <a:ext uri="{FF2B5EF4-FFF2-40B4-BE49-F238E27FC236}">
                  <a16:creationId xmlns:a16="http://schemas.microsoft.com/office/drawing/2014/main" id="{317E1C2D-5252-4F17-BD2B-519CC9599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73521" y="3693384"/>
              <a:ext cx="436715" cy="417328"/>
              <a:chOff x="8800216" y="-886574"/>
              <a:chExt cx="5957618" cy="5693138"/>
            </a:xfrm>
            <a:solidFill>
              <a:schemeClr val="tx1"/>
            </a:solidFill>
          </p:grpSpPr>
          <p:sp>
            <p:nvSpPr>
              <p:cNvPr id="228" name="Freeform: Shape 45336">
                <a:extLst>
                  <a:ext uri="{FF2B5EF4-FFF2-40B4-BE49-F238E27FC236}">
                    <a16:creationId xmlns:a16="http://schemas.microsoft.com/office/drawing/2014/main" id="{093A9AFA-3ED5-B4EE-821B-45A4573ED8B6}"/>
                  </a:ext>
                </a:extLst>
              </p:cNvPr>
              <p:cNvSpPr/>
              <p:nvPr/>
            </p:nvSpPr>
            <p:spPr bwMode="auto">
              <a:xfrm>
                <a:off x="10014415" y="-886574"/>
                <a:ext cx="2531389" cy="3853652"/>
              </a:xfrm>
              <a:custGeom>
                <a:avLst/>
                <a:gdLst>
                  <a:gd name="connsiteX0" fmla="*/ 1522583 w 2531389"/>
                  <a:gd name="connsiteY0" fmla="*/ 1584 h 3853652"/>
                  <a:gd name="connsiteX1" fmla="*/ 2531389 w 2531389"/>
                  <a:gd name="connsiteY1" fmla="*/ 476020 h 3853652"/>
                  <a:gd name="connsiteX2" fmla="*/ 2253667 w 2531389"/>
                  <a:gd name="connsiteY2" fmla="*/ 728640 h 3853652"/>
                  <a:gd name="connsiteX3" fmla="*/ 1065586 w 2531389"/>
                  <a:gd name="connsiteY3" fmla="*/ 448175 h 3853652"/>
                  <a:gd name="connsiteX4" fmla="*/ 375427 w 2531389"/>
                  <a:gd name="connsiteY4" fmla="*/ 1455090 h 3853652"/>
                  <a:gd name="connsiteX5" fmla="*/ 376625 w 2531389"/>
                  <a:gd name="connsiteY5" fmla="*/ 1455090 h 3853652"/>
                  <a:gd name="connsiteX6" fmla="*/ 376625 w 2531389"/>
                  <a:gd name="connsiteY6" fmla="*/ 2750833 h 3853652"/>
                  <a:gd name="connsiteX7" fmla="*/ 1723218 w 2531389"/>
                  <a:gd name="connsiteY7" fmla="*/ 3582730 h 3853652"/>
                  <a:gd name="connsiteX8" fmla="*/ 1555848 w 2531389"/>
                  <a:gd name="connsiteY8" fmla="*/ 3853652 h 3853652"/>
                  <a:gd name="connsiteX9" fmla="*/ 0 w 2531389"/>
                  <a:gd name="connsiteY9" fmla="*/ 2892483 h 3853652"/>
                  <a:gd name="connsiteX10" fmla="*/ 16673 w 2531389"/>
                  <a:gd name="connsiteY10" fmla="*/ 2865495 h 3853652"/>
                  <a:gd name="connsiteX11" fmla="*/ 1 w 2531389"/>
                  <a:gd name="connsiteY11" fmla="*/ 2865495 h 3853652"/>
                  <a:gd name="connsiteX12" fmla="*/ 1 w 2531389"/>
                  <a:gd name="connsiteY12" fmla="*/ 1455090 h 3853652"/>
                  <a:gd name="connsiteX13" fmla="*/ 930159 w 2531389"/>
                  <a:gd name="connsiteY13" fmla="*/ 98025 h 3853652"/>
                  <a:gd name="connsiteX14" fmla="*/ 1359973 w 2531389"/>
                  <a:gd name="connsiteY14" fmla="*/ 3091 h 3853652"/>
                  <a:gd name="connsiteX15" fmla="*/ 1522583 w 2531389"/>
                  <a:gd name="connsiteY15" fmla="*/ 1584 h 38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31389" h="3853652">
                    <a:moveTo>
                      <a:pt x="1522583" y="1584"/>
                    </a:moveTo>
                    <a:cubicBezTo>
                      <a:pt x="1900748" y="19252"/>
                      <a:pt x="2265976" y="184234"/>
                      <a:pt x="2531389" y="476020"/>
                    </a:cubicBezTo>
                    <a:lnTo>
                      <a:pt x="2253667" y="728640"/>
                    </a:lnTo>
                    <a:cubicBezTo>
                      <a:pt x="1953581" y="398735"/>
                      <a:pt x="1481528" y="287300"/>
                      <a:pt x="1065586" y="448175"/>
                    </a:cubicBezTo>
                    <a:cubicBezTo>
                      <a:pt x="649644" y="609050"/>
                      <a:pt x="375427" y="1009121"/>
                      <a:pt x="375427" y="1455090"/>
                    </a:cubicBezTo>
                    <a:lnTo>
                      <a:pt x="376625" y="1455090"/>
                    </a:lnTo>
                    <a:lnTo>
                      <a:pt x="376625" y="2750833"/>
                    </a:lnTo>
                    <a:lnTo>
                      <a:pt x="1723218" y="3582730"/>
                    </a:lnTo>
                    <a:lnTo>
                      <a:pt x="1555848" y="3853652"/>
                    </a:lnTo>
                    <a:lnTo>
                      <a:pt x="0" y="2892483"/>
                    </a:lnTo>
                    <a:lnTo>
                      <a:pt x="16673" y="2865495"/>
                    </a:lnTo>
                    <a:lnTo>
                      <a:pt x="1" y="2865495"/>
                    </a:lnTo>
                    <a:lnTo>
                      <a:pt x="1" y="1455090"/>
                    </a:lnTo>
                    <a:cubicBezTo>
                      <a:pt x="1" y="854037"/>
                      <a:pt x="369574" y="314843"/>
                      <a:pt x="930159" y="98025"/>
                    </a:cubicBezTo>
                    <a:cubicBezTo>
                      <a:pt x="1070305" y="43821"/>
                      <a:pt x="1215178" y="12554"/>
                      <a:pt x="1359973" y="3091"/>
                    </a:cubicBezTo>
                    <a:cubicBezTo>
                      <a:pt x="1414272" y="-458"/>
                      <a:pt x="1468559" y="-940"/>
                      <a:pt x="1522583" y="1584"/>
                    </a:cubicBez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29" name="Freeform: Shape 45337">
                <a:extLst>
                  <a:ext uri="{FF2B5EF4-FFF2-40B4-BE49-F238E27FC236}">
                    <a16:creationId xmlns:a16="http://schemas.microsoft.com/office/drawing/2014/main" id="{8580B8A2-D2FA-BAAE-FDC9-FAC2C8C3FB78}"/>
                  </a:ext>
                </a:extLst>
              </p:cNvPr>
              <p:cNvSpPr/>
              <p:nvPr/>
            </p:nvSpPr>
            <p:spPr bwMode="auto">
              <a:xfrm rot="3581316">
                <a:off x="11108800" y="-886574"/>
                <a:ext cx="2531389" cy="3853652"/>
              </a:xfrm>
              <a:custGeom>
                <a:avLst/>
                <a:gdLst>
                  <a:gd name="connsiteX0" fmla="*/ 1522583 w 2531389"/>
                  <a:gd name="connsiteY0" fmla="*/ 1584 h 3853652"/>
                  <a:gd name="connsiteX1" fmla="*/ 2531389 w 2531389"/>
                  <a:gd name="connsiteY1" fmla="*/ 476020 h 3853652"/>
                  <a:gd name="connsiteX2" fmla="*/ 2253667 w 2531389"/>
                  <a:gd name="connsiteY2" fmla="*/ 728640 h 3853652"/>
                  <a:gd name="connsiteX3" fmla="*/ 1065586 w 2531389"/>
                  <a:gd name="connsiteY3" fmla="*/ 448175 h 3853652"/>
                  <a:gd name="connsiteX4" fmla="*/ 375427 w 2531389"/>
                  <a:gd name="connsiteY4" fmla="*/ 1455090 h 3853652"/>
                  <a:gd name="connsiteX5" fmla="*/ 376625 w 2531389"/>
                  <a:gd name="connsiteY5" fmla="*/ 1455090 h 3853652"/>
                  <a:gd name="connsiteX6" fmla="*/ 376625 w 2531389"/>
                  <a:gd name="connsiteY6" fmla="*/ 2750833 h 3853652"/>
                  <a:gd name="connsiteX7" fmla="*/ 1723218 w 2531389"/>
                  <a:gd name="connsiteY7" fmla="*/ 3582730 h 3853652"/>
                  <a:gd name="connsiteX8" fmla="*/ 1555848 w 2531389"/>
                  <a:gd name="connsiteY8" fmla="*/ 3853652 h 3853652"/>
                  <a:gd name="connsiteX9" fmla="*/ 0 w 2531389"/>
                  <a:gd name="connsiteY9" fmla="*/ 2892483 h 3853652"/>
                  <a:gd name="connsiteX10" fmla="*/ 16673 w 2531389"/>
                  <a:gd name="connsiteY10" fmla="*/ 2865495 h 3853652"/>
                  <a:gd name="connsiteX11" fmla="*/ 1 w 2531389"/>
                  <a:gd name="connsiteY11" fmla="*/ 2865495 h 3853652"/>
                  <a:gd name="connsiteX12" fmla="*/ 1 w 2531389"/>
                  <a:gd name="connsiteY12" fmla="*/ 1455090 h 3853652"/>
                  <a:gd name="connsiteX13" fmla="*/ 930159 w 2531389"/>
                  <a:gd name="connsiteY13" fmla="*/ 98025 h 3853652"/>
                  <a:gd name="connsiteX14" fmla="*/ 1359973 w 2531389"/>
                  <a:gd name="connsiteY14" fmla="*/ 3091 h 3853652"/>
                  <a:gd name="connsiteX15" fmla="*/ 1522583 w 2531389"/>
                  <a:gd name="connsiteY15" fmla="*/ 1584 h 3853652"/>
                  <a:gd name="connsiteX0" fmla="*/ 1522583 w 2531389"/>
                  <a:gd name="connsiteY0" fmla="*/ 1584 h 3853652"/>
                  <a:gd name="connsiteX1" fmla="*/ 2531389 w 2531389"/>
                  <a:gd name="connsiteY1" fmla="*/ 476020 h 3853652"/>
                  <a:gd name="connsiteX2" fmla="*/ 2253667 w 2531389"/>
                  <a:gd name="connsiteY2" fmla="*/ 728640 h 3853652"/>
                  <a:gd name="connsiteX3" fmla="*/ 1065586 w 2531389"/>
                  <a:gd name="connsiteY3" fmla="*/ 448175 h 3853652"/>
                  <a:gd name="connsiteX4" fmla="*/ 375427 w 2531389"/>
                  <a:gd name="connsiteY4" fmla="*/ 1455090 h 3853652"/>
                  <a:gd name="connsiteX5" fmla="*/ 376625 w 2531389"/>
                  <a:gd name="connsiteY5" fmla="*/ 1455090 h 3853652"/>
                  <a:gd name="connsiteX6" fmla="*/ 376625 w 2531389"/>
                  <a:gd name="connsiteY6" fmla="*/ 2750833 h 3853652"/>
                  <a:gd name="connsiteX7" fmla="*/ 1854784 w 2531389"/>
                  <a:gd name="connsiteY7" fmla="*/ 3659647 h 3853652"/>
                  <a:gd name="connsiteX8" fmla="*/ 1555848 w 2531389"/>
                  <a:gd name="connsiteY8" fmla="*/ 3853652 h 3853652"/>
                  <a:gd name="connsiteX9" fmla="*/ 0 w 2531389"/>
                  <a:gd name="connsiteY9" fmla="*/ 2892483 h 3853652"/>
                  <a:gd name="connsiteX10" fmla="*/ 16673 w 2531389"/>
                  <a:gd name="connsiteY10" fmla="*/ 2865495 h 3853652"/>
                  <a:gd name="connsiteX11" fmla="*/ 1 w 2531389"/>
                  <a:gd name="connsiteY11" fmla="*/ 2865495 h 3853652"/>
                  <a:gd name="connsiteX12" fmla="*/ 1 w 2531389"/>
                  <a:gd name="connsiteY12" fmla="*/ 1455090 h 3853652"/>
                  <a:gd name="connsiteX13" fmla="*/ 930159 w 2531389"/>
                  <a:gd name="connsiteY13" fmla="*/ 98025 h 3853652"/>
                  <a:gd name="connsiteX14" fmla="*/ 1359973 w 2531389"/>
                  <a:gd name="connsiteY14" fmla="*/ 3091 h 3853652"/>
                  <a:gd name="connsiteX15" fmla="*/ 1522583 w 2531389"/>
                  <a:gd name="connsiteY15" fmla="*/ 1584 h 38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31389" h="3853652">
                    <a:moveTo>
                      <a:pt x="1522583" y="1584"/>
                    </a:moveTo>
                    <a:cubicBezTo>
                      <a:pt x="1900748" y="19252"/>
                      <a:pt x="2265976" y="184234"/>
                      <a:pt x="2531389" y="476020"/>
                    </a:cubicBezTo>
                    <a:lnTo>
                      <a:pt x="2253667" y="728640"/>
                    </a:lnTo>
                    <a:cubicBezTo>
                      <a:pt x="1953581" y="398735"/>
                      <a:pt x="1481528" y="287300"/>
                      <a:pt x="1065586" y="448175"/>
                    </a:cubicBezTo>
                    <a:cubicBezTo>
                      <a:pt x="649644" y="609050"/>
                      <a:pt x="375427" y="1009121"/>
                      <a:pt x="375427" y="1455090"/>
                    </a:cubicBezTo>
                    <a:lnTo>
                      <a:pt x="376625" y="1455090"/>
                    </a:lnTo>
                    <a:lnTo>
                      <a:pt x="376625" y="2750833"/>
                    </a:lnTo>
                    <a:lnTo>
                      <a:pt x="1854784" y="3659647"/>
                    </a:lnTo>
                    <a:lnTo>
                      <a:pt x="1555848" y="3853652"/>
                    </a:lnTo>
                    <a:lnTo>
                      <a:pt x="0" y="2892483"/>
                    </a:lnTo>
                    <a:lnTo>
                      <a:pt x="16673" y="2865495"/>
                    </a:lnTo>
                    <a:lnTo>
                      <a:pt x="1" y="2865495"/>
                    </a:lnTo>
                    <a:lnTo>
                      <a:pt x="1" y="1455090"/>
                    </a:lnTo>
                    <a:cubicBezTo>
                      <a:pt x="1" y="854037"/>
                      <a:pt x="369574" y="314843"/>
                      <a:pt x="930159" y="98025"/>
                    </a:cubicBezTo>
                    <a:cubicBezTo>
                      <a:pt x="1070305" y="43821"/>
                      <a:pt x="1215178" y="12554"/>
                      <a:pt x="1359973" y="3091"/>
                    </a:cubicBezTo>
                    <a:cubicBezTo>
                      <a:pt x="1414272" y="-458"/>
                      <a:pt x="1468559" y="-940"/>
                      <a:pt x="1522583" y="1584"/>
                    </a:cubicBez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0" name="Freeform: Shape 45338">
                <a:extLst>
                  <a:ext uri="{FF2B5EF4-FFF2-40B4-BE49-F238E27FC236}">
                    <a16:creationId xmlns:a16="http://schemas.microsoft.com/office/drawing/2014/main" id="{BFB168F9-B1BF-0005-6A66-70404D19E43C}"/>
                  </a:ext>
                </a:extLst>
              </p:cNvPr>
              <p:cNvSpPr/>
              <p:nvPr/>
            </p:nvSpPr>
            <p:spPr bwMode="auto">
              <a:xfrm rot="7170072">
                <a:off x="11565313" y="51295"/>
                <a:ext cx="2531389" cy="3853652"/>
              </a:xfrm>
              <a:custGeom>
                <a:avLst/>
                <a:gdLst>
                  <a:gd name="connsiteX0" fmla="*/ 1522583 w 2531389"/>
                  <a:gd name="connsiteY0" fmla="*/ 1584 h 3853652"/>
                  <a:gd name="connsiteX1" fmla="*/ 2531389 w 2531389"/>
                  <a:gd name="connsiteY1" fmla="*/ 476020 h 3853652"/>
                  <a:gd name="connsiteX2" fmla="*/ 2253667 w 2531389"/>
                  <a:gd name="connsiteY2" fmla="*/ 728640 h 3853652"/>
                  <a:gd name="connsiteX3" fmla="*/ 1065586 w 2531389"/>
                  <a:gd name="connsiteY3" fmla="*/ 448175 h 3853652"/>
                  <a:gd name="connsiteX4" fmla="*/ 375427 w 2531389"/>
                  <a:gd name="connsiteY4" fmla="*/ 1455090 h 3853652"/>
                  <a:gd name="connsiteX5" fmla="*/ 376625 w 2531389"/>
                  <a:gd name="connsiteY5" fmla="*/ 1455090 h 3853652"/>
                  <a:gd name="connsiteX6" fmla="*/ 376625 w 2531389"/>
                  <a:gd name="connsiteY6" fmla="*/ 2750833 h 3853652"/>
                  <a:gd name="connsiteX7" fmla="*/ 1723218 w 2531389"/>
                  <a:gd name="connsiteY7" fmla="*/ 3582730 h 3853652"/>
                  <a:gd name="connsiteX8" fmla="*/ 1555848 w 2531389"/>
                  <a:gd name="connsiteY8" fmla="*/ 3853652 h 3853652"/>
                  <a:gd name="connsiteX9" fmla="*/ 0 w 2531389"/>
                  <a:gd name="connsiteY9" fmla="*/ 2892483 h 3853652"/>
                  <a:gd name="connsiteX10" fmla="*/ 16673 w 2531389"/>
                  <a:gd name="connsiteY10" fmla="*/ 2865495 h 3853652"/>
                  <a:gd name="connsiteX11" fmla="*/ 1 w 2531389"/>
                  <a:gd name="connsiteY11" fmla="*/ 2865495 h 3853652"/>
                  <a:gd name="connsiteX12" fmla="*/ 1 w 2531389"/>
                  <a:gd name="connsiteY12" fmla="*/ 1455090 h 3853652"/>
                  <a:gd name="connsiteX13" fmla="*/ 930159 w 2531389"/>
                  <a:gd name="connsiteY13" fmla="*/ 98025 h 3853652"/>
                  <a:gd name="connsiteX14" fmla="*/ 1359973 w 2531389"/>
                  <a:gd name="connsiteY14" fmla="*/ 3091 h 3853652"/>
                  <a:gd name="connsiteX15" fmla="*/ 1522583 w 2531389"/>
                  <a:gd name="connsiteY15" fmla="*/ 1584 h 3853652"/>
                  <a:gd name="connsiteX0" fmla="*/ 1522583 w 2531389"/>
                  <a:gd name="connsiteY0" fmla="*/ 1584 h 3853652"/>
                  <a:gd name="connsiteX1" fmla="*/ 2531389 w 2531389"/>
                  <a:gd name="connsiteY1" fmla="*/ 476020 h 3853652"/>
                  <a:gd name="connsiteX2" fmla="*/ 2253667 w 2531389"/>
                  <a:gd name="connsiteY2" fmla="*/ 728640 h 3853652"/>
                  <a:gd name="connsiteX3" fmla="*/ 1065586 w 2531389"/>
                  <a:gd name="connsiteY3" fmla="*/ 448175 h 3853652"/>
                  <a:gd name="connsiteX4" fmla="*/ 375427 w 2531389"/>
                  <a:gd name="connsiteY4" fmla="*/ 1455090 h 3853652"/>
                  <a:gd name="connsiteX5" fmla="*/ 376625 w 2531389"/>
                  <a:gd name="connsiteY5" fmla="*/ 1455090 h 3853652"/>
                  <a:gd name="connsiteX6" fmla="*/ 376625 w 2531389"/>
                  <a:gd name="connsiteY6" fmla="*/ 2750833 h 3853652"/>
                  <a:gd name="connsiteX7" fmla="*/ 1854784 w 2531389"/>
                  <a:gd name="connsiteY7" fmla="*/ 3659647 h 3853652"/>
                  <a:gd name="connsiteX8" fmla="*/ 1555848 w 2531389"/>
                  <a:gd name="connsiteY8" fmla="*/ 3853652 h 3853652"/>
                  <a:gd name="connsiteX9" fmla="*/ 0 w 2531389"/>
                  <a:gd name="connsiteY9" fmla="*/ 2892483 h 3853652"/>
                  <a:gd name="connsiteX10" fmla="*/ 16673 w 2531389"/>
                  <a:gd name="connsiteY10" fmla="*/ 2865495 h 3853652"/>
                  <a:gd name="connsiteX11" fmla="*/ 1 w 2531389"/>
                  <a:gd name="connsiteY11" fmla="*/ 2865495 h 3853652"/>
                  <a:gd name="connsiteX12" fmla="*/ 1 w 2531389"/>
                  <a:gd name="connsiteY12" fmla="*/ 1455090 h 3853652"/>
                  <a:gd name="connsiteX13" fmla="*/ 930159 w 2531389"/>
                  <a:gd name="connsiteY13" fmla="*/ 98025 h 3853652"/>
                  <a:gd name="connsiteX14" fmla="*/ 1359973 w 2531389"/>
                  <a:gd name="connsiteY14" fmla="*/ 3091 h 3853652"/>
                  <a:gd name="connsiteX15" fmla="*/ 1522583 w 2531389"/>
                  <a:gd name="connsiteY15" fmla="*/ 1584 h 38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31389" h="3853652">
                    <a:moveTo>
                      <a:pt x="1522583" y="1584"/>
                    </a:moveTo>
                    <a:cubicBezTo>
                      <a:pt x="1900748" y="19252"/>
                      <a:pt x="2265976" y="184234"/>
                      <a:pt x="2531389" y="476020"/>
                    </a:cubicBezTo>
                    <a:lnTo>
                      <a:pt x="2253667" y="728640"/>
                    </a:lnTo>
                    <a:cubicBezTo>
                      <a:pt x="1953581" y="398735"/>
                      <a:pt x="1481528" y="287300"/>
                      <a:pt x="1065586" y="448175"/>
                    </a:cubicBezTo>
                    <a:cubicBezTo>
                      <a:pt x="649644" y="609050"/>
                      <a:pt x="375427" y="1009121"/>
                      <a:pt x="375427" y="1455090"/>
                    </a:cubicBezTo>
                    <a:lnTo>
                      <a:pt x="376625" y="1455090"/>
                    </a:lnTo>
                    <a:lnTo>
                      <a:pt x="376625" y="2750833"/>
                    </a:lnTo>
                    <a:lnTo>
                      <a:pt x="1854784" y="3659647"/>
                    </a:lnTo>
                    <a:lnTo>
                      <a:pt x="1555848" y="3853652"/>
                    </a:lnTo>
                    <a:lnTo>
                      <a:pt x="0" y="2892483"/>
                    </a:lnTo>
                    <a:lnTo>
                      <a:pt x="16673" y="2865495"/>
                    </a:lnTo>
                    <a:lnTo>
                      <a:pt x="1" y="2865495"/>
                    </a:lnTo>
                    <a:lnTo>
                      <a:pt x="1" y="1455090"/>
                    </a:lnTo>
                    <a:cubicBezTo>
                      <a:pt x="1" y="854037"/>
                      <a:pt x="369574" y="314843"/>
                      <a:pt x="930159" y="98025"/>
                    </a:cubicBezTo>
                    <a:cubicBezTo>
                      <a:pt x="1070305" y="43821"/>
                      <a:pt x="1215178" y="12554"/>
                      <a:pt x="1359973" y="3091"/>
                    </a:cubicBezTo>
                    <a:cubicBezTo>
                      <a:pt x="1414272" y="-458"/>
                      <a:pt x="1468559" y="-940"/>
                      <a:pt x="1522583" y="1584"/>
                    </a:cubicBez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1" name="Freeform: Shape 45339">
                <a:extLst>
                  <a:ext uri="{FF2B5EF4-FFF2-40B4-BE49-F238E27FC236}">
                    <a16:creationId xmlns:a16="http://schemas.microsoft.com/office/drawing/2014/main" id="{1AD12D82-0E0B-C75D-B186-71B3CC35B9A4}"/>
                  </a:ext>
                </a:extLst>
              </p:cNvPr>
              <p:cNvSpPr/>
              <p:nvPr/>
            </p:nvSpPr>
            <p:spPr bwMode="auto">
              <a:xfrm rot="10800000">
                <a:off x="11032211" y="952912"/>
                <a:ext cx="2531389" cy="3853652"/>
              </a:xfrm>
              <a:custGeom>
                <a:avLst/>
                <a:gdLst>
                  <a:gd name="connsiteX0" fmla="*/ 1522583 w 2531389"/>
                  <a:gd name="connsiteY0" fmla="*/ 1584 h 3853652"/>
                  <a:gd name="connsiteX1" fmla="*/ 2531389 w 2531389"/>
                  <a:gd name="connsiteY1" fmla="*/ 476020 h 3853652"/>
                  <a:gd name="connsiteX2" fmla="*/ 2253667 w 2531389"/>
                  <a:gd name="connsiteY2" fmla="*/ 728640 h 3853652"/>
                  <a:gd name="connsiteX3" fmla="*/ 1065586 w 2531389"/>
                  <a:gd name="connsiteY3" fmla="*/ 448175 h 3853652"/>
                  <a:gd name="connsiteX4" fmla="*/ 375427 w 2531389"/>
                  <a:gd name="connsiteY4" fmla="*/ 1455090 h 3853652"/>
                  <a:gd name="connsiteX5" fmla="*/ 376625 w 2531389"/>
                  <a:gd name="connsiteY5" fmla="*/ 1455090 h 3853652"/>
                  <a:gd name="connsiteX6" fmla="*/ 376625 w 2531389"/>
                  <a:gd name="connsiteY6" fmla="*/ 2750833 h 3853652"/>
                  <a:gd name="connsiteX7" fmla="*/ 1723218 w 2531389"/>
                  <a:gd name="connsiteY7" fmla="*/ 3582730 h 3853652"/>
                  <a:gd name="connsiteX8" fmla="*/ 1555848 w 2531389"/>
                  <a:gd name="connsiteY8" fmla="*/ 3853652 h 3853652"/>
                  <a:gd name="connsiteX9" fmla="*/ 0 w 2531389"/>
                  <a:gd name="connsiteY9" fmla="*/ 2892483 h 3853652"/>
                  <a:gd name="connsiteX10" fmla="*/ 16673 w 2531389"/>
                  <a:gd name="connsiteY10" fmla="*/ 2865495 h 3853652"/>
                  <a:gd name="connsiteX11" fmla="*/ 1 w 2531389"/>
                  <a:gd name="connsiteY11" fmla="*/ 2865495 h 3853652"/>
                  <a:gd name="connsiteX12" fmla="*/ 1 w 2531389"/>
                  <a:gd name="connsiteY12" fmla="*/ 1455090 h 3853652"/>
                  <a:gd name="connsiteX13" fmla="*/ 930159 w 2531389"/>
                  <a:gd name="connsiteY13" fmla="*/ 98025 h 3853652"/>
                  <a:gd name="connsiteX14" fmla="*/ 1359973 w 2531389"/>
                  <a:gd name="connsiteY14" fmla="*/ 3091 h 3853652"/>
                  <a:gd name="connsiteX15" fmla="*/ 1522583 w 2531389"/>
                  <a:gd name="connsiteY15" fmla="*/ 1584 h 3853652"/>
                  <a:gd name="connsiteX0" fmla="*/ 1522583 w 2531389"/>
                  <a:gd name="connsiteY0" fmla="*/ 1584 h 3853652"/>
                  <a:gd name="connsiteX1" fmla="*/ 2531389 w 2531389"/>
                  <a:gd name="connsiteY1" fmla="*/ 476020 h 3853652"/>
                  <a:gd name="connsiteX2" fmla="*/ 2253667 w 2531389"/>
                  <a:gd name="connsiteY2" fmla="*/ 728640 h 3853652"/>
                  <a:gd name="connsiteX3" fmla="*/ 1065586 w 2531389"/>
                  <a:gd name="connsiteY3" fmla="*/ 448175 h 3853652"/>
                  <a:gd name="connsiteX4" fmla="*/ 375427 w 2531389"/>
                  <a:gd name="connsiteY4" fmla="*/ 1455090 h 3853652"/>
                  <a:gd name="connsiteX5" fmla="*/ 376625 w 2531389"/>
                  <a:gd name="connsiteY5" fmla="*/ 1455090 h 3853652"/>
                  <a:gd name="connsiteX6" fmla="*/ 376625 w 2531389"/>
                  <a:gd name="connsiteY6" fmla="*/ 2750833 h 3853652"/>
                  <a:gd name="connsiteX7" fmla="*/ 1854784 w 2531389"/>
                  <a:gd name="connsiteY7" fmla="*/ 3659647 h 3853652"/>
                  <a:gd name="connsiteX8" fmla="*/ 1555848 w 2531389"/>
                  <a:gd name="connsiteY8" fmla="*/ 3853652 h 3853652"/>
                  <a:gd name="connsiteX9" fmla="*/ 0 w 2531389"/>
                  <a:gd name="connsiteY9" fmla="*/ 2892483 h 3853652"/>
                  <a:gd name="connsiteX10" fmla="*/ 16673 w 2531389"/>
                  <a:gd name="connsiteY10" fmla="*/ 2865495 h 3853652"/>
                  <a:gd name="connsiteX11" fmla="*/ 1 w 2531389"/>
                  <a:gd name="connsiteY11" fmla="*/ 2865495 h 3853652"/>
                  <a:gd name="connsiteX12" fmla="*/ 1 w 2531389"/>
                  <a:gd name="connsiteY12" fmla="*/ 1455090 h 3853652"/>
                  <a:gd name="connsiteX13" fmla="*/ 930159 w 2531389"/>
                  <a:gd name="connsiteY13" fmla="*/ 98025 h 3853652"/>
                  <a:gd name="connsiteX14" fmla="*/ 1359973 w 2531389"/>
                  <a:gd name="connsiteY14" fmla="*/ 3091 h 3853652"/>
                  <a:gd name="connsiteX15" fmla="*/ 1522583 w 2531389"/>
                  <a:gd name="connsiteY15" fmla="*/ 1584 h 38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31389" h="3853652">
                    <a:moveTo>
                      <a:pt x="1522583" y="1584"/>
                    </a:moveTo>
                    <a:cubicBezTo>
                      <a:pt x="1900748" y="19252"/>
                      <a:pt x="2265976" y="184234"/>
                      <a:pt x="2531389" y="476020"/>
                    </a:cubicBezTo>
                    <a:lnTo>
                      <a:pt x="2253667" y="728640"/>
                    </a:lnTo>
                    <a:cubicBezTo>
                      <a:pt x="1953581" y="398735"/>
                      <a:pt x="1481528" y="287300"/>
                      <a:pt x="1065586" y="448175"/>
                    </a:cubicBezTo>
                    <a:cubicBezTo>
                      <a:pt x="649644" y="609050"/>
                      <a:pt x="375427" y="1009121"/>
                      <a:pt x="375427" y="1455090"/>
                    </a:cubicBezTo>
                    <a:lnTo>
                      <a:pt x="376625" y="1455090"/>
                    </a:lnTo>
                    <a:lnTo>
                      <a:pt x="376625" y="2750833"/>
                    </a:lnTo>
                    <a:lnTo>
                      <a:pt x="1854784" y="3659647"/>
                    </a:lnTo>
                    <a:lnTo>
                      <a:pt x="1555848" y="3853652"/>
                    </a:lnTo>
                    <a:lnTo>
                      <a:pt x="0" y="2892483"/>
                    </a:lnTo>
                    <a:lnTo>
                      <a:pt x="16673" y="2865495"/>
                    </a:lnTo>
                    <a:lnTo>
                      <a:pt x="1" y="2865495"/>
                    </a:lnTo>
                    <a:lnTo>
                      <a:pt x="1" y="1455090"/>
                    </a:lnTo>
                    <a:cubicBezTo>
                      <a:pt x="1" y="854037"/>
                      <a:pt x="369574" y="314843"/>
                      <a:pt x="930159" y="98025"/>
                    </a:cubicBezTo>
                    <a:cubicBezTo>
                      <a:pt x="1070305" y="43821"/>
                      <a:pt x="1215178" y="12554"/>
                      <a:pt x="1359973" y="3091"/>
                    </a:cubicBezTo>
                    <a:cubicBezTo>
                      <a:pt x="1414272" y="-458"/>
                      <a:pt x="1468559" y="-940"/>
                      <a:pt x="1522583" y="1584"/>
                    </a:cubicBez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2" name="Freeform: Shape 45340">
                <a:extLst>
                  <a:ext uri="{FF2B5EF4-FFF2-40B4-BE49-F238E27FC236}">
                    <a16:creationId xmlns:a16="http://schemas.microsoft.com/office/drawing/2014/main" id="{EABB8F2B-C4A7-ECFD-87DE-DFAA36E5B7FD}"/>
                  </a:ext>
                </a:extLst>
              </p:cNvPr>
              <p:cNvSpPr/>
              <p:nvPr/>
            </p:nvSpPr>
            <p:spPr bwMode="auto">
              <a:xfrm rot="14403171">
                <a:off x="9942289" y="937076"/>
                <a:ext cx="2531389" cy="3853652"/>
              </a:xfrm>
              <a:custGeom>
                <a:avLst/>
                <a:gdLst>
                  <a:gd name="connsiteX0" fmla="*/ 1522583 w 2531389"/>
                  <a:gd name="connsiteY0" fmla="*/ 1584 h 3853652"/>
                  <a:gd name="connsiteX1" fmla="*/ 2531389 w 2531389"/>
                  <a:gd name="connsiteY1" fmla="*/ 476020 h 3853652"/>
                  <a:gd name="connsiteX2" fmla="*/ 2253667 w 2531389"/>
                  <a:gd name="connsiteY2" fmla="*/ 728640 h 3853652"/>
                  <a:gd name="connsiteX3" fmla="*/ 1065586 w 2531389"/>
                  <a:gd name="connsiteY3" fmla="*/ 448175 h 3853652"/>
                  <a:gd name="connsiteX4" fmla="*/ 375427 w 2531389"/>
                  <a:gd name="connsiteY4" fmla="*/ 1455090 h 3853652"/>
                  <a:gd name="connsiteX5" fmla="*/ 376625 w 2531389"/>
                  <a:gd name="connsiteY5" fmla="*/ 1455090 h 3853652"/>
                  <a:gd name="connsiteX6" fmla="*/ 376625 w 2531389"/>
                  <a:gd name="connsiteY6" fmla="*/ 2750833 h 3853652"/>
                  <a:gd name="connsiteX7" fmla="*/ 1723218 w 2531389"/>
                  <a:gd name="connsiteY7" fmla="*/ 3582730 h 3853652"/>
                  <a:gd name="connsiteX8" fmla="*/ 1555848 w 2531389"/>
                  <a:gd name="connsiteY8" fmla="*/ 3853652 h 3853652"/>
                  <a:gd name="connsiteX9" fmla="*/ 0 w 2531389"/>
                  <a:gd name="connsiteY9" fmla="*/ 2892483 h 3853652"/>
                  <a:gd name="connsiteX10" fmla="*/ 16673 w 2531389"/>
                  <a:gd name="connsiteY10" fmla="*/ 2865495 h 3853652"/>
                  <a:gd name="connsiteX11" fmla="*/ 1 w 2531389"/>
                  <a:gd name="connsiteY11" fmla="*/ 2865495 h 3853652"/>
                  <a:gd name="connsiteX12" fmla="*/ 1 w 2531389"/>
                  <a:gd name="connsiteY12" fmla="*/ 1455090 h 3853652"/>
                  <a:gd name="connsiteX13" fmla="*/ 930159 w 2531389"/>
                  <a:gd name="connsiteY13" fmla="*/ 98025 h 3853652"/>
                  <a:gd name="connsiteX14" fmla="*/ 1359973 w 2531389"/>
                  <a:gd name="connsiteY14" fmla="*/ 3091 h 3853652"/>
                  <a:gd name="connsiteX15" fmla="*/ 1522583 w 2531389"/>
                  <a:gd name="connsiteY15" fmla="*/ 1584 h 3853652"/>
                  <a:gd name="connsiteX0" fmla="*/ 1522583 w 2531389"/>
                  <a:gd name="connsiteY0" fmla="*/ 1584 h 3853652"/>
                  <a:gd name="connsiteX1" fmla="*/ 2531389 w 2531389"/>
                  <a:gd name="connsiteY1" fmla="*/ 476020 h 3853652"/>
                  <a:gd name="connsiteX2" fmla="*/ 2253667 w 2531389"/>
                  <a:gd name="connsiteY2" fmla="*/ 728640 h 3853652"/>
                  <a:gd name="connsiteX3" fmla="*/ 1065586 w 2531389"/>
                  <a:gd name="connsiteY3" fmla="*/ 448175 h 3853652"/>
                  <a:gd name="connsiteX4" fmla="*/ 375427 w 2531389"/>
                  <a:gd name="connsiteY4" fmla="*/ 1455090 h 3853652"/>
                  <a:gd name="connsiteX5" fmla="*/ 376625 w 2531389"/>
                  <a:gd name="connsiteY5" fmla="*/ 1455090 h 3853652"/>
                  <a:gd name="connsiteX6" fmla="*/ 376625 w 2531389"/>
                  <a:gd name="connsiteY6" fmla="*/ 2750833 h 3853652"/>
                  <a:gd name="connsiteX7" fmla="*/ 1854784 w 2531389"/>
                  <a:gd name="connsiteY7" fmla="*/ 3659647 h 3853652"/>
                  <a:gd name="connsiteX8" fmla="*/ 1555848 w 2531389"/>
                  <a:gd name="connsiteY8" fmla="*/ 3853652 h 3853652"/>
                  <a:gd name="connsiteX9" fmla="*/ 0 w 2531389"/>
                  <a:gd name="connsiteY9" fmla="*/ 2892483 h 3853652"/>
                  <a:gd name="connsiteX10" fmla="*/ 16673 w 2531389"/>
                  <a:gd name="connsiteY10" fmla="*/ 2865495 h 3853652"/>
                  <a:gd name="connsiteX11" fmla="*/ 1 w 2531389"/>
                  <a:gd name="connsiteY11" fmla="*/ 2865495 h 3853652"/>
                  <a:gd name="connsiteX12" fmla="*/ 1 w 2531389"/>
                  <a:gd name="connsiteY12" fmla="*/ 1455090 h 3853652"/>
                  <a:gd name="connsiteX13" fmla="*/ 930159 w 2531389"/>
                  <a:gd name="connsiteY13" fmla="*/ 98025 h 3853652"/>
                  <a:gd name="connsiteX14" fmla="*/ 1359973 w 2531389"/>
                  <a:gd name="connsiteY14" fmla="*/ 3091 h 3853652"/>
                  <a:gd name="connsiteX15" fmla="*/ 1522583 w 2531389"/>
                  <a:gd name="connsiteY15" fmla="*/ 1584 h 38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31389" h="3853652">
                    <a:moveTo>
                      <a:pt x="1522583" y="1584"/>
                    </a:moveTo>
                    <a:cubicBezTo>
                      <a:pt x="1900748" y="19252"/>
                      <a:pt x="2265976" y="184234"/>
                      <a:pt x="2531389" y="476020"/>
                    </a:cubicBezTo>
                    <a:lnTo>
                      <a:pt x="2253667" y="728640"/>
                    </a:lnTo>
                    <a:cubicBezTo>
                      <a:pt x="1953581" y="398735"/>
                      <a:pt x="1481528" y="287300"/>
                      <a:pt x="1065586" y="448175"/>
                    </a:cubicBezTo>
                    <a:cubicBezTo>
                      <a:pt x="649644" y="609050"/>
                      <a:pt x="375427" y="1009121"/>
                      <a:pt x="375427" y="1455090"/>
                    </a:cubicBezTo>
                    <a:lnTo>
                      <a:pt x="376625" y="1455090"/>
                    </a:lnTo>
                    <a:lnTo>
                      <a:pt x="376625" y="2750833"/>
                    </a:lnTo>
                    <a:lnTo>
                      <a:pt x="1854784" y="3659647"/>
                    </a:lnTo>
                    <a:lnTo>
                      <a:pt x="1555848" y="3853652"/>
                    </a:lnTo>
                    <a:lnTo>
                      <a:pt x="0" y="2892483"/>
                    </a:lnTo>
                    <a:lnTo>
                      <a:pt x="16673" y="2865495"/>
                    </a:lnTo>
                    <a:lnTo>
                      <a:pt x="1" y="2865495"/>
                    </a:lnTo>
                    <a:lnTo>
                      <a:pt x="1" y="1455090"/>
                    </a:lnTo>
                    <a:cubicBezTo>
                      <a:pt x="1" y="854037"/>
                      <a:pt x="369574" y="314843"/>
                      <a:pt x="930159" y="98025"/>
                    </a:cubicBezTo>
                    <a:cubicBezTo>
                      <a:pt x="1070305" y="43821"/>
                      <a:pt x="1215178" y="12554"/>
                      <a:pt x="1359973" y="3091"/>
                    </a:cubicBezTo>
                    <a:cubicBezTo>
                      <a:pt x="1414272" y="-458"/>
                      <a:pt x="1468559" y="-940"/>
                      <a:pt x="1522583" y="1584"/>
                    </a:cubicBez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3" name="Freeform: Shape 45341">
                <a:extLst>
                  <a:ext uri="{FF2B5EF4-FFF2-40B4-BE49-F238E27FC236}">
                    <a16:creationId xmlns:a16="http://schemas.microsoft.com/office/drawing/2014/main" id="{E78153A9-3653-A923-2C10-01824A66C0DB}"/>
                  </a:ext>
                </a:extLst>
              </p:cNvPr>
              <p:cNvSpPr/>
              <p:nvPr/>
            </p:nvSpPr>
            <p:spPr bwMode="auto">
              <a:xfrm rot="18019128">
                <a:off x="9461347" y="-929"/>
                <a:ext cx="2531389" cy="3853652"/>
              </a:xfrm>
              <a:custGeom>
                <a:avLst/>
                <a:gdLst>
                  <a:gd name="connsiteX0" fmla="*/ 1522583 w 2531389"/>
                  <a:gd name="connsiteY0" fmla="*/ 1584 h 3853652"/>
                  <a:gd name="connsiteX1" fmla="*/ 2531389 w 2531389"/>
                  <a:gd name="connsiteY1" fmla="*/ 476020 h 3853652"/>
                  <a:gd name="connsiteX2" fmla="*/ 2253667 w 2531389"/>
                  <a:gd name="connsiteY2" fmla="*/ 728640 h 3853652"/>
                  <a:gd name="connsiteX3" fmla="*/ 1065586 w 2531389"/>
                  <a:gd name="connsiteY3" fmla="*/ 448175 h 3853652"/>
                  <a:gd name="connsiteX4" fmla="*/ 375427 w 2531389"/>
                  <a:gd name="connsiteY4" fmla="*/ 1455090 h 3853652"/>
                  <a:gd name="connsiteX5" fmla="*/ 376625 w 2531389"/>
                  <a:gd name="connsiteY5" fmla="*/ 1455090 h 3853652"/>
                  <a:gd name="connsiteX6" fmla="*/ 376625 w 2531389"/>
                  <a:gd name="connsiteY6" fmla="*/ 2750833 h 3853652"/>
                  <a:gd name="connsiteX7" fmla="*/ 1723218 w 2531389"/>
                  <a:gd name="connsiteY7" fmla="*/ 3582730 h 3853652"/>
                  <a:gd name="connsiteX8" fmla="*/ 1555848 w 2531389"/>
                  <a:gd name="connsiteY8" fmla="*/ 3853652 h 3853652"/>
                  <a:gd name="connsiteX9" fmla="*/ 0 w 2531389"/>
                  <a:gd name="connsiteY9" fmla="*/ 2892483 h 3853652"/>
                  <a:gd name="connsiteX10" fmla="*/ 16673 w 2531389"/>
                  <a:gd name="connsiteY10" fmla="*/ 2865495 h 3853652"/>
                  <a:gd name="connsiteX11" fmla="*/ 1 w 2531389"/>
                  <a:gd name="connsiteY11" fmla="*/ 2865495 h 3853652"/>
                  <a:gd name="connsiteX12" fmla="*/ 1 w 2531389"/>
                  <a:gd name="connsiteY12" fmla="*/ 1455090 h 3853652"/>
                  <a:gd name="connsiteX13" fmla="*/ 930159 w 2531389"/>
                  <a:gd name="connsiteY13" fmla="*/ 98025 h 3853652"/>
                  <a:gd name="connsiteX14" fmla="*/ 1359973 w 2531389"/>
                  <a:gd name="connsiteY14" fmla="*/ 3091 h 3853652"/>
                  <a:gd name="connsiteX15" fmla="*/ 1522583 w 2531389"/>
                  <a:gd name="connsiteY15" fmla="*/ 1584 h 3853652"/>
                  <a:gd name="connsiteX0" fmla="*/ 1522583 w 2531389"/>
                  <a:gd name="connsiteY0" fmla="*/ 1584 h 3853652"/>
                  <a:gd name="connsiteX1" fmla="*/ 2531389 w 2531389"/>
                  <a:gd name="connsiteY1" fmla="*/ 476020 h 3853652"/>
                  <a:gd name="connsiteX2" fmla="*/ 2253667 w 2531389"/>
                  <a:gd name="connsiteY2" fmla="*/ 728640 h 3853652"/>
                  <a:gd name="connsiteX3" fmla="*/ 1065586 w 2531389"/>
                  <a:gd name="connsiteY3" fmla="*/ 448175 h 3853652"/>
                  <a:gd name="connsiteX4" fmla="*/ 375427 w 2531389"/>
                  <a:gd name="connsiteY4" fmla="*/ 1455090 h 3853652"/>
                  <a:gd name="connsiteX5" fmla="*/ 376625 w 2531389"/>
                  <a:gd name="connsiteY5" fmla="*/ 1455090 h 3853652"/>
                  <a:gd name="connsiteX6" fmla="*/ 376625 w 2531389"/>
                  <a:gd name="connsiteY6" fmla="*/ 2750833 h 3853652"/>
                  <a:gd name="connsiteX7" fmla="*/ 1854784 w 2531389"/>
                  <a:gd name="connsiteY7" fmla="*/ 3659647 h 3853652"/>
                  <a:gd name="connsiteX8" fmla="*/ 1555848 w 2531389"/>
                  <a:gd name="connsiteY8" fmla="*/ 3853652 h 3853652"/>
                  <a:gd name="connsiteX9" fmla="*/ 0 w 2531389"/>
                  <a:gd name="connsiteY9" fmla="*/ 2892483 h 3853652"/>
                  <a:gd name="connsiteX10" fmla="*/ 16673 w 2531389"/>
                  <a:gd name="connsiteY10" fmla="*/ 2865495 h 3853652"/>
                  <a:gd name="connsiteX11" fmla="*/ 1 w 2531389"/>
                  <a:gd name="connsiteY11" fmla="*/ 2865495 h 3853652"/>
                  <a:gd name="connsiteX12" fmla="*/ 1 w 2531389"/>
                  <a:gd name="connsiteY12" fmla="*/ 1455090 h 3853652"/>
                  <a:gd name="connsiteX13" fmla="*/ 930159 w 2531389"/>
                  <a:gd name="connsiteY13" fmla="*/ 98025 h 3853652"/>
                  <a:gd name="connsiteX14" fmla="*/ 1359973 w 2531389"/>
                  <a:gd name="connsiteY14" fmla="*/ 3091 h 3853652"/>
                  <a:gd name="connsiteX15" fmla="*/ 1522583 w 2531389"/>
                  <a:gd name="connsiteY15" fmla="*/ 1584 h 385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31389" h="3853652">
                    <a:moveTo>
                      <a:pt x="1522583" y="1584"/>
                    </a:moveTo>
                    <a:cubicBezTo>
                      <a:pt x="1900748" y="19252"/>
                      <a:pt x="2265976" y="184234"/>
                      <a:pt x="2531389" y="476020"/>
                    </a:cubicBezTo>
                    <a:lnTo>
                      <a:pt x="2253667" y="728640"/>
                    </a:lnTo>
                    <a:cubicBezTo>
                      <a:pt x="1953581" y="398735"/>
                      <a:pt x="1481528" y="287300"/>
                      <a:pt x="1065586" y="448175"/>
                    </a:cubicBezTo>
                    <a:cubicBezTo>
                      <a:pt x="649644" y="609050"/>
                      <a:pt x="375427" y="1009121"/>
                      <a:pt x="375427" y="1455090"/>
                    </a:cubicBezTo>
                    <a:lnTo>
                      <a:pt x="376625" y="1455090"/>
                    </a:lnTo>
                    <a:lnTo>
                      <a:pt x="376625" y="2750833"/>
                    </a:lnTo>
                    <a:lnTo>
                      <a:pt x="1854784" y="3659647"/>
                    </a:lnTo>
                    <a:lnTo>
                      <a:pt x="1555848" y="3853652"/>
                    </a:lnTo>
                    <a:lnTo>
                      <a:pt x="0" y="2892483"/>
                    </a:lnTo>
                    <a:lnTo>
                      <a:pt x="16673" y="2865495"/>
                    </a:lnTo>
                    <a:lnTo>
                      <a:pt x="1" y="2865495"/>
                    </a:lnTo>
                    <a:lnTo>
                      <a:pt x="1" y="1455090"/>
                    </a:lnTo>
                    <a:cubicBezTo>
                      <a:pt x="1" y="854037"/>
                      <a:pt x="369574" y="314843"/>
                      <a:pt x="930159" y="98025"/>
                    </a:cubicBezTo>
                    <a:cubicBezTo>
                      <a:pt x="1070305" y="43821"/>
                      <a:pt x="1215178" y="12554"/>
                      <a:pt x="1359973" y="3091"/>
                    </a:cubicBezTo>
                    <a:cubicBezTo>
                      <a:pt x="1414272" y="-458"/>
                      <a:pt x="1468559" y="-940"/>
                      <a:pt x="1522583" y="1584"/>
                    </a:cubicBez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34" name="Text Placeholder 45206">
              <a:extLst>
                <a:ext uri="{FF2B5EF4-FFF2-40B4-BE49-F238E27FC236}">
                  <a16:creationId xmlns:a16="http://schemas.microsoft.com/office/drawing/2014/main" id="{18E3F631-728E-8115-1F45-6532D61FC918}"/>
                </a:ext>
              </a:extLst>
            </p:cNvPr>
            <p:cNvSpPr txBox="1">
              <a:spLocks/>
            </p:cNvSpPr>
            <p:nvPr/>
          </p:nvSpPr>
          <p:spPr>
            <a:xfrm>
              <a:off x="1203261" y="2638631"/>
              <a:ext cx="1464329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Bot Service</a:t>
              </a:r>
            </a:p>
          </p:txBody>
        </p:sp>
        <p:sp>
          <p:nvSpPr>
            <p:cNvPr id="235" name="Text Placeholder 45207">
              <a:extLst>
                <a:ext uri="{FF2B5EF4-FFF2-40B4-BE49-F238E27FC236}">
                  <a16:creationId xmlns:a16="http://schemas.microsoft.com/office/drawing/2014/main" id="{E564A105-E401-3883-4BC2-8B2BECEAD8F5}"/>
                </a:ext>
              </a:extLst>
            </p:cNvPr>
            <p:cNvSpPr txBox="1">
              <a:spLocks/>
            </p:cNvSpPr>
            <p:nvPr/>
          </p:nvSpPr>
          <p:spPr>
            <a:xfrm>
              <a:off x="2867808" y="2638631"/>
              <a:ext cx="1464329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Cognitive Search</a:t>
              </a:r>
            </a:p>
          </p:txBody>
        </p:sp>
        <p:sp>
          <p:nvSpPr>
            <p:cNvPr id="236" name="Text Placeholder 45208">
              <a:extLst>
                <a:ext uri="{FF2B5EF4-FFF2-40B4-BE49-F238E27FC236}">
                  <a16:creationId xmlns:a16="http://schemas.microsoft.com/office/drawing/2014/main" id="{52AF8FC0-4D01-BC65-4910-37EAFC154A22}"/>
                </a:ext>
              </a:extLst>
            </p:cNvPr>
            <p:cNvSpPr txBox="1">
              <a:spLocks/>
            </p:cNvSpPr>
            <p:nvPr/>
          </p:nvSpPr>
          <p:spPr>
            <a:xfrm>
              <a:off x="4532355" y="2638631"/>
              <a:ext cx="1464329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Form Recognizer</a:t>
              </a:r>
            </a:p>
          </p:txBody>
        </p:sp>
        <p:sp>
          <p:nvSpPr>
            <p:cNvPr id="237" name="Text Placeholder 45209">
              <a:extLst>
                <a:ext uri="{FF2B5EF4-FFF2-40B4-BE49-F238E27FC236}">
                  <a16:creationId xmlns:a16="http://schemas.microsoft.com/office/drawing/2014/main" id="{6988D5F4-2396-6C59-C8DF-1E40CBE38172}"/>
                </a:ext>
              </a:extLst>
            </p:cNvPr>
            <p:cNvSpPr txBox="1">
              <a:spLocks/>
            </p:cNvSpPr>
            <p:nvPr/>
          </p:nvSpPr>
          <p:spPr>
            <a:xfrm>
              <a:off x="6196902" y="2638631"/>
              <a:ext cx="1464329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Video Indexer</a:t>
              </a:r>
            </a:p>
          </p:txBody>
        </p:sp>
        <p:sp>
          <p:nvSpPr>
            <p:cNvPr id="238" name="Text Placeholder 45210">
              <a:extLst>
                <a:ext uri="{FF2B5EF4-FFF2-40B4-BE49-F238E27FC236}">
                  <a16:creationId xmlns:a16="http://schemas.microsoft.com/office/drawing/2014/main" id="{FC9E77C2-DA5D-5EA2-D978-54ADFC955292}"/>
                </a:ext>
              </a:extLst>
            </p:cNvPr>
            <p:cNvSpPr txBox="1">
              <a:spLocks/>
            </p:cNvSpPr>
            <p:nvPr/>
          </p:nvSpPr>
          <p:spPr>
            <a:xfrm>
              <a:off x="7861449" y="2638631"/>
              <a:ext cx="1464329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Metrics Advisor</a:t>
              </a:r>
            </a:p>
          </p:txBody>
        </p:sp>
        <p:sp>
          <p:nvSpPr>
            <p:cNvPr id="239" name="Text Placeholder 45211">
              <a:extLst>
                <a:ext uri="{FF2B5EF4-FFF2-40B4-BE49-F238E27FC236}">
                  <a16:creationId xmlns:a16="http://schemas.microsoft.com/office/drawing/2014/main" id="{BA3BB69C-0BEB-EE9C-C20E-3FE1D04FB3FE}"/>
                </a:ext>
              </a:extLst>
            </p:cNvPr>
            <p:cNvSpPr txBox="1">
              <a:spLocks/>
            </p:cNvSpPr>
            <p:nvPr/>
          </p:nvSpPr>
          <p:spPr>
            <a:xfrm>
              <a:off x="9525996" y="2638631"/>
              <a:ext cx="1464329" cy="21544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Immersive Reader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402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4.79167E-6 0.03542 " pathEditMode="relative" rAng="0" ptsTypes="AA">
                                      <p:cBhvr>
                                        <p:cTn id="12" dur="700" spd="-100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4.79167E-6 0.03542 " pathEditMode="relative" rAng="0" ptsTypes="AA">
                                      <p:cBhvr>
                                        <p:cTn id="17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AA5DEA78-EB9F-F0D1-29F3-281699D8358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8741" y="0"/>
            <a:chExt cx="12192000" cy="6858000"/>
          </a:xfrm>
        </p:grpSpPr>
        <p:sp>
          <p:nvSpPr>
            <p:cNvPr id="1232" name="Rounded Rectangle 1231" descr="Dark Pattern: Plus dots">
              <a:extLst>
                <a:ext uri="{FF2B5EF4-FFF2-40B4-BE49-F238E27FC236}">
                  <a16:creationId xmlns:a16="http://schemas.microsoft.com/office/drawing/2014/main" id="{1FA6ADE5-6DF7-A1C6-788A-BD85A0C85764}"/>
                </a:ext>
              </a:extLst>
            </p:cNvPr>
            <p:cNvSpPr/>
            <p:nvPr/>
          </p:nvSpPr>
          <p:spPr bwMode="auto">
            <a:xfrm>
              <a:off x="18741" y="0"/>
              <a:ext cx="12192000" cy="6858000"/>
            </a:xfrm>
            <a:prstGeom prst="roundRect">
              <a:avLst>
                <a:gd name="adj" fmla="val 0"/>
              </a:avLst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0" sx="100000" sy="100000" flip="none" algn="tl"/>
            </a:blipFill>
            <a:ln w="12700">
              <a:noFill/>
              <a:headEnd type="none" w="med" len="med"/>
              <a:tailEnd type="none" w="med" len="med"/>
            </a:ln>
            <a:effectLst/>
            <a:scene3d>
              <a:camera prst="perspectiveRight" fov="2700000">
                <a:rot lat="0" lon="21594000" rev="0"/>
              </a:camera>
              <a:lightRig rig="flat" dir="t"/>
            </a:scene3d>
            <a:sp3d>
              <a:bevelT w="0" h="38100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1233" name="Rectangle: Rounded Corners 4" descr="Dark - small container">
              <a:extLst>
                <a:ext uri="{FF2B5EF4-FFF2-40B4-BE49-F238E27FC236}">
                  <a16:creationId xmlns:a16="http://schemas.microsoft.com/office/drawing/2014/main" id="{1EA16F7A-7BCA-A5ED-1A9D-4D13471B4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1" y="0"/>
              <a:ext cx="12192000" cy="6858000"/>
            </a:xfrm>
            <a:prstGeom prst="roundRect">
              <a:avLst>
                <a:gd name="adj" fmla="val 0"/>
              </a:avLst>
            </a:prstGeom>
            <a:gradFill>
              <a:gsLst>
                <a:gs pos="70000">
                  <a:srgbClr val="091F2C"/>
                </a:gs>
                <a:gs pos="94000">
                  <a:srgbClr val="091F2C">
                    <a:alpha val="45025"/>
                  </a:srgbClr>
                </a:gs>
                <a:gs pos="30000">
                  <a:srgbClr val="091F2C"/>
                </a:gs>
                <a:gs pos="4000">
                  <a:srgbClr val="091F2C">
                    <a:alpha val="40000"/>
                  </a:srgbClr>
                </a:gs>
              </a:gsLst>
              <a:path path="circle">
                <a:fillToRect l="100000" t="100000"/>
              </a:path>
            </a:gradFill>
            <a:ln w="12700">
              <a:noFill/>
              <a:headEnd type="none" w="med" len="med"/>
              <a:tailEnd type="none" w="med" len="med"/>
            </a:ln>
            <a:effectLst/>
            <a:scene3d>
              <a:camera prst="perspectiveRight" fov="2700000">
                <a:rot lat="0" lon="21594000" rev="0"/>
              </a:camera>
              <a:lightRig rig="flat" dir="t"/>
            </a:scene3d>
            <a:sp3d>
              <a:bevelT w="0" h="38100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1024110"/>
            <a:ext cx="11018520" cy="553998"/>
          </a:xfrm>
        </p:spPr>
        <p:txBody>
          <a:bodyPr/>
          <a:lstStyle/>
          <a:p>
            <a:pPr algn="ctr"/>
            <a:r>
              <a:rPr lang="en-US" dirty="0"/>
              <a:t>Intelligent enterprise apps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52AC45E7-84E8-34BC-7893-61F0C0D4B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895890" y="2262620"/>
            <a:ext cx="2400220" cy="2618510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FE387FD3-AA29-4B91-6E2E-B43DB5A1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947434" y="2262620"/>
            <a:ext cx="2400220" cy="2618510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3983FE50-76A1-D9B2-822D-0279F387F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844346" y="2262620"/>
            <a:ext cx="2400220" cy="2618510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364A2C-9431-602B-D60A-2058A3A15E08}"/>
              </a:ext>
            </a:extLst>
          </p:cNvPr>
          <p:cNvSpPr txBox="1"/>
          <p:nvPr/>
        </p:nvSpPr>
        <p:spPr>
          <a:xfrm>
            <a:off x="2376031" y="4100362"/>
            <a:ext cx="1336852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Your data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607A94-2285-81A7-A5A0-44E4F4790D18}"/>
              </a:ext>
            </a:extLst>
          </p:cNvPr>
          <p:cNvSpPr txBox="1"/>
          <p:nvPr/>
        </p:nvSpPr>
        <p:spPr>
          <a:xfrm>
            <a:off x="8079525" y="4100362"/>
            <a:ext cx="213603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Intelligent App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282C66-D19A-78BC-E203-E644D46FF03E}"/>
              </a:ext>
            </a:extLst>
          </p:cNvPr>
          <p:cNvSpPr txBox="1"/>
          <p:nvPr/>
        </p:nvSpPr>
        <p:spPr>
          <a:xfrm>
            <a:off x="5427575" y="4100361"/>
            <a:ext cx="1336852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37" name="!!arrow 1">
            <a:extLst>
              <a:ext uri="{FF2B5EF4-FFF2-40B4-BE49-F238E27FC236}">
                <a16:creationId xmlns:a16="http://schemas.microsoft.com/office/drawing/2014/main" id="{A6BAED81-79BF-F1DB-5AC9-230BFAD5CB83}"/>
              </a:ext>
            </a:extLst>
          </p:cNvPr>
          <p:cNvCxnSpPr>
            <a:cxnSpLocks/>
          </p:cNvCxnSpPr>
          <p:nvPr/>
        </p:nvCxnSpPr>
        <p:spPr>
          <a:xfrm>
            <a:off x="4244566" y="3571874"/>
            <a:ext cx="593248" cy="0"/>
          </a:xfrm>
          <a:prstGeom prst="straightConnector1">
            <a:avLst/>
          </a:prstGeom>
          <a:noFill/>
          <a:ln w="19050">
            <a:solidFill>
              <a:srgbClr val="D2D2D2"/>
            </a:solidFill>
            <a:headEnd type="none" w="med" len="med"/>
            <a:tailEnd type="arrow" w="lg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38" name="!!arrow 2">
            <a:extLst>
              <a:ext uri="{FF2B5EF4-FFF2-40B4-BE49-F238E27FC236}">
                <a16:creationId xmlns:a16="http://schemas.microsoft.com/office/drawing/2014/main" id="{C517F257-C463-E5BC-D77F-0916674CA8A9}"/>
              </a:ext>
            </a:extLst>
          </p:cNvPr>
          <p:cNvCxnSpPr>
            <a:cxnSpLocks/>
          </p:cNvCxnSpPr>
          <p:nvPr/>
        </p:nvCxnSpPr>
        <p:spPr>
          <a:xfrm>
            <a:off x="7311702" y="3571874"/>
            <a:ext cx="580446" cy="0"/>
          </a:xfrm>
          <a:prstGeom prst="straightConnector1">
            <a:avLst/>
          </a:prstGeom>
          <a:noFill/>
          <a:ln w="19050">
            <a:solidFill>
              <a:srgbClr val="D2D2D2"/>
            </a:solidFill>
            <a:headEnd type="none" w="med" len="med"/>
            <a:tailEnd type="arrow" w="lg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39" name="Graphic 5">
            <a:extLst>
              <a:ext uri="{FF2B5EF4-FFF2-40B4-BE49-F238E27FC236}">
                <a16:creationId xmlns:a16="http://schemas.microsoft.com/office/drawing/2014/main" id="{C44E5D18-12EB-838F-ED05-A59A5D6D559D}"/>
              </a:ext>
            </a:extLst>
          </p:cNvPr>
          <p:cNvSpPr/>
          <p:nvPr/>
        </p:nvSpPr>
        <p:spPr>
          <a:xfrm>
            <a:off x="8627340" y="2773978"/>
            <a:ext cx="1040408" cy="933422"/>
          </a:xfrm>
          <a:custGeom>
            <a:avLst/>
            <a:gdLst>
              <a:gd name="connsiteX0" fmla="*/ 285833 w 764564"/>
              <a:gd name="connsiteY0" fmla="*/ 0 h 685942"/>
              <a:gd name="connsiteX1" fmla="*/ 0 w 764564"/>
              <a:gd name="connsiteY1" fmla="*/ 285666 h 685942"/>
              <a:gd name="connsiteX2" fmla="*/ 26868 w 764564"/>
              <a:gd name="connsiteY2" fmla="*/ 406717 h 685942"/>
              <a:gd name="connsiteX3" fmla="*/ 922 w 764564"/>
              <a:gd name="connsiteY3" fmla="*/ 526427 h 685942"/>
              <a:gd name="connsiteX4" fmla="*/ 30955 w 764564"/>
              <a:gd name="connsiteY4" fmla="*/ 570901 h 685942"/>
              <a:gd name="connsiteX5" fmla="*/ 44851 w 764564"/>
              <a:gd name="connsiteY5" fmla="*/ 571004 h 685942"/>
              <a:gd name="connsiteX6" fmla="*/ 168142 w 764564"/>
              <a:gd name="connsiteY6" fmla="*/ 546239 h 685942"/>
              <a:gd name="connsiteX7" fmla="*/ 546098 w 764564"/>
              <a:gd name="connsiteY7" fmla="*/ 403216 h 685942"/>
              <a:gd name="connsiteX8" fmla="*/ 403074 w 764564"/>
              <a:gd name="connsiteY8" fmla="*/ 25260 h 685942"/>
              <a:gd name="connsiteX9" fmla="*/ 285833 w 764564"/>
              <a:gd name="connsiteY9" fmla="*/ 0 h 685942"/>
              <a:gd name="connsiteX10" fmla="*/ 284385 w 764564"/>
              <a:gd name="connsiteY10" fmla="*/ 609599 h 685942"/>
              <a:gd name="connsiteX11" fmla="*/ 478695 w 764564"/>
              <a:gd name="connsiteY11" fmla="*/ 685799 h 685942"/>
              <a:gd name="connsiteX12" fmla="*/ 596348 w 764564"/>
              <a:gd name="connsiteY12" fmla="*/ 660539 h 685942"/>
              <a:gd name="connsiteX13" fmla="*/ 707333 w 764564"/>
              <a:gd name="connsiteY13" fmla="*/ 684923 h 685942"/>
              <a:gd name="connsiteX14" fmla="*/ 763454 w 764564"/>
              <a:gd name="connsiteY14" fmla="*/ 648271 h 685942"/>
              <a:gd name="connsiteX15" fmla="*/ 763226 w 764564"/>
              <a:gd name="connsiteY15" fmla="*/ 627773 h 685942"/>
              <a:gd name="connsiteX16" fmla="*/ 737661 w 764564"/>
              <a:gd name="connsiteY16" fmla="*/ 520979 h 685942"/>
              <a:gd name="connsiteX17" fmla="*/ 599556 w 764564"/>
              <a:gd name="connsiteY17" fmla="*/ 141026 h 685942"/>
              <a:gd name="connsiteX18" fmla="*/ 572154 w 764564"/>
              <a:gd name="connsiteY18" fmla="*/ 129921 h 685942"/>
              <a:gd name="connsiteX19" fmla="*/ 602634 w 764564"/>
              <a:gd name="connsiteY19" fmla="*/ 207950 h 685942"/>
              <a:gd name="connsiteX20" fmla="*/ 707295 w 764564"/>
              <a:gd name="connsiteY20" fmla="*/ 400050 h 685942"/>
              <a:gd name="connsiteX21" fmla="*/ 681958 w 764564"/>
              <a:gd name="connsiteY21" fmla="*/ 504710 h 685942"/>
              <a:gd name="connsiteX22" fmla="*/ 677005 w 764564"/>
              <a:gd name="connsiteY22" fmla="*/ 514349 h 685942"/>
              <a:gd name="connsiteX23" fmla="*/ 679672 w 764564"/>
              <a:gd name="connsiteY23" fmla="*/ 524865 h 685942"/>
              <a:gd name="connsiteX24" fmla="*/ 704133 w 764564"/>
              <a:gd name="connsiteY24" fmla="*/ 625830 h 685942"/>
              <a:gd name="connsiteX25" fmla="*/ 599739 w 764564"/>
              <a:gd name="connsiteY25" fmla="*/ 602589 h 685942"/>
              <a:gd name="connsiteX26" fmla="*/ 589680 w 764564"/>
              <a:gd name="connsiteY26" fmla="*/ 600227 h 685942"/>
              <a:gd name="connsiteX27" fmla="*/ 580422 w 764564"/>
              <a:gd name="connsiteY27" fmla="*/ 604837 h 685942"/>
              <a:gd name="connsiteX28" fmla="*/ 478695 w 764564"/>
              <a:gd name="connsiteY28" fmla="*/ 628649 h 685942"/>
              <a:gd name="connsiteX29" fmla="*/ 367443 w 764564"/>
              <a:gd name="connsiteY29" fmla="*/ 599846 h 685942"/>
              <a:gd name="connsiteX30" fmla="*/ 284385 w 764564"/>
              <a:gd name="connsiteY30" fmla="*/ 609599 h 6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4564" h="685942">
                <a:moveTo>
                  <a:pt x="285833" y="0"/>
                </a:moveTo>
                <a:cubicBezTo>
                  <a:pt x="128018" y="-46"/>
                  <a:pt x="46" y="127851"/>
                  <a:pt x="0" y="285666"/>
                </a:cubicBezTo>
                <a:cubicBezTo>
                  <a:pt x="-13" y="327496"/>
                  <a:pt x="9160" y="368819"/>
                  <a:pt x="26868" y="406717"/>
                </a:cubicBezTo>
                <a:cubicBezTo>
                  <a:pt x="17278" y="446410"/>
                  <a:pt x="8627" y="486327"/>
                  <a:pt x="922" y="526427"/>
                </a:cubicBezTo>
                <a:cubicBezTo>
                  <a:pt x="-3066" y="547001"/>
                  <a:pt x="10380" y="566916"/>
                  <a:pt x="30955" y="570901"/>
                </a:cubicBezTo>
                <a:cubicBezTo>
                  <a:pt x="35541" y="571793"/>
                  <a:pt x="40252" y="571827"/>
                  <a:pt x="44851" y="571004"/>
                </a:cubicBezTo>
                <a:cubicBezTo>
                  <a:pt x="68587" y="566813"/>
                  <a:pt x="120213" y="557288"/>
                  <a:pt x="168142" y="546239"/>
                </a:cubicBezTo>
                <a:cubicBezTo>
                  <a:pt x="312008" y="611112"/>
                  <a:pt x="481221" y="547081"/>
                  <a:pt x="546098" y="403216"/>
                </a:cubicBezTo>
                <a:cubicBezTo>
                  <a:pt x="610971" y="259351"/>
                  <a:pt x="546936" y="90134"/>
                  <a:pt x="403074" y="25260"/>
                </a:cubicBezTo>
                <a:cubicBezTo>
                  <a:pt x="366220" y="8641"/>
                  <a:pt x="326261" y="32"/>
                  <a:pt x="285833" y="0"/>
                </a:cubicBezTo>
                <a:close/>
                <a:moveTo>
                  <a:pt x="284385" y="609599"/>
                </a:moveTo>
                <a:cubicBezTo>
                  <a:pt x="337177" y="658680"/>
                  <a:pt x="406614" y="685910"/>
                  <a:pt x="478695" y="685799"/>
                </a:cubicBezTo>
                <a:cubicBezTo>
                  <a:pt x="520605" y="685799"/>
                  <a:pt x="560420" y="676770"/>
                  <a:pt x="596348" y="660539"/>
                </a:cubicBezTo>
                <a:cubicBezTo>
                  <a:pt x="636086" y="669835"/>
                  <a:pt x="679634" y="679132"/>
                  <a:pt x="707333" y="684923"/>
                </a:cubicBezTo>
                <a:cubicBezTo>
                  <a:pt x="732951" y="690299"/>
                  <a:pt x="758078" y="673889"/>
                  <a:pt x="763454" y="648271"/>
                </a:cubicBezTo>
                <a:cubicBezTo>
                  <a:pt x="764875" y="641504"/>
                  <a:pt x="764795" y="634509"/>
                  <a:pt x="763226" y="627773"/>
                </a:cubicBezTo>
                <a:cubicBezTo>
                  <a:pt x="757053" y="600989"/>
                  <a:pt x="747300" y="559384"/>
                  <a:pt x="737661" y="520979"/>
                </a:cubicBezTo>
                <a:cubicBezTo>
                  <a:pt x="804446" y="377921"/>
                  <a:pt x="742614" y="207811"/>
                  <a:pt x="599556" y="141026"/>
                </a:cubicBezTo>
                <a:cubicBezTo>
                  <a:pt x="590621" y="136854"/>
                  <a:pt x="581474" y="133148"/>
                  <a:pt x="572154" y="129921"/>
                </a:cubicBezTo>
                <a:cubicBezTo>
                  <a:pt x="585672" y="154490"/>
                  <a:pt x="595921" y="180722"/>
                  <a:pt x="602634" y="207950"/>
                </a:cubicBezTo>
                <a:cubicBezTo>
                  <a:pt x="667911" y="250026"/>
                  <a:pt x="707337" y="322387"/>
                  <a:pt x="707295" y="400050"/>
                </a:cubicBezTo>
                <a:cubicBezTo>
                  <a:pt x="707295" y="437845"/>
                  <a:pt x="698151" y="473392"/>
                  <a:pt x="681958" y="504710"/>
                </a:cubicBezTo>
                <a:lnTo>
                  <a:pt x="677005" y="514349"/>
                </a:lnTo>
                <a:lnTo>
                  <a:pt x="679672" y="524865"/>
                </a:lnTo>
                <a:cubicBezTo>
                  <a:pt x="688359" y="558965"/>
                  <a:pt x="697465" y="597255"/>
                  <a:pt x="704133" y="625830"/>
                </a:cubicBezTo>
                <a:cubicBezTo>
                  <a:pt x="674643" y="619620"/>
                  <a:pt x="634867" y="610971"/>
                  <a:pt x="599739" y="602589"/>
                </a:cubicBezTo>
                <a:lnTo>
                  <a:pt x="589680" y="600227"/>
                </a:lnTo>
                <a:lnTo>
                  <a:pt x="580422" y="604837"/>
                </a:lnTo>
                <a:cubicBezTo>
                  <a:pt x="549790" y="620077"/>
                  <a:pt x="515271" y="628649"/>
                  <a:pt x="478695" y="628649"/>
                </a:cubicBezTo>
                <a:cubicBezTo>
                  <a:pt x="439757" y="628722"/>
                  <a:pt x="401451" y="618804"/>
                  <a:pt x="367443" y="599846"/>
                </a:cubicBezTo>
                <a:cubicBezTo>
                  <a:pt x="340293" y="606666"/>
                  <a:pt x="312377" y="609946"/>
                  <a:pt x="284385" y="609599"/>
                </a:cubicBezTo>
                <a:close/>
              </a:path>
            </a:pathLst>
          </a:custGeom>
          <a:gradFill flip="none" rotWithShape="1">
            <a:gsLst>
              <a:gs pos="10000">
                <a:srgbClr val="D59ED7"/>
              </a:gs>
              <a:gs pos="35000">
                <a:srgbClr val="8DC8E8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40" name="Graphic 9">
            <a:extLst>
              <a:ext uri="{FF2B5EF4-FFF2-40B4-BE49-F238E27FC236}">
                <a16:creationId xmlns:a16="http://schemas.microsoft.com/office/drawing/2014/main" id="{AA8085CC-C993-D9F6-EAB0-9839E30FFF8B}"/>
              </a:ext>
            </a:extLst>
          </p:cNvPr>
          <p:cNvSpPr/>
          <p:nvPr/>
        </p:nvSpPr>
        <p:spPr>
          <a:xfrm>
            <a:off x="2660074" y="2760213"/>
            <a:ext cx="768766" cy="960954"/>
          </a:xfrm>
          <a:custGeom>
            <a:avLst/>
            <a:gdLst>
              <a:gd name="connsiteX0" fmla="*/ 304800 w 609599"/>
              <a:gd name="connsiteY0" fmla="*/ 228600 h 761999"/>
              <a:gd name="connsiteX1" fmla="*/ 304800 w 609599"/>
              <a:gd name="connsiteY1" fmla="*/ 0 h 761999"/>
              <a:gd name="connsiteX2" fmla="*/ 76200 w 609599"/>
              <a:gd name="connsiteY2" fmla="*/ 0 h 761999"/>
              <a:gd name="connsiteX3" fmla="*/ 0 w 609599"/>
              <a:gd name="connsiteY3" fmla="*/ 76200 h 761999"/>
              <a:gd name="connsiteX4" fmla="*/ 0 w 609599"/>
              <a:gd name="connsiteY4" fmla="*/ 685799 h 761999"/>
              <a:gd name="connsiteX5" fmla="*/ 76200 w 609599"/>
              <a:gd name="connsiteY5" fmla="*/ 761999 h 761999"/>
              <a:gd name="connsiteX6" fmla="*/ 533399 w 609599"/>
              <a:gd name="connsiteY6" fmla="*/ 761999 h 761999"/>
              <a:gd name="connsiteX7" fmla="*/ 609599 w 609599"/>
              <a:gd name="connsiteY7" fmla="*/ 685799 h 761999"/>
              <a:gd name="connsiteX8" fmla="*/ 609599 w 609599"/>
              <a:gd name="connsiteY8" fmla="*/ 304800 h 761999"/>
              <a:gd name="connsiteX9" fmla="*/ 381000 w 609599"/>
              <a:gd name="connsiteY9" fmla="*/ 304800 h 761999"/>
              <a:gd name="connsiteX10" fmla="*/ 304800 w 609599"/>
              <a:gd name="connsiteY10" fmla="*/ 228600 h 761999"/>
              <a:gd name="connsiteX11" fmla="*/ 161925 w 609599"/>
              <a:gd name="connsiteY11" fmla="*/ 361950 h 761999"/>
              <a:gd name="connsiteX12" fmla="*/ 447675 w 609599"/>
              <a:gd name="connsiteY12" fmla="*/ 361950 h 761999"/>
              <a:gd name="connsiteX13" fmla="*/ 476249 w 609599"/>
              <a:gd name="connsiteY13" fmla="*/ 390525 h 761999"/>
              <a:gd name="connsiteX14" fmla="*/ 447675 w 609599"/>
              <a:gd name="connsiteY14" fmla="*/ 419100 h 761999"/>
              <a:gd name="connsiteX15" fmla="*/ 161925 w 609599"/>
              <a:gd name="connsiteY15" fmla="*/ 419100 h 761999"/>
              <a:gd name="connsiteX16" fmla="*/ 133350 w 609599"/>
              <a:gd name="connsiteY16" fmla="*/ 390525 h 761999"/>
              <a:gd name="connsiteX17" fmla="*/ 161925 w 609599"/>
              <a:gd name="connsiteY17" fmla="*/ 361950 h 761999"/>
              <a:gd name="connsiteX18" fmla="*/ 161925 w 609599"/>
              <a:gd name="connsiteY18" fmla="*/ 466725 h 761999"/>
              <a:gd name="connsiteX19" fmla="*/ 447675 w 609599"/>
              <a:gd name="connsiteY19" fmla="*/ 466725 h 761999"/>
              <a:gd name="connsiteX20" fmla="*/ 476249 w 609599"/>
              <a:gd name="connsiteY20" fmla="*/ 495299 h 761999"/>
              <a:gd name="connsiteX21" fmla="*/ 447675 w 609599"/>
              <a:gd name="connsiteY21" fmla="*/ 523874 h 761999"/>
              <a:gd name="connsiteX22" fmla="*/ 161925 w 609599"/>
              <a:gd name="connsiteY22" fmla="*/ 523874 h 761999"/>
              <a:gd name="connsiteX23" fmla="*/ 133350 w 609599"/>
              <a:gd name="connsiteY23" fmla="*/ 495299 h 761999"/>
              <a:gd name="connsiteX24" fmla="*/ 161925 w 609599"/>
              <a:gd name="connsiteY24" fmla="*/ 466725 h 761999"/>
              <a:gd name="connsiteX25" fmla="*/ 161925 w 609599"/>
              <a:gd name="connsiteY25" fmla="*/ 571499 h 761999"/>
              <a:gd name="connsiteX26" fmla="*/ 447675 w 609599"/>
              <a:gd name="connsiteY26" fmla="*/ 571499 h 761999"/>
              <a:gd name="connsiteX27" fmla="*/ 476249 w 609599"/>
              <a:gd name="connsiteY27" fmla="*/ 600074 h 761999"/>
              <a:gd name="connsiteX28" fmla="*/ 447675 w 609599"/>
              <a:gd name="connsiteY28" fmla="*/ 628649 h 761999"/>
              <a:gd name="connsiteX29" fmla="*/ 161925 w 609599"/>
              <a:gd name="connsiteY29" fmla="*/ 628649 h 761999"/>
              <a:gd name="connsiteX30" fmla="*/ 133350 w 609599"/>
              <a:gd name="connsiteY30" fmla="*/ 600074 h 761999"/>
              <a:gd name="connsiteX31" fmla="*/ 161925 w 609599"/>
              <a:gd name="connsiteY31" fmla="*/ 571499 h 761999"/>
              <a:gd name="connsiteX32" fmla="*/ 361950 w 609599"/>
              <a:gd name="connsiteY32" fmla="*/ 228600 h 761999"/>
              <a:gd name="connsiteX33" fmla="*/ 361950 w 609599"/>
              <a:gd name="connsiteY33" fmla="*/ 19050 h 761999"/>
              <a:gd name="connsiteX34" fmla="*/ 590549 w 609599"/>
              <a:gd name="connsiteY34" fmla="*/ 247650 h 761999"/>
              <a:gd name="connsiteX35" fmla="*/ 381000 w 609599"/>
              <a:gd name="connsiteY35" fmla="*/ 247650 h 761999"/>
              <a:gd name="connsiteX36" fmla="*/ 361950 w 609599"/>
              <a:gd name="connsiteY36" fmla="*/ 228600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9599" h="761999">
                <a:moveTo>
                  <a:pt x="304800" y="228600"/>
                </a:moveTo>
                <a:lnTo>
                  <a:pt x="304800" y="0"/>
                </a:lnTo>
                <a:lnTo>
                  <a:pt x="76200" y="0"/>
                </a:lnTo>
                <a:cubicBezTo>
                  <a:pt x="34116" y="0"/>
                  <a:pt x="0" y="34116"/>
                  <a:pt x="0" y="76200"/>
                </a:cubicBezTo>
                <a:lnTo>
                  <a:pt x="0" y="685799"/>
                </a:lnTo>
                <a:cubicBezTo>
                  <a:pt x="0" y="727885"/>
                  <a:pt x="34116" y="761999"/>
                  <a:pt x="76200" y="761999"/>
                </a:cubicBezTo>
                <a:lnTo>
                  <a:pt x="533399" y="761999"/>
                </a:lnTo>
                <a:cubicBezTo>
                  <a:pt x="575485" y="761999"/>
                  <a:pt x="609599" y="727885"/>
                  <a:pt x="609599" y="685799"/>
                </a:cubicBezTo>
                <a:lnTo>
                  <a:pt x="609599" y="304800"/>
                </a:lnTo>
                <a:lnTo>
                  <a:pt x="381000" y="304800"/>
                </a:lnTo>
                <a:cubicBezTo>
                  <a:pt x="338914" y="304800"/>
                  <a:pt x="304800" y="270684"/>
                  <a:pt x="304800" y="228600"/>
                </a:cubicBezTo>
                <a:close/>
                <a:moveTo>
                  <a:pt x="161925" y="361950"/>
                </a:moveTo>
                <a:lnTo>
                  <a:pt x="447675" y="361950"/>
                </a:lnTo>
                <a:cubicBezTo>
                  <a:pt x="463456" y="361950"/>
                  <a:pt x="476249" y="374744"/>
                  <a:pt x="476249" y="390525"/>
                </a:cubicBezTo>
                <a:cubicBezTo>
                  <a:pt x="476249" y="406306"/>
                  <a:pt x="463456" y="419100"/>
                  <a:pt x="447675" y="419100"/>
                </a:cubicBezTo>
                <a:lnTo>
                  <a:pt x="161925" y="419100"/>
                </a:lnTo>
                <a:cubicBezTo>
                  <a:pt x="146143" y="419100"/>
                  <a:pt x="133350" y="406306"/>
                  <a:pt x="133350" y="390525"/>
                </a:cubicBezTo>
                <a:cubicBezTo>
                  <a:pt x="133350" y="374744"/>
                  <a:pt x="146143" y="361950"/>
                  <a:pt x="161925" y="361950"/>
                </a:cubicBezTo>
                <a:close/>
                <a:moveTo>
                  <a:pt x="161925" y="466725"/>
                </a:moveTo>
                <a:lnTo>
                  <a:pt x="447675" y="466725"/>
                </a:lnTo>
                <a:cubicBezTo>
                  <a:pt x="463456" y="466725"/>
                  <a:pt x="476249" y="479518"/>
                  <a:pt x="476249" y="495299"/>
                </a:cubicBezTo>
                <a:cubicBezTo>
                  <a:pt x="476249" y="511080"/>
                  <a:pt x="463456" y="523874"/>
                  <a:pt x="447675" y="523874"/>
                </a:cubicBezTo>
                <a:lnTo>
                  <a:pt x="161925" y="523874"/>
                </a:lnTo>
                <a:cubicBezTo>
                  <a:pt x="146143" y="523874"/>
                  <a:pt x="133350" y="511080"/>
                  <a:pt x="133350" y="495299"/>
                </a:cubicBezTo>
                <a:cubicBezTo>
                  <a:pt x="133350" y="479518"/>
                  <a:pt x="146143" y="466725"/>
                  <a:pt x="161925" y="466725"/>
                </a:cubicBezTo>
                <a:close/>
                <a:moveTo>
                  <a:pt x="161925" y="571499"/>
                </a:moveTo>
                <a:lnTo>
                  <a:pt x="447675" y="571499"/>
                </a:lnTo>
                <a:cubicBezTo>
                  <a:pt x="463456" y="571499"/>
                  <a:pt x="476249" y="584293"/>
                  <a:pt x="476249" y="600074"/>
                </a:cubicBezTo>
                <a:cubicBezTo>
                  <a:pt x="476249" y="615855"/>
                  <a:pt x="463456" y="628649"/>
                  <a:pt x="447675" y="628649"/>
                </a:cubicBezTo>
                <a:lnTo>
                  <a:pt x="161925" y="628649"/>
                </a:lnTo>
                <a:cubicBezTo>
                  <a:pt x="146143" y="628649"/>
                  <a:pt x="133350" y="615855"/>
                  <a:pt x="133350" y="600074"/>
                </a:cubicBezTo>
                <a:cubicBezTo>
                  <a:pt x="133350" y="584293"/>
                  <a:pt x="146143" y="571499"/>
                  <a:pt x="161925" y="571499"/>
                </a:cubicBezTo>
                <a:close/>
                <a:moveTo>
                  <a:pt x="361950" y="228600"/>
                </a:moveTo>
                <a:lnTo>
                  <a:pt x="361950" y="19050"/>
                </a:lnTo>
                <a:lnTo>
                  <a:pt x="590549" y="247650"/>
                </a:lnTo>
                <a:lnTo>
                  <a:pt x="381000" y="247650"/>
                </a:lnTo>
                <a:cubicBezTo>
                  <a:pt x="370480" y="247650"/>
                  <a:pt x="361950" y="239121"/>
                  <a:pt x="361950" y="228600"/>
                </a:cubicBezTo>
                <a:close/>
              </a:path>
            </a:pathLst>
          </a:custGeom>
          <a:gradFill flip="none" rotWithShape="1">
            <a:gsLst>
              <a:gs pos="10000">
                <a:srgbClr val="D59ED7"/>
              </a:gs>
              <a:gs pos="35000">
                <a:srgbClr val="8DC8E8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43BCED2-62E6-79D4-8AF6-537443ED9328}"/>
              </a:ext>
            </a:extLst>
          </p:cNvPr>
          <p:cNvGrpSpPr/>
          <p:nvPr/>
        </p:nvGrpSpPr>
        <p:grpSpPr>
          <a:xfrm>
            <a:off x="5577932" y="2724116"/>
            <a:ext cx="1121202" cy="1033148"/>
            <a:chOff x="5693998" y="2388796"/>
            <a:chExt cx="889070" cy="819246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E3CB273-81B9-5D7B-DFC4-0C2C6EE04E08}"/>
                </a:ext>
              </a:extLst>
            </p:cNvPr>
            <p:cNvSpPr/>
            <p:nvPr/>
          </p:nvSpPr>
          <p:spPr>
            <a:xfrm>
              <a:off x="6197149" y="2388796"/>
              <a:ext cx="385919" cy="387457"/>
            </a:xfrm>
            <a:custGeom>
              <a:avLst/>
              <a:gdLst>
                <a:gd name="connsiteX0" fmla="*/ 307350 w 385919"/>
                <a:gd name="connsiteY0" fmla="*/ 214278 h 387457"/>
                <a:gd name="connsiteX1" fmla="*/ 322863 w 385919"/>
                <a:gd name="connsiteY1" fmla="*/ 229790 h 387457"/>
                <a:gd name="connsiteX2" fmla="*/ 330618 w 385919"/>
                <a:gd name="connsiteY2" fmla="*/ 253058 h 387457"/>
                <a:gd name="connsiteX3" fmla="*/ 346130 w 385919"/>
                <a:gd name="connsiteY3" fmla="*/ 268571 h 387457"/>
                <a:gd name="connsiteX4" fmla="*/ 369398 w 385919"/>
                <a:gd name="connsiteY4" fmla="*/ 276327 h 387457"/>
                <a:gd name="connsiteX5" fmla="*/ 384910 w 385919"/>
                <a:gd name="connsiteY5" fmla="*/ 307350 h 387457"/>
                <a:gd name="connsiteX6" fmla="*/ 369398 w 385919"/>
                <a:gd name="connsiteY6" fmla="*/ 322862 h 387457"/>
                <a:gd name="connsiteX7" fmla="*/ 350008 w 385919"/>
                <a:gd name="connsiteY7" fmla="*/ 326740 h 387457"/>
                <a:gd name="connsiteX8" fmla="*/ 330618 w 385919"/>
                <a:gd name="connsiteY8" fmla="*/ 346131 h 387457"/>
                <a:gd name="connsiteX9" fmla="*/ 322863 w 385919"/>
                <a:gd name="connsiteY9" fmla="*/ 369398 h 387457"/>
                <a:gd name="connsiteX10" fmla="*/ 315107 w 385919"/>
                <a:gd name="connsiteY10" fmla="*/ 381032 h 387457"/>
                <a:gd name="connsiteX11" fmla="*/ 287960 w 385919"/>
                <a:gd name="connsiteY11" fmla="*/ 384910 h 387457"/>
                <a:gd name="connsiteX12" fmla="*/ 280204 w 385919"/>
                <a:gd name="connsiteY12" fmla="*/ 373276 h 387457"/>
                <a:gd name="connsiteX13" fmla="*/ 272448 w 385919"/>
                <a:gd name="connsiteY13" fmla="*/ 350009 h 387457"/>
                <a:gd name="connsiteX14" fmla="*/ 253059 w 385919"/>
                <a:gd name="connsiteY14" fmla="*/ 330618 h 387457"/>
                <a:gd name="connsiteX15" fmla="*/ 229790 w 385919"/>
                <a:gd name="connsiteY15" fmla="*/ 322862 h 387457"/>
                <a:gd name="connsiteX16" fmla="*/ 214278 w 385919"/>
                <a:gd name="connsiteY16" fmla="*/ 299594 h 387457"/>
                <a:gd name="connsiteX17" fmla="*/ 229790 w 385919"/>
                <a:gd name="connsiteY17" fmla="*/ 280204 h 387457"/>
                <a:gd name="connsiteX18" fmla="*/ 253059 w 385919"/>
                <a:gd name="connsiteY18" fmla="*/ 272449 h 387457"/>
                <a:gd name="connsiteX19" fmla="*/ 268570 w 385919"/>
                <a:gd name="connsiteY19" fmla="*/ 253058 h 387457"/>
                <a:gd name="connsiteX20" fmla="*/ 276326 w 385919"/>
                <a:gd name="connsiteY20" fmla="*/ 229790 h 387457"/>
                <a:gd name="connsiteX21" fmla="*/ 307350 w 385919"/>
                <a:gd name="connsiteY21" fmla="*/ 214278 h 387457"/>
                <a:gd name="connsiteX22" fmla="*/ 128962 w 385919"/>
                <a:gd name="connsiteY22" fmla="*/ 988 h 387457"/>
                <a:gd name="connsiteX23" fmla="*/ 167743 w 385919"/>
                <a:gd name="connsiteY23" fmla="*/ 20378 h 387457"/>
                <a:gd name="connsiteX24" fmla="*/ 179377 w 385919"/>
                <a:gd name="connsiteY24" fmla="*/ 59158 h 387457"/>
                <a:gd name="connsiteX25" fmla="*/ 218156 w 385919"/>
                <a:gd name="connsiteY25" fmla="*/ 97938 h 387457"/>
                <a:gd name="connsiteX26" fmla="*/ 256936 w 385919"/>
                <a:gd name="connsiteY26" fmla="*/ 109573 h 387457"/>
                <a:gd name="connsiteX27" fmla="*/ 276326 w 385919"/>
                <a:gd name="connsiteY27" fmla="*/ 128963 h 387457"/>
                <a:gd name="connsiteX28" fmla="*/ 256936 w 385919"/>
                <a:gd name="connsiteY28" fmla="*/ 167742 h 387457"/>
                <a:gd name="connsiteX29" fmla="*/ 218156 w 385919"/>
                <a:gd name="connsiteY29" fmla="*/ 179376 h 387457"/>
                <a:gd name="connsiteX30" fmla="*/ 179377 w 385919"/>
                <a:gd name="connsiteY30" fmla="*/ 218156 h 387457"/>
                <a:gd name="connsiteX31" fmla="*/ 167743 w 385919"/>
                <a:gd name="connsiteY31" fmla="*/ 256936 h 387457"/>
                <a:gd name="connsiteX32" fmla="*/ 140596 w 385919"/>
                <a:gd name="connsiteY32" fmla="*/ 276327 h 387457"/>
                <a:gd name="connsiteX33" fmla="*/ 121206 w 385919"/>
                <a:gd name="connsiteY33" fmla="*/ 272449 h 387457"/>
                <a:gd name="connsiteX34" fmla="*/ 109573 w 385919"/>
                <a:gd name="connsiteY34" fmla="*/ 256936 h 387457"/>
                <a:gd name="connsiteX35" fmla="*/ 97939 w 385919"/>
                <a:gd name="connsiteY35" fmla="*/ 218156 h 387457"/>
                <a:gd name="connsiteX36" fmla="*/ 59158 w 385919"/>
                <a:gd name="connsiteY36" fmla="*/ 179376 h 387457"/>
                <a:gd name="connsiteX37" fmla="*/ 20379 w 385919"/>
                <a:gd name="connsiteY37" fmla="*/ 167742 h 387457"/>
                <a:gd name="connsiteX38" fmla="*/ 989 w 385919"/>
                <a:gd name="connsiteY38" fmla="*/ 148352 h 387457"/>
                <a:gd name="connsiteX39" fmla="*/ 20379 w 385919"/>
                <a:gd name="connsiteY39" fmla="*/ 109573 h 387457"/>
                <a:gd name="connsiteX40" fmla="*/ 59158 w 385919"/>
                <a:gd name="connsiteY40" fmla="*/ 97938 h 387457"/>
                <a:gd name="connsiteX41" fmla="*/ 97939 w 385919"/>
                <a:gd name="connsiteY41" fmla="*/ 59158 h 387457"/>
                <a:gd name="connsiteX42" fmla="*/ 109573 w 385919"/>
                <a:gd name="connsiteY42" fmla="*/ 20378 h 387457"/>
                <a:gd name="connsiteX43" fmla="*/ 128962 w 385919"/>
                <a:gd name="connsiteY43" fmla="*/ 988 h 387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5919" h="387457">
                  <a:moveTo>
                    <a:pt x="307350" y="214278"/>
                  </a:moveTo>
                  <a:cubicBezTo>
                    <a:pt x="315107" y="218156"/>
                    <a:pt x="318985" y="222034"/>
                    <a:pt x="322863" y="229790"/>
                  </a:cubicBezTo>
                  <a:lnTo>
                    <a:pt x="330618" y="253058"/>
                  </a:lnTo>
                  <a:cubicBezTo>
                    <a:pt x="334496" y="260814"/>
                    <a:pt x="338374" y="264693"/>
                    <a:pt x="346130" y="268571"/>
                  </a:cubicBezTo>
                  <a:lnTo>
                    <a:pt x="369398" y="276327"/>
                  </a:lnTo>
                  <a:cubicBezTo>
                    <a:pt x="381032" y="280204"/>
                    <a:pt x="388789" y="295716"/>
                    <a:pt x="384910" y="307350"/>
                  </a:cubicBezTo>
                  <a:cubicBezTo>
                    <a:pt x="381032" y="315106"/>
                    <a:pt x="377154" y="318984"/>
                    <a:pt x="369398" y="322862"/>
                  </a:cubicBezTo>
                  <a:lnTo>
                    <a:pt x="350008" y="326740"/>
                  </a:lnTo>
                  <a:cubicBezTo>
                    <a:pt x="338374" y="330618"/>
                    <a:pt x="334496" y="338374"/>
                    <a:pt x="330618" y="346131"/>
                  </a:cubicBezTo>
                  <a:lnTo>
                    <a:pt x="322863" y="369398"/>
                  </a:lnTo>
                  <a:cubicBezTo>
                    <a:pt x="322863" y="373276"/>
                    <a:pt x="318985" y="377154"/>
                    <a:pt x="315107" y="381032"/>
                  </a:cubicBezTo>
                  <a:cubicBezTo>
                    <a:pt x="307350" y="388788"/>
                    <a:pt x="295716" y="388788"/>
                    <a:pt x="287960" y="384910"/>
                  </a:cubicBezTo>
                  <a:cubicBezTo>
                    <a:pt x="284082" y="381032"/>
                    <a:pt x="280204" y="377154"/>
                    <a:pt x="280204" y="373276"/>
                  </a:cubicBezTo>
                  <a:lnTo>
                    <a:pt x="272448" y="350009"/>
                  </a:lnTo>
                  <a:cubicBezTo>
                    <a:pt x="268570" y="338374"/>
                    <a:pt x="260814" y="334496"/>
                    <a:pt x="253059" y="330618"/>
                  </a:cubicBezTo>
                  <a:lnTo>
                    <a:pt x="229790" y="322862"/>
                  </a:lnTo>
                  <a:cubicBezTo>
                    <a:pt x="222034" y="318984"/>
                    <a:pt x="214278" y="311228"/>
                    <a:pt x="214278" y="299594"/>
                  </a:cubicBezTo>
                  <a:cubicBezTo>
                    <a:pt x="214278" y="287960"/>
                    <a:pt x="222034" y="280204"/>
                    <a:pt x="229790" y="280204"/>
                  </a:cubicBezTo>
                  <a:lnTo>
                    <a:pt x="253059" y="272449"/>
                  </a:lnTo>
                  <a:cubicBezTo>
                    <a:pt x="260814" y="268571"/>
                    <a:pt x="264692" y="260814"/>
                    <a:pt x="268570" y="253058"/>
                  </a:cubicBezTo>
                  <a:lnTo>
                    <a:pt x="276326" y="229790"/>
                  </a:lnTo>
                  <a:cubicBezTo>
                    <a:pt x="280204" y="218156"/>
                    <a:pt x="295716" y="210400"/>
                    <a:pt x="307350" y="214278"/>
                  </a:cubicBezTo>
                  <a:close/>
                  <a:moveTo>
                    <a:pt x="128962" y="988"/>
                  </a:moveTo>
                  <a:cubicBezTo>
                    <a:pt x="144474" y="-2890"/>
                    <a:pt x="163865" y="4866"/>
                    <a:pt x="167743" y="20378"/>
                  </a:cubicBezTo>
                  <a:lnTo>
                    <a:pt x="179377" y="59158"/>
                  </a:lnTo>
                  <a:cubicBezTo>
                    <a:pt x="187132" y="78548"/>
                    <a:pt x="198766" y="94060"/>
                    <a:pt x="218156" y="97938"/>
                  </a:cubicBezTo>
                  <a:lnTo>
                    <a:pt x="256936" y="109573"/>
                  </a:lnTo>
                  <a:cubicBezTo>
                    <a:pt x="264692" y="113451"/>
                    <a:pt x="272448" y="121207"/>
                    <a:pt x="276326" y="128963"/>
                  </a:cubicBezTo>
                  <a:cubicBezTo>
                    <a:pt x="280204" y="144474"/>
                    <a:pt x="272448" y="163864"/>
                    <a:pt x="256936" y="167742"/>
                  </a:cubicBezTo>
                  <a:lnTo>
                    <a:pt x="218156" y="179376"/>
                  </a:lnTo>
                  <a:cubicBezTo>
                    <a:pt x="198766" y="187133"/>
                    <a:pt x="183255" y="198767"/>
                    <a:pt x="179377" y="218156"/>
                  </a:cubicBezTo>
                  <a:lnTo>
                    <a:pt x="167743" y="256936"/>
                  </a:lnTo>
                  <a:cubicBezTo>
                    <a:pt x="163865" y="268571"/>
                    <a:pt x="152230" y="276327"/>
                    <a:pt x="140596" y="276327"/>
                  </a:cubicBezTo>
                  <a:cubicBezTo>
                    <a:pt x="132840" y="276327"/>
                    <a:pt x="125084" y="276327"/>
                    <a:pt x="121206" y="272449"/>
                  </a:cubicBezTo>
                  <a:cubicBezTo>
                    <a:pt x="117328" y="268571"/>
                    <a:pt x="113451" y="264693"/>
                    <a:pt x="109573" y="256936"/>
                  </a:cubicBezTo>
                  <a:lnTo>
                    <a:pt x="97939" y="218156"/>
                  </a:lnTo>
                  <a:cubicBezTo>
                    <a:pt x="90183" y="198767"/>
                    <a:pt x="78549" y="183254"/>
                    <a:pt x="59158" y="179376"/>
                  </a:cubicBezTo>
                  <a:lnTo>
                    <a:pt x="20379" y="167742"/>
                  </a:lnTo>
                  <a:cubicBezTo>
                    <a:pt x="12623" y="163864"/>
                    <a:pt x="4867" y="156108"/>
                    <a:pt x="989" y="148352"/>
                  </a:cubicBezTo>
                  <a:cubicBezTo>
                    <a:pt x="-2890" y="132840"/>
                    <a:pt x="4867" y="113451"/>
                    <a:pt x="20379" y="109573"/>
                  </a:cubicBezTo>
                  <a:lnTo>
                    <a:pt x="59158" y="97938"/>
                  </a:lnTo>
                  <a:cubicBezTo>
                    <a:pt x="78549" y="90182"/>
                    <a:pt x="90183" y="78548"/>
                    <a:pt x="97939" y="59158"/>
                  </a:cubicBezTo>
                  <a:lnTo>
                    <a:pt x="109573" y="20378"/>
                  </a:lnTo>
                  <a:cubicBezTo>
                    <a:pt x="113451" y="12622"/>
                    <a:pt x="121206" y="4866"/>
                    <a:pt x="128962" y="988"/>
                  </a:cubicBezTo>
                  <a:close/>
                </a:path>
              </a:pathLst>
            </a:custGeom>
            <a:gradFill flip="none" rotWithShape="1">
              <a:gsLst>
                <a:gs pos="47000">
                  <a:srgbClr val="D59ED7"/>
                </a:gs>
                <a:gs pos="100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1FEF742-4414-4DE4-99A2-F4BDAEFBE90E}"/>
                </a:ext>
              </a:extLst>
            </p:cNvPr>
            <p:cNvSpPr/>
            <p:nvPr/>
          </p:nvSpPr>
          <p:spPr>
            <a:xfrm>
              <a:off x="5693998" y="2482856"/>
              <a:ext cx="725185" cy="725186"/>
            </a:xfrm>
            <a:custGeom>
              <a:avLst/>
              <a:gdLst>
                <a:gd name="connsiteX0" fmla="*/ 236558 w 725185"/>
                <a:gd name="connsiteY0" fmla="*/ 469238 h 725186"/>
                <a:gd name="connsiteX1" fmla="*/ 255948 w 725185"/>
                <a:gd name="connsiteY1" fmla="*/ 488628 h 725186"/>
                <a:gd name="connsiteX2" fmla="*/ 236558 w 725185"/>
                <a:gd name="connsiteY2" fmla="*/ 508018 h 725186"/>
                <a:gd name="connsiteX3" fmla="*/ 217168 w 725185"/>
                <a:gd name="connsiteY3" fmla="*/ 488628 h 725186"/>
                <a:gd name="connsiteX4" fmla="*/ 236558 w 725185"/>
                <a:gd name="connsiteY4" fmla="*/ 469238 h 725186"/>
                <a:gd name="connsiteX5" fmla="*/ 523530 w 725185"/>
                <a:gd name="connsiteY5" fmla="*/ 290850 h 725186"/>
                <a:gd name="connsiteX6" fmla="*/ 542920 w 725185"/>
                <a:gd name="connsiteY6" fmla="*/ 310240 h 725186"/>
                <a:gd name="connsiteX7" fmla="*/ 523530 w 725185"/>
                <a:gd name="connsiteY7" fmla="*/ 329631 h 725186"/>
                <a:gd name="connsiteX8" fmla="*/ 504140 w 725185"/>
                <a:gd name="connsiteY8" fmla="*/ 310240 h 725186"/>
                <a:gd name="connsiteX9" fmla="*/ 523530 w 725185"/>
                <a:gd name="connsiteY9" fmla="*/ 290850 h 725186"/>
                <a:gd name="connsiteX10" fmla="*/ 236558 w 725185"/>
                <a:gd name="connsiteY10" fmla="*/ 221046 h 725186"/>
                <a:gd name="connsiteX11" fmla="*/ 255948 w 725185"/>
                <a:gd name="connsiteY11" fmla="*/ 236558 h 725186"/>
                <a:gd name="connsiteX12" fmla="*/ 236558 w 725185"/>
                <a:gd name="connsiteY12" fmla="*/ 255949 h 725186"/>
                <a:gd name="connsiteX13" fmla="*/ 217168 w 725185"/>
                <a:gd name="connsiteY13" fmla="*/ 236558 h 725186"/>
                <a:gd name="connsiteX14" fmla="*/ 236558 w 725185"/>
                <a:gd name="connsiteY14" fmla="*/ 221046 h 725186"/>
                <a:gd name="connsiteX15" fmla="*/ 294728 w 725185"/>
                <a:gd name="connsiteY15" fmla="*/ 3878 h 725186"/>
                <a:gd name="connsiteX16" fmla="*/ 333508 w 725185"/>
                <a:gd name="connsiteY16" fmla="*/ 54292 h 725186"/>
                <a:gd name="connsiteX17" fmla="*/ 333508 w 725185"/>
                <a:gd name="connsiteY17" fmla="*/ 209412 h 725186"/>
                <a:gd name="connsiteX18" fmla="*/ 302484 w 725185"/>
                <a:gd name="connsiteY18" fmla="*/ 209412 h 725186"/>
                <a:gd name="connsiteX19" fmla="*/ 209412 w 725185"/>
                <a:gd name="connsiteY19" fmla="*/ 170633 h 725186"/>
                <a:gd name="connsiteX20" fmla="*/ 170632 w 725185"/>
                <a:gd name="connsiteY20" fmla="*/ 263704 h 725186"/>
                <a:gd name="connsiteX21" fmla="*/ 263704 w 725185"/>
                <a:gd name="connsiteY21" fmla="*/ 302484 h 725186"/>
                <a:gd name="connsiteX22" fmla="*/ 302484 w 725185"/>
                <a:gd name="connsiteY22" fmla="*/ 263704 h 725186"/>
                <a:gd name="connsiteX23" fmla="*/ 333508 w 725185"/>
                <a:gd name="connsiteY23" fmla="*/ 263704 h 725186"/>
                <a:gd name="connsiteX24" fmla="*/ 333508 w 725185"/>
                <a:gd name="connsiteY24" fmla="*/ 651504 h 725186"/>
                <a:gd name="connsiteX25" fmla="*/ 306362 w 725185"/>
                <a:gd name="connsiteY25" fmla="*/ 705795 h 725186"/>
                <a:gd name="connsiteX26" fmla="*/ 248192 w 725185"/>
                <a:gd name="connsiteY26" fmla="*/ 721308 h 725186"/>
                <a:gd name="connsiteX27" fmla="*/ 127974 w 725185"/>
                <a:gd name="connsiteY27" fmla="*/ 659260 h 725186"/>
                <a:gd name="connsiteX28" fmla="*/ 93072 w 725185"/>
                <a:gd name="connsiteY28" fmla="*/ 581700 h 725186"/>
                <a:gd name="connsiteX29" fmla="*/ 46537 w 725185"/>
                <a:gd name="connsiteY29" fmla="*/ 558431 h 725186"/>
                <a:gd name="connsiteX30" fmla="*/ 0 w 725185"/>
                <a:gd name="connsiteY30" fmla="*/ 449848 h 725186"/>
                <a:gd name="connsiteX31" fmla="*/ 7756 w 725185"/>
                <a:gd name="connsiteY31" fmla="*/ 380044 h 725186"/>
                <a:gd name="connsiteX32" fmla="*/ 158998 w 725185"/>
                <a:gd name="connsiteY32" fmla="*/ 380044 h 725186"/>
                <a:gd name="connsiteX33" fmla="*/ 205534 w 725185"/>
                <a:gd name="connsiteY33" fmla="*/ 422702 h 725186"/>
                <a:gd name="connsiteX34" fmla="*/ 166754 w 725185"/>
                <a:gd name="connsiteY34" fmla="*/ 515774 h 725186"/>
                <a:gd name="connsiteX35" fmla="*/ 259826 w 725185"/>
                <a:gd name="connsiteY35" fmla="*/ 554554 h 725186"/>
                <a:gd name="connsiteX36" fmla="*/ 298606 w 725185"/>
                <a:gd name="connsiteY36" fmla="*/ 461482 h 725186"/>
                <a:gd name="connsiteX37" fmla="*/ 259826 w 725185"/>
                <a:gd name="connsiteY37" fmla="*/ 422702 h 725186"/>
                <a:gd name="connsiteX38" fmla="*/ 158998 w 725185"/>
                <a:gd name="connsiteY38" fmla="*/ 325753 h 725186"/>
                <a:gd name="connsiteX39" fmla="*/ 38781 w 725185"/>
                <a:gd name="connsiteY39" fmla="*/ 325753 h 725186"/>
                <a:gd name="connsiteX40" fmla="*/ 58170 w 725185"/>
                <a:gd name="connsiteY40" fmla="*/ 314118 h 725186"/>
                <a:gd name="connsiteX41" fmla="*/ 50415 w 725185"/>
                <a:gd name="connsiteY41" fmla="*/ 275338 h 725186"/>
                <a:gd name="connsiteX42" fmla="*/ 62048 w 725185"/>
                <a:gd name="connsiteY42" fmla="*/ 197778 h 725186"/>
                <a:gd name="connsiteX43" fmla="*/ 100828 w 725185"/>
                <a:gd name="connsiteY43" fmla="*/ 131852 h 725186"/>
                <a:gd name="connsiteX44" fmla="*/ 139608 w 725185"/>
                <a:gd name="connsiteY44" fmla="*/ 112462 h 725186"/>
                <a:gd name="connsiteX45" fmla="*/ 186144 w 725185"/>
                <a:gd name="connsiteY45" fmla="*/ 38780 h 725186"/>
                <a:gd name="connsiteX46" fmla="*/ 294728 w 725185"/>
                <a:gd name="connsiteY46" fmla="*/ 3878 h 725186"/>
                <a:gd name="connsiteX47" fmla="*/ 469238 w 725185"/>
                <a:gd name="connsiteY47" fmla="*/ 0 h 725186"/>
                <a:gd name="connsiteX48" fmla="*/ 465360 w 725185"/>
                <a:gd name="connsiteY48" fmla="*/ 62048 h 725186"/>
                <a:gd name="connsiteX49" fmla="*/ 511896 w 725185"/>
                <a:gd name="connsiteY49" fmla="*/ 108585 h 725186"/>
                <a:gd name="connsiteX50" fmla="*/ 550675 w 725185"/>
                <a:gd name="connsiteY50" fmla="*/ 120218 h 725186"/>
                <a:gd name="connsiteX51" fmla="*/ 562309 w 725185"/>
                <a:gd name="connsiteY51" fmla="*/ 131852 h 725186"/>
                <a:gd name="connsiteX52" fmla="*/ 573943 w 725185"/>
                <a:gd name="connsiteY52" fmla="*/ 170633 h 725186"/>
                <a:gd name="connsiteX53" fmla="*/ 601090 w 725185"/>
                <a:gd name="connsiteY53" fmla="*/ 209412 h 725186"/>
                <a:gd name="connsiteX54" fmla="*/ 643747 w 725185"/>
                <a:gd name="connsiteY54" fmla="*/ 224924 h 725186"/>
                <a:gd name="connsiteX55" fmla="*/ 647625 w 725185"/>
                <a:gd name="connsiteY55" fmla="*/ 224924 h 725186"/>
                <a:gd name="connsiteX56" fmla="*/ 670894 w 725185"/>
                <a:gd name="connsiteY56" fmla="*/ 221046 h 725186"/>
                <a:gd name="connsiteX57" fmla="*/ 674772 w 725185"/>
                <a:gd name="connsiteY57" fmla="*/ 275338 h 725186"/>
                <a:gd name="connsiteX58" fmla="*/ 670894 w 725185"/>
                <a:gd name="connsiteY58" fmla="*/ 317996 h 725186"/>
                <a:gd name="connsiteX59" fmla="*/ 705795 w 725185"/>
                <a:gd name="connsiteY59" fmla="*/ 349020 h 725186"/>
                <a:gd name="connsiteX60" fmla="*/ 725185 w 725185"/>
                <a:gd name="connsiteY60" fmla="*/ 453726 h 725186"/>
                <a:gd name="connsiteX61" fmla="*/ 678650 w 725185"/>
                <a:gd name="connsiteY61" fmla="*/ 562310 h 725186"/>
                <a:gd name="connsiteX62" fmla="*/ 632113 w 725185"/>
                <a:gd name="connsiteY62" fmla="*/ 585578 h 725186"/>
                <a:gd name="connsiteX63" fmla="*/ 597212 w 725185"/>
                <a:gd name="connsiteY63" fmla="*/ 663138 h 725186"/>
                <a:gd name="connsiteX64" fmla="*/ 476994 w 725185"/>
                <a:gd name="connsiteY64" fmla="*/ 725186 h 725186"/>
                <a:gd name="connsiteX65" fmla="*/ 418823 w 725185"/>
                <a:gd name="connsiteY65" fmla="*/ 709674 h 725186"/>
                <a:gd name="connsiteX66" fmla="*/ 391678 w 725185"/>
                <a:gd name="connsiteY66" fmla="*/ 655382 h 725186"/>
                <a:gd name="connsiteX67" fmla="*/ 391678 w 725185"/>
                <a:gd name="connsiteY67" fmla="*/ 542920 h 725186"/>
                <a:gd name="connsiteX68" fmla="*/ 449848 w 725185"/>
                <a:gd name="connsiteY68" fmla="*/ 542920 h 725186"/>
                <a:gd name="connsiteX69" fmla="*/ 554553 w 725185"/>
                <a:gd name="connsiteY69" fmla="*/ 438214 h 725186"/>
                <a:gd name="connsiteX70" fmla="*/ 554553 w 725185"/>
                <a:gd name="connsiteY70" fmla="*/ 372288 h 725186"/>
                <a:gd name="connsiteX71" fmla="*/ 593334 w 725185"/>
                <a:gd name="connsiteY71" fmla="*/ 279216 h 725186"/>
                <a:gd name="connsiteX72" fmla="*/ 500261 w 725185"/>
                <a:gd name="connsiteY72" fmla="*/ 240436 h 725186"/>
                <a:gd name="connsiteX73" fmla="*/ 461482 w 725185"/>
                <a:gd name="connsiteY73" fmla="*/ 333508 h 725186"/>
                <a:gd name="connsiteX74" fmla="*/ 500261 w 725185"/>
                <a:gd name="connsiteY74" fmla="*/ 372288 h 725186"/>
                <a:gd name="connsiteX75" fmla="*/ 500261 w 725185"/>
                <a:gd name="connsiteY75" fmla="*/ 438214 h 725186"/>
                <a:gd name="connsiteX76" fmla="*/ 449848 w 725185"/>
                <a:gd name="connsiteY76" fmla="*/ 488628 h 725186"/>
                <a:gd name="connsiteX77" fmla="*/ 391678 w 725185"/>
                <a:gd name="connsiteY77" fmla="*/ 488628 h 725186"/>
                <a:gd name="connsiteX78" fmla="*/ 391678 w 725185"/>
                <a:gd name="connsiteY78" fmla="*/ 54292 h 725186"/>
                <a:gd name="connsiteX79" fmla="*/ 430458 w 725185"/>
                <a:gd name="connsiteY79" fmla="*/ 3878 h 725186"/>
                <a:gd name="connsiteX80" fmla="*/ 469238 w 725185"/>
                <a:gd name="connsiteY80" fmla="*/ 0 h 72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725185" h="725186">
                  <a:moveTo>
                    <a:pt x="236558" y="469238"/>
                  </a:moveTo>
                  <a:cubicBezTo>
                    <a:pt x="248192" y="469238"/>
                    <a:pt x="255948" y="476995"/>
                    <a:pt x="255948" y="488628"/>
                  </a:cubicBezTo>
                  <a:cubicBezTo>
                    <a:pt x="255948" y="500262"/>
                    <a:pt x="248192" y="508018"/>
                    <a:pt x="236558" y="508018"/>
                  </a:cubicBezTo>
                  <a:cubicBezTo>
                    <a:pt x="224924" y="508018"/>
                    <a:pt x="217168" y="500262"/>
                    <a:pt x="217168" y="488628"/>
                  </a:cubicBezTo>
                  <a:cubicBezTo>
                    <a:pt x="217168" y="476995"/>
                    <a:pt x="224924" y="469238"/>
                    <a:pt x="236558" y="469238"/>
                  </a:cubicBezTo>
                  <a:close/>
                  <a:moveTo>
                    <a:pt x="523530" y="290850"/>
                  </a:moveTo>
                  <a:cubicBezTo>
                    <a:pt x="535164" y="290850"/>
                    <a:pt x="542920" y="298606"/>
                    <a:pt x="542920" y="310240"/>
                  </a:cubicBezTo>
                  <a:cubicBezTo>
                    <a:pt x="542920" y="321874"/>
                    <a:pt x="535164" y="329631"/>
                    <a:pt x="523530" y="329631"/>
                  </a:cubicBezTo>
                  <a:cubicBezTo>
                    <a:pt x="511896" y="329631"/>
                    <a:pt x="504140" y="321874"/>
                    <a:pt x="504140" y="310240"/>
                  </a:cubicBezTo>
                  <a:cubicBezTo>
                    <a:pt x="504140" y="298606"/>
                    <a:pt x="511896" y="290850"/>
                    <a:pt x="523530" y="290850"/>
                  </a:cubicBezTo>
                  <a:close/>
                  <a:moveTo>
                    <a:pt x="236558" y="221046"/>
                  </a:moveTo>
                  <a:cubicBezTo>
                    <a:pt x="248192" y="221046"/>
                    <a:pt x="255948" y="224924"/>
                    <a:pt x="255948" y="236558"/>
                  </a:cubicBezTo>
                  <a:cubicBezTo>
                    <a:pt x="255948" y="248193"/>
                    <a:pt x="248192" y="255949"/>
                    <a:pt x="236558" y="255949"/>
                  </a:cubicBezTo>
                  <a:cubicBezTo>
                    <a:pt x="224924" y="255949"/>
                    <a:pt x="217168" y="248193"/>
                    <a:pt x="217168" y="236558"/>
                  </a:cubicBezTo>
                  <a:cubicBezTo>
                    <a:pt x="217168" y="228802"/>
                    <a:pt x="224924" y="221046"/>
                    <a:pt x="236558" y="221046"/>
                  </a:cubicBezTo>
                  <a:close/>
                  <a:moveTo>
                    <a:pt x="294728" y="3878"/>
                  </a:moveTo>
                  <a:cubicBezTo>
                    <a:pt x="321874" y="3878"/>
                    <a:pt x="337385" y="27147"/>
                    <a:pt x="333508" y="54292"/>
                  </a:cubicBezTo>
                  <a:lnTo>
                    <a:pt x="333508" y="209412"/>
                  </a:lnTo>
                  <a:lnTo>
                    <a:pt x="302484" y="209412"/>
                  </a:lnTo>
                  <a:cubicBezTo>
                    <a:pt x="286972" y="174511"/>
                    <a:pt x="248192" y="155120"/>
                    <a:pt x="209412" y="170633"/>
                  </a:cubicBezTo>
                  <a:cubicBezTo>
                    <a:pt x="174510" y="186144"/>
                    <a:pt x="155120" y="224924"/>
                    <a:pt x="170632" y="263704"/>
                  </a:cubicBezTo>
                  <a:cubicBezTo>
                    <a:pt x="186144" y="298606"/>
                    <a:pt x="224924" y="317996"/>
                    <a:pt x="263704" y="302484"/>
                  </a:cubicBezTo>
                  <a:cubicBezTo>
                    <a:pt x="279216" y="294728"/>
                    <a:pt x="294728" y="283094"/>
                    <a:pt x="302484" y="263704"/>
                  </a:cubicBezTo>
                  <a:lnTo>
                    <a:pt x="333508" y="263704"/>
                  </a:lnTo>
                  <a:lnTo>
                    <a:pt x="333508" y="651504"/>
                  </a:lnTo>
                  <a:cubicBezTo>
                    <a:pt x="333508" y="674772"/>
                    <a:pt x="325752" y="694162"/>
                    <a:pt x="306362" y="705795"/>
                  </a:cubicBezTo>
                  <a:cubicBezTo>
                    <a:pt x="286972" y="717430"/>
                    <a:pt x="267581" y="721308"/>
                    <a:pt x="248192" y="721308"/>
                  </a:cubicBezTo>
                  <a:cubicBezTo>
                    <a:pt x="193900" y="721308"/>
                    <a:pt x="155120" y="690284"/>
                    <a:pt x="127974" y="659260"/>
                  </a:cubicBezTo>
                  <a:cubicBezTo>
                    <a:pt x="112462" y="635991"/>
                    <a:pt x="100828" y="608846"/>
                    <a:pt x="93072" y="581700"/>
                  </a:cubicBezTo>
                  <a:cubicBezTo>
                    <a:pt x="73682" y="577822"/>
                    <a:pt x="58170" y="570066"/>
                    <a:pt x="46537" y="558431"/>
                  </a:cubicBezTo>
                  <a:cubicBezTo>
                    <a:pt x="19390" y="539042"/>
                    <a:pt x="0" y="500262"/>
                    <a:pt x="0" y="449848"/>
                  </a:cubicBezTo>
                  <a:cubicBezTo>
                    <a:pt x="0" y="422702"/>
                    <a:pt x="3878" y="399434"/>
                    <a:pt x="7756" y="380044"/>
                  </a:cubicBezTo>
                  <a:lnTo>
                    <a:pt x="158998" y="380044"/>
                  </a:lnTo>
                  <a:cubicBezTo>
                    <a:pt x="182266" y="380044"/>
                    <a:pt x="201656" y="399434"/>
                    <a:pt x="205534" y="422702"/>
                  </a:cubicBezTo>
                  <a:cubicBezTo>
                    <a:pt x="170632" y="438214"/>
                    <a:pt x="151242" y="480871"/>
                    <a:pt x="166754" y="515774"/>
                  </a:cubicBezTo>
                  <a:cubicBezTo>
                    <a:pt x="182266" y="550676"/>
                    <a:pt x="224924" y="570066"/>
                    <a:pt x="259826" y="554554"/>
                  </a:cubicBezTo>
                  <a:cubicBezTo>
                    <a:pt x="294728" y="539042"/>
                    <a:pt x="314118" y="496384"/>
                    <a:pt x="298606" y="461482"/>
                  </a:cubicBezTo>
                  <a:cubicBezTo>
                    <a:pt x="290850" y="445970"/>
                    <a:pt x="279216" y="430458"/>
                    <a:pt x="259826" y="422702"/>
                  </a:cubicBezTo>
                  <a:cubicBezTo>
                    <a:pt x="255948" y="368410"/>
                    <a:pt x="213290" y="325753"/>
                    <a:pt x="158998" y="325753"/>
                  </a:cubicBezTo>
                  <a:lnTo>
                    <a:pt x="38781" y="325753"/>
                  </a:lnTo>
                  <a:cubicBezTo>
                    <a:pt x="46537" y="321874"/>
                    <a:pt x="50415" y="317996"/>
                    <a:pt x="58170" y="314118"/>
                  </a:cubicBezTo>
                  <a:cubicBezTo>
                    <a:pt x="54292" y="302484"/>
                    <a:pt x="50415" y="290850"/>
                    <a:pt x="50415" y="275338"/>
                  </a:cubicBezTo>
                  <a:cubicBezTo>
                    <a:pt x="50415" y="248193"/>
                    <a:pt x="54292" y="221046"/>
                    <a:pt x="62048" y="197778"/>
                  </a:cubicBezTo>
                  <a:cubicBezTo>
                    <a:pt x="69804" y="170633"/>
                    <a:pt x="85316" y="147364"/>
                    <a:pt x="100828" y="131852"/>
                  </a:cubicBezTo>
                  <a:cubicBezTo>
                    <a:pt x="112462" y="124096"/>
                    <a:pt x="124096" y="116340"/>
                    <a:pt x="139608" y="112462"/>
                  </a:cubicBezTo>
                  <a:cubicBezTo>
                    <a:pt x="147364" y="81438"/>
                    <a:pt x="162876" y="58170"/>
                    <a:pt x="186144" y="38780"/>
                  </a:cubicBezTo>
                  <a:cubicBezTo>
                    <a:pt x="217168" y="15513"/>
                    <a:pt x="255948" y="3878"/>
                    <a:pt x="294728" y="3878"/>
                  </a:cubicBezTo>
                  <a:close/>
                  <a:moveTo>
                    <a:pt x="469238" y="0"/>
                  </a:moveTo>
                  <a:cubicBezTo>
                    <a:pt x="461482" y="19391"/>
                    <a:pt x="457604" y="42658"/>
                    <a:pt x="465360" y="62048"/>
                  </a:cubicBezTo>
                  <a:cubicBezTo>
                    <a:pt x="473116" y="81438"/>
                    <a:pt x="488627" y="100829"/>
                    <a:pt x="511896" y="108585"/>
                  </a:cubicBezTo>
                  <a:lnTo>
                    <a:pt x="550675" y="120218"/>
                  </a:lnTo>
                  <a:cubicBezTo>
                    <a:pt x="558431" y="124096"/>
                    <a:pt x="562309" y="127974"/>
                    <a:pt x="562309" y="131852"/>
                  </a:cubicBezTo>
                  <a:lnTo>
                    <a:pt x="573943" y="170633"/>
                  </a:lnTo>
                  <a:cubicBezTo>
                    <a:pt x="577821" y="186144"/>
                    <a:pt x="589456" y="201656"/>
                    <a:pt x="601090" y="209412"/>
                  </a:cubicBezTo>
                  <a:cubicBezTo>
                    <a:pt x="612724" y="221046"/>
                    <a:pt x="628235" y="224924"/>
                    <a:pt x="643747" y="224924"/>
                  </a:cubicBezTo>
                  <a:cubicBezTo>
                    <a:pt x="643747" y="224924"/>
                    <a:pt x="647625" y="224924"/>
                    <a:pt x="647625" y="224924"/>
                  </a:cubicBezTo>
                  <a:cubicBezTo>
                    <a:pt x="655381" y="224924"/>
                    <a:pt x="663138" y="224924"/>
                    <a:pt x="670894" y="221046"/>
                  </a:cubicBezTo>
                  <a:cubicBezTo>
                    <a:pt x="674772" y="240436"/>
                    <a:pt x="674772" y="255949"/>
                    <a:pt x="674772" y="275338"/>
                  </a:cubicBezTo>
                  <a:cubicBezTo>
                    <a:pt x="674772" y="290850"/>
                    <a:pt x="670894" y="302484"/>
                    <a:pt x="670894" y="317996"/>
                  </a:cubicBezTo>
                  <a:cubicBezTo>
                    <a:pt x="682528" y="325753"/>
                    <a:pt x="694161" y="333508"/>
                    <a:pt x="705795" y="349020"/>
                  </a:cubicBezTo>
                  <a:cubicBezTo>
                    <a:pt x="721307" y="372288"/>
                    <a:pt x="725185" y="407190"/>
                    <a:pt x="725185" y="453726"/>
                  </a:cubicBezTo>
                  <a:cubicBezTo>
                    <a:pt x="725185" y="504140"/>
                    <a:pt x="705795" y="539042"/>
                    <a:pt x="678650" y="562310"/>
                  </a:cubicBezTo>
                  <a:cubicBezTo>
                    <a:pt x="663138" y="573944"/>
                    <a:pt x="647625" y="581700"/>
                    <a:pt x="632113" y="585578"/>
                  </a:cubicBezTo>
                  <a:cubicBezTo>
                    <a:pt x="628235" y="612724"/>
                    <a:pt x="616602" y="639870"/>
                    <a:pt x="597212" y="663138"/>
                  </a:cubicBezTo>
                  <a:cubicBezTo>
                    <a:pt x="573943" y="698040"/>
                    <a:pt x="531286" y="725186"/>
                    <a:pt x="476994" y="725186"/>
                  </a:cubicBezTo>
                  <a:cubicBezTo>
                    <a:pt x="453726" y="725186"/>
                    <a:pt x="434336" y="717430"/>
                    <a:pt x="418823" y="709674"/>
                  </a:cubicBezTo>
                  <a:cubicBezTo>
                    <a:pt x="399434" y="698040"/>
                    <a:pt x="391678" y="678650"/>
                    <a:pt x="391678" y="655382"/>
                  </a:cubicBezTo>
                  <a:lnTo>
                    <a:pt x="391678" y="542920"/>
                  </a:lnTo>
                  <a:lnTo>
                    <a:pt x="449848" y="542920"/>
                  </a:lnTo>
                  <a:cubicBezTo>
                    <a:pt x="508018" y="542920"/>
                    <a:pt x="554553" y="496384"/>
                    <a:pt x="554553" y="438214"/>
                  </a:cubicBezTo>
                  <a:lnTo>
                    <a:pt x="554553" y="372288"/>
                  </a:lnTo>
                  <a:cubicBezTo>
                    <a:pt x="589456" y="356776"/>
                    <a:pt x="608846" y="317996"/>
                    <a:pt x="593334" y="279216"/>
                  </a:cubicBezTo>
                  <a:cubicBezTo>
                    <a:pt x="577821" y="244314"/>
                    <a:pt x="539042" y="224924"/>
                    <a:pt x="500261" y="240436"/>
                  </a:cubicBezTo>
                  <a:cubicBezTo>
                    <a:pt x="465360" y="255949"/>
                    <a:pt x="445970" y="294728"/>
                    <a:pt x="461482" y="333508"/>
                  </a:cubicBezTo>
                  <a:cubicBezTo>
                    <a:pt x="469238" y="349020"/>
                    <a:pt x="480871" y="364532"/>
                    <a:pt x="500261" y="372288"/>
                  </a:cubicBezTo>
                  <a:lnTo>
                    <a:pt x="500261" y="438214"/>
                  </a:lnTo>
                  <a:cubicBezTo>
                    <a:pt x="500261" y="465360"/>
                    <a:pt x="476994" y="488628"/>
                    <a:pt x="449848" y="488628"/>
                  </a:cubicBezTo>
                  <a:lnTo>
                    <a:pt x="391678" y="488628"/>
                  </a:lnTo>
                  <a:lnTo>
                    <a:pt x="391678" y="54292"/>
                  </a:lnTo>
                  <a:cubicBezTo>
                    <a:pt x="391678" y="31025"/>
                    <a:pt x="403312" y="3878"/>
                    <a:pt x="430458" y="3878"/>
                  </a:cubicBezTo>
                  <a:cubicBezTo>
                    <a:pt x="442092" y="3878"/>
                    <a:pt x="453726" y="3878"/>
                    <a:pt x="469238" y="0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D59ED7"/>
                </a:gs>
                <a:gs pos="35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722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0.0354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0.03541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16667E-7 2.22222E-6 L -4.16667E-7 0.03541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16667E-7 2.22222E-6 L -4.16667E-7 0.03541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16667E-7 2.22222E-6 L -4.16667E-7 0.03541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125E-6 2.22222E-6 L -3.125E-6 0.03541 " pathEditMode="relative" rAng="0" ptsTypes="AA">
                                      <p:cBhvr>
                                        <p:cTn id="42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125E-6 2.22222E-6 L -3.125E-6 0.03541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125E-6 2.22222E-6 L -3.125E-6 0.03541 " pathEditMode="relative" rAng="0" ptsTypes="AA">
                                      <p:cBhvr>
                                        <p:cTn id="52" dur="7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/>
      <p:bldP spid="34" grpId="1"/>
      <p:bldP spid="35" grpId="0"/>
      <p:bldP spid="35" grpId="1"/>
      <p:bldP spid="36" grpId="0"/>
      <p:bldP spid="36" grpId="1"/>
      <p:bldP spid="39" grpId="0" animBg="1"/>
      <p:bldP spid="39" grpId="1" animBg="1"/>
      <p:bldP spid="40" grpId="0" animBg="1"/>
      <p:bldP spid="40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AA5DEA78-EB9F-F0D1-29F3-281699D8358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8741" y="0"/>
            <a:chExt cx="12192000" cy="6858000"/>
          </a:xfrm>
        </p:grpSpPr>
        <p:sp>
          <p:nvSpPr>
            <p:cNvPr id="1232" name="Rounded Rectangle 1231" descr="Dark Pattern: Plus dots">
              <a:extLst>
                <a:ext uri="{FF2B5EF4-FFF2-40B4-BE49-F238E27FC236}">
                  <a16:creationId xmlns:a16="http://schemas.microsoft.com/office/drawing/2014/main" id="{1FA6ADE5-6DF7-A1C6-788A-BD85A0C85764}"/>
                </a:ext>
              </a:extLst>
            </p:cNvPr>
            <p:cNvSpPr/>
            <p:nvPr/>
          </p:nvSpPr>
          <p:spPr bwMode="auto">
            <a:xfrm>
              <a:off x="18741" y="0"/>
              <a:ext cx="12192000" cy="6858000"/>
            </a:xfrm>
            <a:prstGeom prst="roundRect">
              <a:avLst>
                <a:gd name="adj" fmla="val 0"/>
              </a:avLst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0" sx="100000" sy="100000" flip="none" algn="tl"/>
            </a:blipFill>
            <a:ln w="12700">
              <a:noFill/>
              <a:headEnd type="none" w="med" len="med"/>
              <a:tailEnd type="none" w="med" len="med"/>
            </a:ln>
            <a:effectLst/>
            <a:scene3d>
              <a:camera prst="perspectiveRight" fov="2700000">
                <a:rot lat="0" lon="21594000" rev="0"/>
              </a:camera>
              <a:lightRig rig="flat" dir="t"/>
            </a:scene3d>
            <a:sp3d>
              <a:bevelT w="0" h="38100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1233" name="Rectangle: Rounded Corners 4" descr="Dark - small container">
              <a:extLst>
                <a:ext uri="{FF2B5EF4-FFF2-40B4-BE49-F238E27FC236}">
                  <a16:creationId xmlns:a16="http://schemas.microsoft.com/office/drawing/2014/main" id="{1EA16F7A-7BCA-A5ED-1A9D-4D13471B4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1" y="0"/>
              <a:ext cx="12192000" cy="6858000"/>
            </a:xfrm>
            <a:prstGeom prst="roundRect">
              <a:avLst>
                <a:gd name="adj" fmla="val 0"/>
              </a:avLst>
            </a:prstGeom>
            <a:gradFill>
              <a:gsLst>
                <a:gs pos="70000">
                  <a:srgbClr val="091F2C"/>
                </a:gs>
                <a:gs pos="94000">
                  <a:srgbClr val="091F2C">
                    <a:alpha val="45025"/>
                  </a:srgbClr>
                </a:gs>
                <a:gs pos="30000">
                  <a:srgbClr val="091F2C"/>
                </a:gs>
                <a:gs pos="4000">
                  <a:srgbClr val="091F2C">
                    <a:alpha val="40000"/>
                  </a:srgbClr>
                </a:gs>
              </a:gsLst>
              <a:path path="circle">
                <a:fillToRect l="100000" t="100000"/>
              </a:path>
            </a:gradFill>
            <a:ln w="12700">
              <a:noFill/>
              <a:headEnd type="none" w="med" len="med"/>
              <a:tailEnd type="none" w="med" len="med"/>
            </a:ln>
            <a:effectLst/>
            <a:scene3d>
              <a:camera prst="perspectiveRight" fov="2700000">
                <a:rot lat="0" lon="21594000" rev="0"/>
              </a:camera>
              <a:lightRig rig="flat" dir="t"/>
            </a:scene3d>
            <a:sp3d>
              <a:bevelT w="0" h="38100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6F27B3-044E-7ADF-D8A0-EF9F06493BAB}"/>
              </a:ext>
            </a:extLst>
          </p:cNvPr>
          <p:cNvGrpSpPr/>
          <p:nvPr/>
        </p:nvGrpSpPr>
        <p:grpSpPr>
          <a:xfrm>
            <a:off x="1844346" y="2920339"/>
            <a:ext cx="8503308" cy="7673197"/>
            <a:chOff x="1844346" y="2920339"/>
            <a:chExt cx="8503308" cy="7673197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8A00D79D-67EA-4084-5D99-98837160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844346" y="2920339"/>
              <a:ext cx="8503308" cy="4709449"/>
            </a:xfrm>
            <a:prstGeom prst="roundRect">
              <a:avLst>
                <a:gd name="adj" fmla="val 2489"/>
              </a:avLst>
            </a:prstGeom>
            <a:solidFill>
              <a:srgbClr val="D7D2CB"/>
            </a:soli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  <a:scene3d>
              <a:camera prst="perspectiveLeft" fov="2100000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03EED4-04E0-F0D3-63E3-5A41601EF11D}"/>
                </a:ext>
              </a:extLst>
            </p:cNvPr>
            <p:cNvSpPr txBox="1"/>
            <p:nvPr/>
          </p:nvSpPr>
          <p:spPr>
            <a:xfrm>
              <a:off x="2451230" y="3622397"/>
              <a:ext cx="7431069" cy="69711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spcBef>
                  <a:spcPts val="1200"/>
                </a:spcBef>
                <a:spcAft>
                  <a:spcPts val="400"/>
                </a:spcAft>
                <a:defRPr sz="1400">
                  <a:solidFill>
                    <a:srgbClr val="2A446F"/>
                  </a:solidFill>
                  <a:effectLst/>
                  <a:latin typeface="+mj-lt"/>
                </a:defRPr>
              </a:lvl1pPr>
              <a:lvl2pPr marL="0" lvl="1">
                <a:defRPr sz="1200">
                  <a:solidFill>
                    <a:srgbClr val="454142"/>
                  </a:solidFill>
                  <a:effectLst/>
                </a:defRPr>
              </a:lvl2pPr>
            </a:lstStyle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Welcome to Contoso Electronics! We are excited to offer our employees two comprehensive health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insurance plans through Northwind Health.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2A446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Northwind Health Plus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Health Plus is a comprehensive plan that provides comprehensive coverage for medical,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vision, and dental services. This plan also offers prescription drug coverage, mental health and substance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abuse coverage, and coverage for preventive care services. With Northwind Health Plus, you can choose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from a variety of in-network providers, including primary care physicians, specialists, hospitals, and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pharmacies. This plan also offers coverage for emergency services, both in-network and out-of-network.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2A446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Northwind Standard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Standard is a basic plan that provides coverage for medical, vision, and dental services. This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plan also offers coverage for preventive care services, as well as prescription drug coverage. With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Standard, you can choose from a variety of in-network providers, including primary care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physicians, specialists, hospitals, and pharmacies. This plan does not offer coverage for emergency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services, mental health and substance abuse coverage, or out-of-network services.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2A446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Comparison of Plans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Both plans offer coverage for routine physicals, well-child visits, immunizations, and other preventive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care services. The plans also cover preventive care services such as mammograms, colonoscopies, and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other cancer screenings.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Health Plus offers more comprehensive coverage than Northwind Standard. This plan offers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coverage for emergency services, both in-network and out-of-network, as well as mental health and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substance abuse coverage. Northwind Standard does not offer coverage for emergency services, mental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health and substance abuse coverage, or out-of-network services.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Both plans offer coverage for prescription drugs. Northwind Health Plus offers a wider range of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prescription drug coverage than Northwind Standard. Northwind Health Plus covers generic, brandname,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and specialty drugs, while Northwind Standard only covers generic and brand-name drugs.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Both plans offer coverage for vision and dental services. Northwind Health Plus offers coverage for vision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exams, glasses, and contact lenses, as well as dental exams, cleanings, and fillings. Northwind Standard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only offers coverage for vision exams and glasses.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Both plans offer coverage for medical services. Northwind Health Plus offers coverage for hospital stays,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doctor visits, lab tests, and X-rays. Northwind Standard only offers coverage for doctor visits and lab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tests.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Health Plus is a comprehensive plan that offers more coverage than Northwind Standard.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Health Plus offers coverage for emergency services, mental health and substance abuse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coverage, and out-of-network services, while Northwind Standard does not. Northwind Health Plus also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C284C26-616A-99E6-55AC-5B4A53A8D6C2}"/>
              </a:ext>
            </a:extLst>
          </p:cNvPr>
          <p:cNvSpPr/>
          <p:nvPr/>
        </p:nvSpPr>
        <p:spPr bwMode="auto">
          <a:xfrm>
            <a:off x="1551709" y="2785626"/>
            <a:ext cx="9047018" cy="407237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!!gradient">
            <a:extLst>
              <a:ext uri="{FF2B5EF4-FFF2-40B4-BE49-F238E27FC236}">
                <a16:creationId xmlns:a16="http://schemas.microsoft.com/office/drawing/2014/main" id="{D457669C-21A2-8D29-ADE7-041397C42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495140" y="2731577"/>
            <a:ext cx="22168508" cy="14368637"/>
          </a:xfrm>
          <a:prstGeom prst="roundRect">
            <a:avLst>
              <a:gd name="adj" fmla="val 0"/>
            </a:avLst>
          </a:prstGeom>
          <a:gradFill>
            <a:gsLst>
              <a:gs pos="36000">
                <a:schemeClr val="bg1">
                  <a:alpha val="0"/>
                </a:schemeClr>
              </a:gs>
              <a:gs pos="44000">
                <a:schemeClr val="accent1">
                  <a:lumMod val="5000"/>
                  <a:lumOff val="95000"/>
                </a:schemeClr>
              </a:gs>
              <a:gs pos="100000">
                <a:srgbClr val="C5B4E3"/>
              </a:gs>
              <a:gs pos="62000">
                <a:srgbClr val="8DC8E8"/>
              </a:gs>
            </a:gsLst>
            <a:lin ang="2700000" scaled="0"/>
          </a:gradFill>
          <a:ln>
            <a:noFill/>
            <a:headEnd type="none" w="med" len="med"/>
            <a:tailEnd type="none" w="med" len="med"/>
          </a:ln>
          <a:effectLst/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B83D156-E03A-70CE-B288-3AE0F71CACAC}"/>
              </a:ext>
            </a:extLst>
          </p:cNvPr>
          <p:cNvSpPr/>
          <p:nvPr/>
        </p:nvSpPr>
        <p:spPr>
          <a:xfrm>
            <a:off x="5675369" y="4541485"/>
            <a:ext cx="528254" cy="526373"/>
          </a:xfrm>
          <a:custGeom>
            <a:avLst/>
            <a:gdLst>
              <a:gd name="connsiteX0" fmla="*/ 97786 w 210277"/>
              <a:gd name="connsiteY0" fmla="*/ 749 h 209528"/>
              <a:gd name="connsiteX1" fmla="*/ 127193 w 210277"/>
              <a:gd name="connsiteY1" fmla="*/ 15452 h 209528"/>
              <a:gd name="connsiteX2" fmla="*/ 136014 w 210277"/>
              <a:gd name="connsiteY2" fmla="*/ 44857 h 209528"/>
              <a:gd name="connsiteX3" fmla="*/ 165419 w 210277"/>
              <a:gd name="connsiteY3" fmla="*/ 74263 h 209528"/>
              <a:gd name="connsiteX4" fmla="*/ 194824 w 210277"/>
              <a:gd name="connsiteY4" fmla="*/ 83085 h 209528"/>
              <a:gd name="connsiteX5" fmla="*/ 209527 w 210277"/>
              <a:gd name="connsiteY5" fmla="*/ 97788 h 209528"/>
              <a:gd name="connsiteX6" fmla="*/ 194824 w 210277"/>
              <a:gd name="connsiteY6" fmla="*/ 127193 h 209528"/>
              <a:gd name="connsiteX7" fmla="*/ 165419 w 210277"/>
              <a:gd name="connsiteY7" fmla="*/ 136014 h 209528"/>
              <a:gd name="connsiteX8" fmla="*/ 136014 w 210277"/>
              <a:gd name="connsiteY8" fmla="*/ 165420 h 209528"/>
              <a:gd name="connsiteX9" fmla="*/ 127193 w 210277"/>
              <a:gd name="connsiteY9" fmla="*/ 194825 h 209528"/>
              <a:gd name="connsiteX10" fmla="*/ 106608 w 210277"/>
              <a:gd name="connsiteY10" fmla="*/ 209528 h 209528"/>
              <a:gd name="connsiteX11" fmla="*/ 91905 w 210277"/>
              <a:gd name="connsiteY11" fmla="*/ 206588 h 209528"/>
              <a:gd name="connsiteX12" fmla="*/ 83084 w 210277"/>
              <a:gd name="connsiteY12" fmla="*/ 194825 h 209528"/>
              <a:gd name="connsiteX13" fmla="*/ 74263 w 210277"/>
              <a:gd name="connsiteY13" fmla="*/ 165420 h 209528"/>
              <a:gd name="connsiteX14" fmla="*/ 44857 w 210277"/>
              <a:gd name="connsiteY14" fmla="*/ 136014 h 209528"/>
              <a:gd name="connsiteX15" fmla="*/ 15452 w 210277"/>
              <a:gd name="connsiteY15" fmla="*/ 127193 h 209528"/>
              <a:gd name="connsiteX16" fmla="*/ 749 w 210277"/>
              <a:gd name="connsiteY16" fmla="*/ 112490 h 209528"/>
              <a:gd name="connsiteX17" fmla="*/ 15452 w 210277"/>
              <a:gd name="connsiteY17" fmla="*/ 83085 h 209528"/>
              <a:gd name="connsiteX18" fmla="*/ 44857 w 210277"/>
              <a:gd name="connsiteY18" fmla="*/ 74263 h 209528"/>
              <a:gd name="connsiteX19" fmla="*/ 74263 w 210277"/>
              <a:gd name="connsiteY19" fmla="*/ 44857 h 209528"/>
              <a:gd name="connsiteX20" fmla="*/ 83084 w 210277"/>
              <a:gd name="connsiteY20" fmla="*/ 15452 h 209528"/>
              <a:gd name="connsiteX21" fmla="*/ 97786 w 210277"/>
              <a:gd name="connsiteY21" fmla="*/ 749 h 20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0277" h="209528">
                <a:moveTo>
                  <a:pt x="97786" y="749"/>
                </a:moveTo>
                <a:cubicBezTo>
                  <a:pt x="109548" y="-2191"/>
                  <a:pt x="124252" y="3690"/>
                  <a:pt x="127193" y="15452"/>
                </a:cubicBezTo>
                <a:lnTo>
                  <a:pt x="136014" y="44857"/>
                </a:lnTo>
                <a:cubicBezTo>
                  <a:pt x="141894" y="59560"/>
                  <a:pt x="150716" y="71322"/>
                  <a:pt x="165419" y="74263"/>
                </a:cubicBezTo>
                <a:lnTo>
                  <a:pt x="194824" y="83085"/>
                </a:lnTo>
                <a:cubicBezTo>
                  <a:pt x="200705" y="86026"/>
                  <a:pt x="206586" y="91907"/>
                  <a:pt x="209527" y="97788"/>
                </a:cubicBezTo>
                <a:cubicBezTo>
                  <a:pt x="212467" y="109549"/>
                  <a:pt x="206586" y="124252"/>
                  <a:pt x="194824" y="127193"/>
                </a:cubicBezTo>
                <a:lnTo>
                  <a:pt x="165419" y="136014"/>
                </a:lnTo>
                <a:cubicBezTo>
                  <a:pt x="150716" y="141896"/>
                  <a:pt x="138955" y="150718"/>
                  <a:pt x="136014" y="165420"/>
                </a:cubicBezTo>
                <a:lnTo>
                  <a:pt x="127193" y="194825"/>
                </a:lnTo>
                <a:cubicBezTo>
                  <a:pt x="124252" y="203647"/>
                  <a:pt x="115430" y="209528"/>
                  <a:pt x="106608" y="209528"/>
                </a:cubicBezTo>
                <a:cubicBezTo>
                  <a:pt x="100727" y="209528"/>
                  <a:pt x="94846" y="209528"/>
                  <a:pt x="91905" y="206588"/>
                </a:cubicBezTo>
                <a:cubicBezTo>
                  <a:pt x="88965" y="203647"/>
                  <a:pt x="86025" y="200707"/>
                  <a:pt x="83084" y="194825"/>
                </a:cubicBezTo>
                <a:lnTo>
                  <a:pt x="74263" y="165420"/>
                </a:lnTo>
                <a:cubicBezTo>
                  <a:pt x="68382" y="150718"/>
                  <a:pt x="59560" y="138955"/>
                  <a:pt x="44857" y="136014"/>
                </a:cubicBezTo>
                <a:lnTo>
                  <a:pt x="15452" y="127193"/>
                </a:lnTo>
                <a:cubicBezTo>
                  <a:pt x="9571" y="124252"/>
                  <a:pt x="3690" y="118371"/>
                  <a:pt x="749" y="112490"/>
                </a:cubicBezTo>
                <a:cubicBezTo>
                  <a:pt x="-2192" y="100728"/>
                  <a:pt x="3690" y="86026"/>
                  <a:pt x="15452" y="83085"/>
                </a:cubicBezTo>
                <a:lnTo>
                  <a:pt x="44857" y="74263"/>
                </a:lnTo>
                <a:cubicBezTo>
                  <a:pt x="59560" y="68382"/>
                  <a:pt x="68382" y="59560"/>
                  <a:pt x="74263" y="44857"/>
                </a:cubicBezTo>
                <a:lnTo>
                  <a:pt x="83084" y="15452"/>
                </a:lnTo>
                <a:cubicBezTo>
                  <a:pt x="86025" y="9571"/>
                  <a:pt x="91905" y="3690"/>
                  <a:pt x="97786" y="749"/>
                </a:cubicBezTo>
                <a:close/>
              </a:path>
            </a:pathLst>
          </a:custGeom>
          <a:solidFill>
            <a:schemeClr val="accent3">
              <a:alpha val="0"/>
            </a:schemeClr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21" name="Freeform: Shape 15">
            <a:extLst>
              <a:ext uri="{FF2B5EF4-FFF2-40B4-BE49-F238E27FC236}">
                <a16:creationId xmlns:a16="http://schemas.microsoft.com/office/drawing/2014/main" id="{13901318-0025-727D-1FC1-B42466A77B8E}"/>
              </a:ext>
            </a:extLst>
          </p:cNvPr>
          <p:cNvSpPr/>
          <p:nvPr/>
        </p:nvSpPr>
        <p:spPr>
          <a:xfrm>
            <a:off x="6188624" y="4621448"/>
            <a:ext cx="254802" cy="253893"/>
          </a:xfrm>
          <a:custGeom>
            <a:avLst/>
            <a:gdLst>
              <a:gd name="connsiteX0" fmla="*/ 97787 w 210277"/>
              <a:gd name="connsiteY0" fmla="*/ 749 h 209528"/>
              <a:gd name="connsiteX1" fmla="*/ 127194 w 210277"/>
              <a:gd name="connsiteY1" fmla="*/ 15452 h 209528"/>
              <a:gd name="connsiteX2" fmla="*/ 136015 w 210277"/>
              <a:gd name="connsiteY2" fmla="*/ 44857 h 209528"/>
              <a:gd name="connsiteX3" fmla="*/ 165420 w 210277"/>
              <a:gd name="connsiteY3" fmla="*/ 74263 h 209528"/>
              <a:gd name="connsiteX4" fmla="*/ 194825 w 210277"/>
              <a:gd name="connsiteY4" fmla="*/ 83085 h 209528"/>
              <a:gd name="connsiteX5" fmla="*/ 209528 w 210277"/>
              <a:gd name="connsiteY5" fmla="*/ 97788 h 209528"/>
              <a:gd name="connsiteX6" fmla="*/ 194825 w 210277"/>
              <a:gd name="connsiteY6" fmla="*/ 127193 h 209528"/>
              <a:gd name="connsiteX7" fmla="*/ 165420 w 210277"/>
              <a:gd name="connsiteY7" fmla="*/ 136014 h 209528"/>
              <a:gd name="connsiteX8" fmla="*/ 136015 w 210277"/>
              <a:gd name="connsiteY8" fmla="*/ 165420 h 209528"/>
              <a:gd name="connsiteX9" fmla="*/ 127194 w 210277"/>
              <a:gd name="connsiteY9" fmla="*/ 194825 h 209528"/>
              <a:gd name="connsiteX10" fmla="*/ 106609 w 210277"/>
              <a:gd name="connsiteY10" fmla="*/ 209528 h 209528"/>
              <a:gd name="connsiteX11" fmla="*/ 91906 w 210277"/>
              <a:gd name="connsiteY11" fmla="*/ 206588 h 209528"/>
              <a:gd name="connsiteX12" fmla="*/ 83085 w 210277"/>
              <a:gd name="connsiteY12" fmla="*/ 194825 h 209528"/>
              <a:gd name="connsiteX13" fmla="*/ 74264 w 210277"/>
              <a:gd name="connsiteY13" fmla="*/ 165420 h 209528"/>
              <a:gd name="connsiteX14" fmla="*/ 44858 w 210277"/>
              <a:gd name="connsiteY14" fmla="*/ 136014 h 209528"/>
              <a:gd name="connsiteX15" fmla="*/ 15453 w 210277"/>
              <a:gd name="connsiteY15" fmla="*/ 127193 h 209528"/>
              <a:gd name="connsiteX16" fmla="*/ 750 w 210277"/>
              <a:gd name="connsiteY16" fmla="*/ 112490 h 209528"/>
              <a:gd name="connsiteX17" fmla="*/ 15453 w 210277"/>
              <a:gd name="connsiteY17" fmla="*/ 83085 h 209528"/>
              <a:gd name="connsiteX18" fmla="*/ 44858 w 210277"/>
              <a:gd name="connsiteY18" fmla="*/ 74263 h 209528"/>
              <a:gd name="connsiteX19" fmla="*/ 74264 w 210277"/>
              <a:gd name="connsiteY19" fmla="*/ 44857 h 209528"/>
              <a:gd name="connsiteX20" fmla="*/ 83085 w 210277"/>
              <a:gd name="connsiteY20" fmla="*/ 15452 h 209528"/>
              <a:gd name="connsiteX21" fmla="*/ 97787 w 210277"/>
              <a:gd name="connsiteY21" fmla="*/ 749 h 20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0277" h="209528">
                <a:moveTo>
                  <a:pt x="97787" y="749"/>
                </a:moveTo>
                <a:cubicBezTo>
                  <a:pt x="109549" y="-2191"/>
                  <a:pt x="124253" y="3690"/>
                  <a:pt x="127194" y="15452"/>
                </a:cubicBezTo>
                <a:lnTo>
                  <a:pt x="136015" y="44857"/>
                </a:lnTo>
                <a:cubicBezTo>
                  <a:pt x="141895" y="59560"/>
                  <a:pt x="150717" y="71322"/>
                  <a:pt x="165420" y="74263"/>
                </a:cubicBezTo>
                <a:lnTo>
                  <a:pt x="194825" y="83085"/>
                </a:lnTo>
                <a:cubicBezTo>
                  <a:pt x="200706" y="86026"/>
                  <a:pt x="206587" y="91907"/>
                  <a:pt x="209528" y="97788"/>
                </a:cubicBezTo>
                <a:cubicBezTo>
                  <a:pt x="212468" y="109549"/>
                  <a:pt x="206587" y="124252"/>
                  <a:pt x="194825" y="127193"/>
                </a:cubicBezTo>
                <a:lnTo>
                  <a:pt x="165420" y="136014"/>
                </a:lnTo>
                <a:cubicBezTo>
                  <a:pt x="150717" y="141896"/>
                  <a:pt x="138956" y="150718"/>
                  <a:pt x="136015" y="165420"/>
                </a:cubicBezTo>
                <a:lnTo>
                  <a:pt x="127194" y="194825"/>
                </a:lnTo>
                <a:cubicBezTo>
                  <a:pt x="124253" y="203647"/>
                  <a:pt x="115431" y="209528"/>
                  <a:pt x="106609" y="209528"/>
                </a:cubicBezTo>
                <a:cubicBezTo>
                  <a:pt x="100728" y="209528"/>
                  <a:pt x="94847" y="209528"/>
                  <a:pt x="91906" y="206588"/>
                </a:cubicBezTo>
                <a:cubicBezTo>
                  <a:pt x="88966" y="203647"/>
                  <a:pt x="86026" y="200707"/>
                  <a:pt x="83085" y="194825"/>
                </a:cubicBezTo>
                <a:lnTo>
                  <a:pt x="74264" y="165420"/>
                </a:lnTo>
                <a:cubicBezTo>
                  <a:pt x="68383" y="150718"/>
                  <a:pt x="59561" y="138955"/>
                  <a:pt x="44858" y="136014"/>
                </a:cubicBezTo>
                <a:lnTo>
                  <a:pt x="15453" y="127193"/>
                </a:lnTo>
                <a:cubicBezTo>
                  <a:pt x="9572" y="124252"/>
                  <a:pt x="3691" y="118371"/>
                  <a:pt x="750" y="112490"/>
                </a:cubicBezTo>
                <a:cubicBezTo>
                  <a:pt x="-2191" y="100728"/>
                  <a:pt x="3691" y="86026"/>
                  <a:pt x="15453" y="83085"/>
                </a:cubicBezTo>
                <a:lnTo>
                  <a:pt x="44858" y="74263"/>
                </a:lnTo>
                <a:cubicBezTo>
                  <a:pt x="59561" y="68382"/>
                  <a:pt x="68383" y="59560"/>
                  <a:pt x="74264" y="44857"/>
                </a:cubicBezTo>
                <a:lnTo>
                  <a:pt x="83085" y="15452"/>
                </a:lnTo>
                <a:cubicBezTo>
                  <a:pt x="86026" y="9571"/>
                  <a:pt x="91906" y="3690"/>
                  <a:pt x="97787" y="749"/>
                </a:cubicBezTo>
                <a:close/>
              </a:path>
            </a:pathLst>
          </a:custGeom>
          <a:solidFill>
            <a:schemeClr val="accent3">
              <a:alpha val="0"/>
            </a:schemeClr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85032448-C50D-7CA0-28B6-DBA9B8900784}"/>
              </a:ext>
            </a:extLst>
          </p:cNvPr>
          <p:cNvSpPr/>
          <p:nvPr/>
        </p:nvSpPr>
        <p:spPr>
          <a:xfrm>
            <a:off x="6056827" y="4890666"/>
            <a:ext cx="326961" cy="331808"/>
          </a:xfrm>
          <a:custGeom>
            <a:avLst/>
            <a:gdLst>
              <a:gd name="connsiteX0" fmla="*/ 70573 w 130150"/>
              <a:gd name="connsiteY0" fmla="*/ 765 h 132080"/>
              <a:gd name="connsiteX1" fmla="*/ 82336 w 130150"/>
              <a:gd name="connsiteY1" fmla="*/ 12527 h 132080"/>
              <a:gd name="connsiteX2" fmla="*/ 88217 w 130150"/>
              <a:gd name="connsiteY2" fmla="*/ 30170 h 132080"/>
              <a:gd name="connsiteX3" fmla="*/ 99979 w 130150"/>
              <a:gd name="connsiteY3" fmla="*/ 41933 h 132080"/>
              <a:gd name="connsiteX4" fmla="*/ 117622 w 130150"/>
              <a:gd name="connsiteY4" fmla="*/ 47814 h 132080"/>
              <a:gd name="connsiteX5" fmla="*/ 129384 w 130150"/>
              <a:gd name="connsiteY5" fmla="*/ 71338 h 132080"/>
              <a:gd name="connsiteX6" fmla="*/ 117622 w 130150"/>
              <a:gd name="connsiteY6" fmla="*/ 83100 h 132080"/>
              <a:gd name="connsiteX7" fmla="*/ 102919 w 130150"/>
              <a:gd name="connsiteY7" fmla="*/ 86041 h 132080"/>
              <a:gd name="connsiteX8" fmla="*/ 88217 w 130150"/>
              <a:gd name="connsiteY8" fmla="*/ 100744 h 132080"/>
              <a:gd name="connsiteX9" fmla="*/ 82336 w 130150"/>
              <a:gd name="connsiteY9" fmla="*/ 118387 h 132080"/>
              <a:gd name="connsiteX10" fmla="*/ 76455 w 130150"/>
              <a:gd name="connsiteY10" fmla="*/ 127208 h 132080"/>
              <a:gd name="connsiteX11" fmla="*/ 55871 w 130150"/>
              <a:gd name="connsiteY11" fmla="*/ 130149 h 132080"/>
              <a:gd name="connsiteX12" fmla="*/ 49989 w 130150"/>
              <a:gd name="connsiteY12" fmla="*/ 121327 h 132080"/>
              <a:gd name="connsiteX13" fmla="*/ 44108 w 130150"/>
              <a:gd name="connsiteY13" fmla="*/ 103685 h 132080"/>
              <a:gd name="connsiteX14" fmla="*/ 29406 w 130150"/>
              <a:gd name="connsiteY14" fmla="*/ 88981 h 132080"/>
              <a:gd name="connsiteX15" fmla="*/ 11762 w 130150"/>
              <a:gd name="connsiteY15" fmla="*/ 83100 h 132080"/>
              <a:gd name="connsiteX16" fmla="*/ 0 w 130150"/>
              <a:gd name="connsiteY16" fmla="*/ 65457 h 132080"/>
              <a:gd name="connsiteX17" fmla="*/ 11762 w 130150"/>
              <a:gd name="connsiteY17" fmla="*/ 50754 h 132080"/>
              <a:gd name="connsiteX18" fmla="*/ 29406 w 130150"/>
              <a:gd name="connsiteY18" fmla="*/ 44874 h 132080"/>
              <a:gd name="connsiteX19" fmla="*/ 41168 w 130150"/>
              <a:gd name="connsiteY19" fmla="*/ 30170 h 132080"/>
              <a:gd name="connsiteX20" fmla="*/ 47049 w 130150"/>
              <a:gd name="connsiteY20" fmla="*/ 12527 h 132080"/>
              <a:gd name="connsiteX21" fmla="*/ 70573 w 130150"/>
              <a:gd name="connsiteY21" fmla="*/ 765 h 13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0150" h="132080">
                <a:moveTo>
                  <a:pt x="70573" y="765"/>
                </a:moveTo>
                <a:cubicBezTo>
                  <a:pt x="76455" y="3706"/>
                  <a:pt x="79396" y="6646"/>
                  <a:pt x="82336" y="12527"/>
                </a:cubicBezTo>
                <a:lnTo>
                  <a:pt x="88217" y="30170"/>
                </a:lnTo>
                <a:cubicBezTo>
                  <a:pt x="91157" y="36052"/>
                  <a:pt x="94098" y="38993"/>
                  <a:pt x="99979" y="41933"/>
                </a:cubicBezTo>
                <a:lnTo>
                  <a:pt x="117622" y="47814"/>
                </a:lnTo>
                <a:cubicBezTo>
                  <a:pt x="126444" y="50754"/>
                  <a:pt x="132325" y="62516"/>
                  <a:pt x="129384" y="71338"/>
                </a:cubicBezTo>
                <a:cubicBezTo>
                  <a:pt x="126444" y="77219"/>
                  <a:pt x="123503" y="80160"/>
                  <a:pt x="117622" y="83100"/>
                </a:cubicBezTo>
                <a:lnTo>
                  <a:pt x="102919" y="86041"/>
                </a:lnTo>
                <a:cubicBezTo>
                  <a:pt x="94098" y="88981"/>
                  <a:pt x="91157" y="94862"/>
                  <a:pt x="88217" y="100744"/>
                </a:cubicBezTo>
                <a:lnTo>
                  <a:pt x="82336" y="118387"/>
                </a:lnTo>
                <a:cubicBezTo>
                  <a:pt x="82336" y="121327"/>
                  <a:pt x="79396" y="124268"/>
                  <a:pt x="76455" y="127208"/>
                </a:cubicBezTo>
                <a:cubicBezTo>
                  <a:pt x="70573" y="133089"/>
                  <a:pt x="61752" y="133089"/>
                  <a:pt x="55871" y="130149"/>
                </a:cubicBezTo>
                <a:cubicBezTo>
                  <a:pt x="52930" y="127208"/>
                  <a:pt x="49989" y="124268"/>
                  <a:pt x="49989" y="121327"/>
                </a:cubicBezTo>
                <a:lnTo>
                  <a:pt x="44108" y="103685"/>
                </a:lnTo>
                <a:cubicBezTo>
                  <a:pt x="41168" y="94862"/>
                  <a:pt x="35287" y="91922"/>
                  <a:pt x="29406" y="88981"/>
                </a:cubicBezTo>
                <a:lnTo>
                  <a:pt x="11762" y="83100"/>
                </a:lnTo>
                <a:cubicBezTo>
                  <a:pt x="5881" y="80160"/>
                  <a:pt x="0" y="74279"/>
                  <a:pt x="0" y="65457"/>
                </a:cubicBezTo>
                <a:cubicBezTo>
                  <a:pt x="0" y="56635"/>
                  <a:pt x="5881" y="50754"/>
                  <a:pt x="11762" y="50754"/>
                </a:cubicBezTo>
                <a:lnTo>
                  <a:pt x="29406" y="44874"/>
                </a:lnTo>
                <a:cubicBezTo>
                  <a:pt x="35287" y="41933"/>
                  <a:pt x="38227" y="36052"/>
                  <a:pt x="41168" y="30170"/>
                </a:cubicBezTo>
                <a:lnTo>
                  <a:pt x="47049" y="12527"/>
                </a:lnTo>
                <a:cubicBezTo>
                  <a:pt x="49989" y="3706"/>
                  <a:pt x="61752" y="-2175"/>
                  <a:pt x="70573" y="765"/>
                </a:cubicBezTo>
                <a:close/>
              </a:path>
            </a:pathLst>
          </a:custGeom>
          <a:solidFill>
            <a:schemeClr val="accent3">
              <a:alpha val="0"/>
            </a:schemeClr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1EB4B-01CA-1DA7-10FE-963061FDC6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347654 w 12192000"/>
              <a:gd name="connsiteY3" fmla="*/ 6858000 h 6858000"/>
              <a:gd name="connsiteX4" fmla="*/ 10347654 w 12192000"/>
              <a:gd name="connsiteY4" fmla="*/ 3037557 h 6858000"/>
              <a:gd name="connsiteX5" fmla="*/ 10230436 w 12192000"/>
              <a:gd name="connsiteY5" fmla="*/ 2920339 h 6858000"/>
              <a:gd name="connsiteX6" fmla="*/ 1961564 w 12192000"/>
              <a:gd name="connsiteY6" fmla="*/ 2920339 h 6858000"/>
              <a:gd name="connsiteX7" fmla="*/ 1844346 w 12192000"/>
              <a:gd name="connsiteY7" fmla="*/ 3037557 h 6858000"/>
              <a:gd name="connsiteX8" fmla="*/ 1844346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347654" y="6858000"/>
                </a:lnTo>
                <a:lnTo>
                  <a:pt x="10347654" y="3037557"/>
                </a:lnTo>
                <a:cubicBezTo>
                  <a:pt x="10347654" y="2972819"/>
                  <a:pt x="10295174" y="2920339"/>
                  <a:pt x="10230436" y="2920339"/>
                </a:cubicBezTo>
                <a:lnTo>
                  <a:pt x="1961564" y="2920339"/>
                </a:lnTo>
                <a:cubicBezTo>
                  <a:pt x="1896826" y="2920339"/>
                  <a:pt x="1844346" y="2972819"/>
                  <a:pt x="1844346" y="3037557"/>
                </a:cubicBezTo>
                <a:lnTo>
                  <a:pt x="184434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275B9DF5-2890-D8C4-38FD-EA4803CC4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895890" y="1147199"/>
            <a:ext cx="2400220" cy="1543644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45414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2DEB6648-9357-BC7E-5DEB-AD72A7A25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947434" y="1147199"/>
            <a:ext cx="2400220" cy="1543644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45414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AD798-4C7A-95F3-45A9-B2BBAB97995B}"/>
              </a:ext>
            </a:extLst>
          </p:cNvPr>
          <p:cNvSpPr txBox="1"/>
          <p:nvPr/>
        </p:nvSpPr>
        <p:spPr>
          <a:xfrm>
            <a:off x="8199679" y="2214184"/>
            <a:ext cx="189573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C827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Intelligent App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00113-612F-C2F6-AAE0-BB82902E50D7}"/>
              </a:ext>
            </a:extLst>
          </p:cNvPr>
          <p:cNvSpPr txBox="1"/>
          <p:nvPr/>
        </p:nvSpPr>
        <p:spPr>
          <a:xfrm>
            <a:off x="5502774" y="2214184"/>
            <a:ext cx="118645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8C827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AI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C827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7" name="!!arrow 1">
            <a:extLst>
              <a:ext uri="{FF2B5EF4-FFF2-40B4-BE49-F238E27FC236}">
                <a16:creationId xmlns:a16="http://schemas.microsoft.com/office/drawing/2014/main" id="{CD44D2F7-AF3B-3D5F-18FA-C0D593740C25}"/>
              </a:ext>
            </a:extLst>
          </p:cNvPr>
          <p:cNvCxnSpPr>
            <a:cxnSpLocks/>
          </p:cNvCxnSpPr>
          <p:nvPr/>
        </p:nvCxnSpPr>
        <p:spPr>
          <a:xfrm>
            <a:off x="4244566" y="1919020"/>
            <a:ext cx="593248" cy="0"/>
          </a:xfrm>
          <a:prstGeom prst="straightConnector1">
            <a:avLst/>
          </a:prstGeom>
          <a:noFill/>
          <a:ln w="19050">
            <a:solidFill>
              <a:srgbClr val="454142"/>
            </a:solidFill>
            <a:headEnd type="none" w="med" len="med"/>
            <a:tailEnd type="arrow" w="lg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18" name="!!arrow 2">
            <a:extLst>
              <a:ext uri="{FF2B5EF4-FFF2-40B4-BE49-F238E27FC236}">
                <a16:creationId xmlns:a16="http://schemas.microsoft.com/office/drawing/2014/main" id="{C8EE2BD7-F21E-66CB-C11E-BDB4EB9291C0}"/>
              </a:ext>
            </a:extLst>
          </p:cNvPr>
          <p:cNvCxnSpPr>
            <a:cxnSpLocks/>
          </p:cNvCxnSpPr>
          <p:nvPr/>
        </p:nvCxnSpPr>
        <p:spPr>
          <a:xfrm>
            <a:off x="7311702" y="1919020"/>
            <a:ext cx="580446" cy="0"/>
          </a:xfrm>
          <a:prstGeom prst="straightConnector1">
            <a:avLst/>
          </a:prstGeom>
          <a:noFill/>
          <a:ln w="19050">
            <a:solidFill>
              <a:srgbClr val="454142"/>
            </a:solidFill>
            <a:headEnd type="none" w="med" len="med"/>
            <a:tailEnd type="arrow" w="lg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27" name="Graphic 5">
            <a:extLst>
              <a:ext uri="{FF2B5EF4-FFF2-40B4-BE49-F238E27FC236}">
                <a16:creationId xmlns:a16="http://schemas.microsoft.com/office/drawing/2014/main" id="{C004B614-F606-5976-3841-3F037FD418C9}"/>
              </a:ext>
            </a:extLst>
          </p:cNvPr>
          <p:cNvSpPr/>
          <p:nvPr/>
        </p:nvSpPr>
        <p:spPr>
          <a:xfrm>
            <a:off x="8834759" y="1450439"/>
            <a:ext cx="625570" cy="561242"/>
          </a:xfrm>
          <a:custGeom>
            <a:avLst/>
            <a:gdLst>
              <a:gd name="connsiteX0" fmla="*/ 285833 w 764564"/>
              <a:gd name="connsiteY0" fmla="*/ 0 h 685942"/>
              <a:gd name="connsiteX1" fmla="*/ 0 w 764564"/>
              <a:gd name="connsiteY1" fmla="*/ 285666 h 685942"/>
              <a:gd name="connsiteX2" fmla="*/ 26868 w 764564"/>
              <a:gd name="connsiteY2" fmla="*/ 406717 h 685942"/>
              <a:gd name="connsiteX3" fmla="*/ 922 w 764564"/>
              <a:gd name="connsiteY3" fmla="*/ 526427 h 685942"/>
              <a:gd name="connsiteX4" fmla="*/ 30955 w 764564"/>
              <a:gd name="connsiteY4" fmla="*/ 570901 h 685942"/>
              <a:gd name="connsiteX5" fmla="*/ 44851 w 764564"/>
              <a:gd name="connsiteY5" fmla="*/ 571004 h 685942"/>
              <a:gd name="connsiteX6" fmla="*/ 168142 w 764564"/>
              <a:gd name="connsiteY6" fmla="*/ 546239 h 685942"/>
              <a:gd name="connsiteX7" fmla="*/ 546098 w 764564"/>
              <a:gd name="connsiteY7" fmla="*/ 403216 h 685942"/>
              <a:gd name="connsiteX8" fmla="*/ 403074 w 764564"/>
              <a:gd name="connsiteY8" fmla="*/ 25260 h 685942"/>
              <a:gd name="connsiteX9" fmla="*/ 285833 w 764564"/>
              <a:gd name="connsiteY9" fmla="*/ 0 h 685942"/>
              <a:gd name="connsiteX10" fmla="*/ 284385 w 764564"/>
              <a:gd name="connsiteY10" fmla="*/ 609599 h 685942"/>
              <a:gd name="connsiteX11" fmla="*/ 478695 w 764564"/>
              <a:gd name="connsiteY11" fmla="*/ 685799 h 685942"/>
              <a:gd name="connsiteX12" fmla="*/ 596348 w 764564"/>
              <a:gd name="connsiteY12" fmla="*/ 660539 h 685942"/>
              <a:gd name="connsiteX13" fmla="*/ 707333 w 764564"/>
              <a:gd name="connsiteY13" fmla="*/ 684923 h 685942"/>
              <a:gd name="connsiteX14" fmla="*/ 763454 w 764564"/>
              <a:gd name="connsiteY14" fmla="*/ 648271 h 685942"/>
              <a:gd name="connsiteX15" fmla="*/ 763226 w 764564"/>
              <a:gd name="connsiteY15" fmla="*/ 627773 h 685942"/>
              <a:gd name="connsiteX16" fmla="*/ 737661 w 764564"/>
              <a:gd name="connsiteY16" fmla="*/ 520979 h 685942"/>
              <a:gd name="connsiteX17" fmla="*/ 599556 w 764564"/>
              <a:gd name="connsiteY17" fmla="*/ 141026 h 685942"/>
              <a:gd name="connsiteX18" fmla="*/ 572154 w 764564"/>
              <a:gd name="connsiteY18" fmla="*/ 129921 h 685942"/>
              <a:gd name="connsiteX19" fmla="*/ 602634 w 764564"/>
              <a:gd name="connsiteY19" fmla="*/ 207950 h 685942"/>
              <a:gd name="connsiteX20" fmla="*/ 707295 w 764564"/>
              <a:gd name="connsiteY20" fmla="*/ 400050 h 685942"/>
              <a:gd name="connsiteX21" fmla="*/ 681958 w 764564"/>
              <a:gd name="connsiteY21" fmla="*/ 504710 h 685942"/>
              <a:gd name="connsiteX22" fmla="*/ 677005 w 764564"/>
              <a:gd name="connsiteY22" fmla="*/ 514349 h 685942"/>
              <a:gd name="connsiteX23" fmla="*/ 679672 w 764564"/>
              <a:gd name="connsiteY23" fmla="*/ 524865 h 685942"/>
              <a:gd name="connsiteX24" fmla="*/ 704133 w 764564"/>
              <a:gd name="connsiteY24" fmla="*/ 625830 h 685942"/>
              <a:gd name="connsiteX25" fmla="*/ 599739 w 764564"/>
              <a:gd name="connsiteY25" fmla="*/ 602589 h 685942"/>
              <a:gd name="connsiteX26" fmla="*/ 589680 w 764564"/>
              <a:gd name="connsiteY26" fmla="*/ 600227 h 685942"/>
              <a:gd name="connsiteX27" fmla="*/ 580422 w 764564"/>
              <a:gd name="connsiteY27" fmla="*/ 604837 h 685942"/>
              <a:gd name="connsiteX28" fmla="*/ 478695 w 764564"/>
              <a:gd name="connsiteY28" fmla="*/ 628649 h 685942"/>
              <a:gd name="connsiteX29" fmla="*/ 367443 w 764564"/>
              <a:gd name="connsiteY29" fmla="*/ 599846 h 685942"/>
              <a:gd name="connsiteX30" fmla="*/ 284385 w 764564"/>
              <a:gd name="connsiteY30" fmla="*/ 609599 h 6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4564" h="685942">
                <a:moveTo>
                  <a:pt x="285833" y="0"/>
                </a:moveTo>
                <a:cubicBezTo>
                  <a:pt x="128018" y="-46"/>
                  <a:pt x="46" y="127851"/>
                  <a:pt x="0" y="285666"/>
                </a:cubicBezTo>
                <a:cubicBezTo>
                  <a:pt x="-13" y="327496"/>
                  <a:pt x="9160" y="368819"/>
                  <a:pt x="26868" y="406717"/>
                </a:cubicBezTo>
                <a:cubicBezTo>
                  <a:pt x="17278" y="446410"/>
                  <a:pt x="8627" y="486327"/>
                  <a:pt x="922" y="526427"/>
                </a:cubicBezTo>
                <a:cubicBezTo>
                  <a:pt x="-3066" y="547001"/>
                  <a:pt x="10380" y="566916"/>
                  <a:pt x="30955" y="570901"/>
                </a:cubicBezTo>
                <a:cubicBezTo>
                  <a:pt x="35541" y="571793"/>
                  <a:pt x="40252" y="571827"/>
                  <a:pt x="44851" y="571004"/>
                </a:cubicBezTo>
                <a:cubicBezTo>
                  <a:pt x="68587" y="566813"/>
                  <a:pt x="120213" y="557288"/>
                  <a:pt x="168142" y="546239"/>
                </a:cubicBezTo>
                <a:cubicBezTo>
                  <a:pt x="312008" y="611112"/>
                  <a:pt x="481221" y="547081"/>
                  <a:pt x="546098" y="403216"/>
                </a:cubicBezTo>
                <a:cubicBezTo>
                  <a:pt x="610971" y="259351"/>
                  <a:pt x="546936" y="90134"/>
                  <a:pt x="403074" y="25260"/>
                </a:cubicBezTo>
                <a:cubicBezTo>
                  <a:pt x="366220" y="8641"/>
                  <a:pt x="326261" y="32"/>
                  <a:pt x="285833" y="0"/>
                </a:cubicBezTo>
                <a:close/>
                <a:moveTo>
                  <a:pt x="284385" y="609599"/>
                </a:moveTo>
                <a:cubicBezTo>
                  <a:pt x="337177" y="658680"/>
                  <a:pt x="406614" y="685910"/>
                  <a:pt x="478695" y="685799"/>
                </a:cubicBezTo>
                <a:cubicBezTo>
                  <a:pt x="520605" y="685799"/>
                  <a:pt x="560420" y="676770"/>
                  <a:pt x="596348" y="660539"/>
                </a:cubicBezTo>
                <a:cubicBezTo>
                  <a:pt x="636086" y="669835"/>
                  <a:pt x="679634" y="679132"/>
                  <a:pt x="707333" y="684923"/>
                </a:cubicBezTo>
                <a:cubicBezTo>
                  <a:pt x="732951" y="690299"/>
                  <a:pt x="758078" y="673889"/>
                  <a:pt x="763454" y="648271"/>
                </a:cubicBezTo>
                <a:cubicBezTo>
                  <a:pt x="764875" y="641504"/>
                  <a:pt x="764795" y="634509"/>
                  <a:pt x="763226" y="627773"/>
                </a:cubicBezTo>
                <a:cubicBezTo>
                  <a:pt x="757053" y="600989"/>
                  <a:pt x="747300" y="559384"/>
                  <a:pt x="737661" y="520979"/>
                </a:cubicBezTo>
                <a:cubicBezTo>
                  <a:pt x="804446" y="377921"/>
                  <a:pt x="742614" y="207811"/>
                  <a:pt x="599556" y="141026"/>
                </a:cubicBezTo>
                <a:cubicBezTo>
                  <a:pt x="590621" y="136854"/>
                  <a:pt x="581474" y="133148"/>
                  <a:pt x="572154" y="129921"/>
                </a:cubicBezTo>
                <a:cubicBezTo>
                  <a:pt x="585672" y="154490"/>
                  <a:pt x="595921" y="180722"/>
                  <a:pt x="602634" y="207950"/>
                </a:cubicBezTo>
                <a:cubicBezTo>
                  <a:pt x="667911" y="250026"/>
                  <a:pt x="707337" y="322387"/>
                  <a:pt x="707295" y="400050"/>
                </a:cubicBezTo>
                <a:cubicBezTo>
                  <a:pt x="707295" y="437845"/>
                  <a:pt x="698151" y="473392"/>
                  <a:pt x="681958" y="504710"/>
                </a:cubicBezTo>
                <a:lnTo>
                  <a:pt x="677005" y="514349"/>
                </a:lnTo>
                <a:lnTo>
                  <a:pt x="679672" y="524865"/>
                </a:lnTo>
                <a:cubicBezTo>
                  <a:pt x="688359" y="558965"/>
                  <a:pt x="697465" y="597255"/>
                  <a:pt x="704133" y="625830"/>
                </a:cubicBezTo>
                <a:cubicBezTo>
                  <a:pt x="674643" y="619620"/>
                  <a:pt x="634867" y="610971"/>
                  <a:pt x="599739" y="602589"/>
                </a:cubicBezTo>
                <a:lnTo>
                  <a:pt x="589680" y="600227"/>
                </a:lnTo>
                <a:lnTo>
                  <a:pt x="580422" y="604837"/>
                </a:lnTo>
                <a:cubicBezTo>
                  <a:pt x="549790" y="620077"/>
                  <a:pt x="515271" y="628649"/>
                  <a:pt x="478695" y="628649"/>
                </a:cubicBezTo>
                <a:cubicBezTo>
                  <a:pt x="439757" y="628722"/>
                  <a:pt x="401451" y="618804"/>
                  <a:pt x="367443" y="599846"/>
                </a:cubicBezTo>
                <a:cubicBezTo>
                  <a:pt x="340293" y="606666"/>
                  <a:pt x="312377" y="609946"/>
                  <a:pt x="284385" y="609599"/>
                </a:cubicBezTo>
                <a:close/>
              </a:path>
            </a:pathLst>
          </a:custGeom>
          <a:solidFill>
            <a:srgbClr val="454142"/>
          </a:soli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grpSp>
        <p:nvGrpSpPr>
          <p:cNvPr id="1225" name="Group 1224">
            <a:extLst>
              <a:ext uri="{FF2B5EF4-FFF2-40B4-BE49-F238E27FC236}">
                <a16:creationId xmlns:a16="http://schemas.microsoft.com/office/drawing/2014/main" id="{1C5058CD-2ECF-60BB-A566-54C3BFF907CA}"/>
              </a:ext>
            </a:extLst>
          </p:cNvPr>
          <p:cNvGrpSpPr/>
          <p:nvPr/>
        </p:nvGrpSpPr>
        <p:grpSpPr>
          <a:xfrm>
            <a:off x="5801459" y="1420458"/>
            <a:ext cx="674148" cy="621204"/>
            <a:chOff x="5693998" y="2388796"/>
            <a:chExt cx="889070" cy="819246"/>
          </a:xfrm>
          <a:solidFill>
            <a:srgbClr val="454142"/>
          </a:solidFill>
        </p:grpSpPr>
        <p:sp>
          <p:nvSpPr>
            <p:cNvPr id="1222" name="Freeform 1221">
              <a:extLst>
                <a:ext uri="{FF2B5EF4-FFF2-40B4-BE49-F238E27FC236}">
                  <a16:creationId xmlns:a16="http://schemas.microsoft.com/office/drawing/2014/main" id="{88948545-E08D-5D10-14CD-6574AB7A150C}"/>
                </a:ext>
              </a:extLst>
            </p:cNvPr>
            <p:cNvSpPr/>
            <p:nvPr/>
          </p:nvSpPr>
          <p:spPr>
            <a:xfrm>
              <a:off x="6197149" y="2388796"/>
              <a:ext cx="385919" cy="387457"/>
            </a:xfrm>
            <a:custGeom>
              <a:avLst/>
              <a:gdLst>
                <a:gd name="connsiteX0" fmla="*/ 307350 w 385919"/>
                <a:gd name="connsiteY0" fmla="*/ 214278 h 387457"/>
                <a:gd name="connsiteX1" fmla="*/ 322863 w 385919"/>
                <a:gd name="connsiteY1" fmla="*/ 229790 h 387457"/>
                <a:gd name="connsiteX2" fmla="*/ 330618 w 385919"/>
                <a:gd name="connsiteY2" fmla="*/ 253058 h 387457"/>
                <a:gd name="connsiteX3" fmla="*/ 346130 w 385919"/>
                <a:gd name="connsiteY3" fmla="*/ 268571 h 387457"/>
                <a:gd name="connsiteX4" fmla="*/ 369398 w 385919"/>
                <a:gd name="connsiteY4" fmla="*/ 276327 h 387457"/>
                <a:gd name="connsiteX5" fmla="*/ 384910 w 385919"/>
                <a:gd name="connsiteY5" fmla="*/ 307350 h 387457"/>
                <a:gd name="connsiteX6" fmla="*/ 369398 w 385919"/>
                <a:gd name="connsiteY6" fmla="*/ 322862 h 387457"/>
                <a:gd name="connsiteX7" fmla="*/ 350008 w 385919"/>
                <a:gd name="connsiteY7" fmla="*/ 326740 h 387457"/>
                <a:gd name="connsiteX8" fmla="*/ 330618 w 385919"/>
                <a:gd name="connsiteY8" fmla="*/ 346131 h 387457"/>
                <a:gd name="connsiteX9" fmla="*/ 322863 w 385919"/>
                <a:gd name="connsiteY9" fmla="*/ 369398 h 387457"/>
                <a:gd name="connsiteX10" fmla="*/ 315107 w 385919"/>
                <a:gd name="connsiteY10" fmla="*/ 381032 h 387457"/>
                <a:gd name="connsiteX11" fmla="*/ 287960 w 385919"/>
                <a:gd name="connsiteY11" fmla="*/ 384910 h 387457"/>
                <a:gd name="connsiteX12" fmla="*/ 280204 w 385919"/>
                <a:gd name="connsiteY12" fmla="*/ 373276 h 387457"/>
                <a:gd name="connsiteX13" fmla="*/ 272448 w 385919"/>
                <a:gd name="connsiteY13" fmla="*/ 350009 h 387457"/>
                <a:gd name="connsiteX14" fmla="*/ 253059 w 385919"/>
                <a:gd name="connsiteY14" fmla="*/ 330618 h 387457"/>
                <a:gd name="connsiteX15" fmla="*/ 229790 w 385919"/>
                <a:gd name="connsiteY15" fmla="*/ 322862 h 387457"/>
                <a:gd name="connsiteX16" fmla="*/ 214278 w 385919"/>
                <a:gd name="connsiteY16" fmla="*/ 299594 h 387457"/>
                <a:gd name="connsiteX17" fmla="*/ 229790 w 385919"/>
                <a:gd name="connsiteY17" fmla="*/ 280204 h 387457"/>
                <a:gd name="connsiteX18" fmla="*/ 253059 w 385919"/>
                <a:gd name="connsiteY18" fmla="*/ 272449 h 387457"/>
                <a:gd name="connsiteX19" fmla="*/ 268570 w 385919"/>
                <a:gd name="connsiteY19" fmla="*/ 253058 h 387457"/>
                <a:gd name="connsiteX20" fmla="*/ 276326 w 385919"/>
                <a:gd name="connsiteY20" fmla="*/ 229790 h 387457"/>
                <a:gd name="connsiteX21" fmla="*/ 307350 w 385919"/>
                <a:gd name="connsiteY21" fmla="*/ 214278 h 387457"/>
                <a:gd name="connsiteX22" fmla="*/ 128962 w 385919"/>
                <a:gd name="connsiteY22" fmla="*/ 988 h 387457"/>
                <a:gd name="connsiteX23" fmla="*/ 167743 w 385919"/>
                <a:gd name="connsiteY23" fmla="*/ 20378 h 387457"/>
                <a:gd name="connsiteX24" fmla="*/ 179377 w 385919"/>
                <a:gd name="connsiteY24" fmla="*/ 59158 h 387457"/>
                <a:gd name="connsiteX25" fmla="*/ 218156 w 385919"/>
                <a:gd name="connsiteY25" fmla="*/ 97938 h 387457"/>
                <a:gd name="connsiteX26" fmla="*/ 256936 w 385919"/>
                <a:gd name="connsiteY26" fmla="*/ 109573 h 387457"/>
                <a:gd name="connsiteX27" fmla="*/ 276326 w 385919"/>
                <a:gd name="connsiteY27" fmla="*/ 128963 h 387457"/>
                <a:gd name="connsiteX28" fmla="*/ 256936 w 385919"/>
                <a:gd name="connsiteY28" fmla="*/ 167742 h 387457"/>
                <a:gd name="connsiteX29" fmla="*/ 218156 w 385919"/>
                <a:gd name="connsiteY29" fmla="*/ 179376 h 387457"/>
                <a:gd name="connsiteX30" fmla="*/ 179377 w 385919"/>
                <a:gd name="connsiteY30" fmla="*/ 218156 h 387457"/>
                <a:gd name="connsiteX31" fmla="*/ 167743 w 385919"/>
                <a:gd name="connsiteY31" fmla="*/ 256936 h 387457"/>
                <a:gd name="connsiteX32" fmla="*/ 140596 w 385919"/>
                <a:gd name="connsiteY32" fmla="*/ 276327 h 387457"/>
                <a:gd name="connsiteX33" fmla="*/ 121206 w 385919"/>
                <a:gd name="connsiteY33" fmla="*/ 272449 h 387457"/>
                <a:gd name="connsiteX34" fmla="*/ 109573 w 385919"/>
                <a:gd name="connsiteY34" fmla="*/ 256936 h 387457"/>
                <a:gd name="connsiteX35" fmla="*/ 97939 w 385919"/>
                <a:gd name="connsiteY35" fmla="*/ 218156 h 387457"/>
                <a:gd name="connsiteX36" fmla="*/ 59158 w 385919"/>
                <a:gd name="connsiteY36" fmla="*/ 179376 h 387457"/>
                <a:gd name="connsiteX37" fmla="*/ 20379 w 385919"/>
                <a:gd name="connsiteY37" fmla="*/ 167742 h 387457"/>
                <a:gd name="connsiteX38" fmla="*/ 989 w 385919"/>
                <a:gd name="connsiteY38" fmla="*/ 148352 h 387457"/>
                <a:gd name="connsiteX39" fmla="*/ 20379 w 385919"/>
                <a:gd name="connsiteY39" fmla="*/ 109573 h 387457"/>
                <a:gd name="connsiteX40" fmla="*/ 59158 w 385919"/>
                <a:gd name="connsiteY40" fmla="*/ 97938 h 387457"/>
                <a:gd name="connsiteX41" fmla="*/ 97939 w 385919"/>
                <a:gd name="connsiteY41" fmla="*/ 59158 h 387457"/>
                <a:gd name="connsiteX42" fmla="*/ 109573 w 385919"/>
                <a:gd name="connsiteY42" fmla="*/ 20378 h 387457"/>
                <a:gd name="connsiteX43" fmla="*/ 128962 w 385919"/>
                <a:gd name="connsiteY43" fmla="*/ 988 h 387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5919" h="387457">
                  <a:moveTo>
                    <a:pt x="307350" y="214278"/>
                  </a:moveTo>
                  <a:cubicBezTo>
                    <a:pt x="315107" y="218156"/>
                    <a:pt x="318985" y="222034"/>
                    <a:pt x="322863" y="229790"/>
                  </a:cubicBezTo>
                  <a:lnTo>
                    <a:pt x="330618" y="253058"/>
                  </a:lnTo>
                  <a:cubicBezTo>
                    <a:pt x="334496" y="260814"/>
                    <a:pt x="338374" y="264693"/>
                    <a:pt x="346130" y="268571"/>
                  </a:cubicBezTo>
                  <a:lnTo>
                    <a:pt x="369398" y="276327"/>
                  </a:lnTo>
                  <a:cubicBezTo>
                    <a:pt x="381032" y="280204"/>
                    <a:pt x="388789" y="295716"/>
                    <a:pt x="384910" y="307350"/>
                  </a:cubicBezTo>
                  <a:cubicBezTo>
                    <a:pt x="381032" y="315106"/>
                    <a:pt x="377154" y="318984"/>
                    <a:pt x="369398" y="322862"/>
                  </a:cubicBezTo>
                  <a:lnTo>
                    <a:pt x="350008" y="326740"/>
                  </a:lnTo>
                  <a:cubicBezTo>
                    <a:pt x="338374" y="330618"/>
                    <a:pt x="334496" y="338374"/>
                    <a:pt x="330618" y="346131"/>
                  </a:cubicBezTo>
                  <a:lnTo>
                    <a:pt x="322863" y="369398"/>
                  </a:lnTo>
                  <a:cubicBezTo>
                    <a:pt x="322863" y="373276"/>
                    <a:pt x="318985" y="377154"/>
                    <a:pt x="315107" y="381032"/>
                  </a:cubicBezTo>
                  <a:cubicBezTo>
                    <a:pt x="307350" y="388788"/>
                    <a:pt x="295716" y="388788"/>
                    <a:pt x="287960" y="384910"/>
                  </a:cubicBezTo>
                  <a:cubicBezTo>
                    <a:pt x="284082" y="381032"/>
                    <a:pt x="280204" y="377154"/>
                    <a:pt x="280204" y="373276"/>
                  </a:cubicBezTo>
                  <a:lnTo>
                    <a:pt x="272448" y="350009"/>
                  </a:lnTo>
                  <a:cubicBezTo>
                    <a:pt x="268570" y="338374"/>
                    <a:pt x="260814" y="334496"/>
                    <a:pt x="253059" y="330618"/>
                  </a:cubicBezTo>
                  <a:lnTo>
                    <a:pt x="229790" y="322862"/>
                  </a:lnTo>
                  <a:cubicBezTo>
                    <a:pt x="222034" y="318984"/>
                    <a:pt x="214278" y="311228"/>
                    <a:pt x="214278" y="299594"/>
                  </a:cubicBezTo>
                  <a:cubicBezTo>
                    <a:pt x="214278" y="287960"/>
                    <a:pt x="222034" y="280204"/>
                    <a:pt x="229790" y="280204"/>
                  </a:cubicBezTo>
                  <a:lnTo>
                    <a:pt x="253059" y="272449"/>
                  </a:lnTo>
                  <a:cubicBezTo>
                    <a:pt x="260814" y="268571"/>
                    <a:pt x="264692" y="260814"/>
                    <a:pt x="268570" y="253058"/>
                  </a:cubicBezTo>
                  <a:lnTo>
                    <a:pt x="276326" y="229790"/>
                  </a:lnTo>
                  <a:cubicBezTo>
                    <a:pt x="280204" y="218156"/>
                    <a:pt x="295716" y="210400"/>
                    <a:pt x="307350" y="214278"/>
                  </a:cubicBezTo>
                  <a:close/>
                  <a:moveTo>
                    <a:pt x="128962" y="988"/>
                  </a:moveTo>
                  <a:cubicBezTo>
                    <a:pt x="144474" y="-2890"/>
                    <a:pt x="163865" y="4866"/>
                    <a:pt x="167743" y="20378"/>
                  </a:cubicBezTo>
                  <a:lnTo>
                    <a:pt x="179377" y="59158"/>
                  </a:lnTo>
                  <a:cubicBezTo>
                    <a:pt x="187132" y="78548"/>
                    <a:pt x="198766" y="94060"/>
                    <a:pt x="218156" y="97938"/>
                  </a:cubicBezTo>
                  <a:lnTo>
                    <a:pt x="256936" y="109573"/>
                  </a:lnTo>
                  <a:cubicBezTo>
                    <a:pt x="264692" y="113451"/>
                    <a:pt x="272448" y="121207"/>
                    <a:pt x="276326" y="128963"/>
                  </a:cubicBezTo>
                  <a:cubicBezTo>
                    <a:pt x="280204" y="144474"/>
                    <a:pt x="272448" y="163864"/>
                    <a:pt x="256936" y="167742"/>
                  </a:cubicBezTo>
                  <a:lnTo>
                    <a:pt x="218156" y="179376"/>
                  </a:lnTo>
                  <a:cubicBezTo>
                    <a:pt x="198766" y="187133"/>
                    <a:pt x="183255" y="198767"/>
                    <a:pt x="179377" y="218156"/>
                  </a:cubicBezTo>
                  <a:lnTo>
                    <a:pt x="167743" y="256936"/>
                  </a:lnTo>
                  <a:cubicBezTo>
                    <a:pt x="163865" y="268571"/>
                    <a:pt x="152230" y="276327"/>
                    <a:pt x="140596" y="276327"/>
                  </a:cubicBezTo>
                  <a:cubicBezTo>
                    <a:pt x="132840" y="276327"/>
                    <a:pt x="125084" y="276327"/>
                    <a:pt x="121206" y="272449"/>
                  </a:cubicBezTo>
                  <a:cubicBezTo>
                    <a:pt x="117328" y="268571"/>
                    <a:pt x="113451" y="264693"/>
                    <a:pt x="109573" y="256936"/>
                  </a:cubicBezTo>
                  <a:lnTo>
                    <a:pt x="97939" y="218156"/>
                  </a:lnTo>
                  <a:cubicBezTo>
                    <a:pt x="90183" y="198767"/>
                    <a:pt x="78549" y="183254"/>
                    <a:pt x="59158" y="179376"/>
                  </a:cubicBezTo>
                  <a:lnTo>
                    <a:pt x="20379" y="167742"/>
                  </a:lnTo>
                  <a:cubicBezTo>
                    <a:pt x="12623" y="163864"/>
                    <a:pt x="4867" y="156108"/>
                    <a:pt x="989" y="148352"/>
                  </a:cubicBezTo>
                  <a:cubicBezTo>
                    <a:pt x="-2890" y="132840"/>
                    <a:pt x="4867" y="113451"/>
                    <a:pt x="20379" y="109573"/>
                  </a:cubicBezTo>
                  <a:lnTo>
                    <a:pt x="59158" y="97938"/>
                  </a:lnTo>
                  <a:cubicBezTo>
                    <a:pt x="78549" y="90182"/>
                    <a:pt x="90183" y="78548"/>
                    <a:pt x="97939" y="59158"/>
                  </a:cubicBezTo>
                  <a:lnTo>
                    <a:pt x="109573" y="20378"/>
                  </a:lnTo>
                  <a:cubicBezTo>
                    <a:pt x="113451" y="12622"/>
                    <a:pt x="121206" y="4866"/>
                    <a:pt x="128962" y="988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  <p:sp>
          <p:nvSpPr>
            <p:cNvPr id="1223" name="Freeform 1222">
              <a:extLst>
                <a:ext uri="{FF2B5EF4-FFF2-40B4-BE49-F238E27FC236}">
                  <a16:creationId xmlns:a16="http://schemas.microsoft.com/office/drawing/2014/main" id="{6B6F4F12-1001-3961-3A55-97E8FE0BC1AB}"/>
                </a:ext>
              </a:extLst>
            </p:cNvPr>
            <p:cNvSpPr/>
            <p:nvPr/>
          </p:nvSpPr>
          <p:spPr>
            <a:xfrm>
              <a:off x="5693998" y="2482856"/>
              <a:ext cx="725185" cy="725186"/>
            </a:xfrm>
            <a:custGeom>
              <a:avLst/>
              <a:gdLst>
                <a:gd name="connsiteX0" fmla="*/ 236558 w 725185"/>
                <a:gd name="connsiteY0" fmla="*/ 469238 h 725186"/>
                <a:gd name="connsiteX1" fmla="*/ 255948 w 725185"/>
                <a:gd name="connsiteY1" fmla="*/ 488628 h 725186"/>
                <a:gd name="connsiteX2" fmla="*/ 236558 w 725185"/>
                <a:gd name="connsiteY2" fmla="*/ 508018 h 725186"/>
                <a:gd name="connsiteX3" fmla="*/ 217168 w 725185"/>
                <a:gd name="connsiteY3" fmla="*/ 488628 h 725186"/>
                <a:gd name="connsiteX4" fmla="*/ 236558 w 725185"/>
                <a:gd name="connsiteY4" fmla="*/ 469238 h 725186"/>
                <a:gd name="connsiteX5" fmla="*/ 523530 w 725185"/>
                <a:gd name="connsiteY5" fmla="*/ 290850 h 725186"/>
                <a:gd name="connsiteX6" fmla="*/ 542920 w 725185"/>
                <a:gd name="connsiteY6" fmla="*/ 310240 h 725186"/>
                <a:gd name="connsiteX7" fmla="*/ 523530 w 725185"/>
                <a:gd name="connsiteY7" fmla="*/ 329631 h 725186"/>
                <a:gd name="connsiteX8" fmla="*/ 504140 w 725185"/>
                <a:gd name="connsiteY8" fmla="*/ 310240 h 725186"/>
                <a:gd name="connsiteX9" fmla="*/ 523530 w 725185"/>
                <a:gd name="connsiteY9" fmla="*/ 290850 h 725186"/>
                <a:gd name="connsiteX10" fmla="*/ 236558 w 725185"/>
                <a:gd name="connsiteY10" fmla="*/ 221046 h 725186"/>
                <a:gd name="connsiteX11" fmla="*/ 255948 w 725185"/>
                <a:gd name="connsiteY11" fmla="*/ 236558 h 725186"/>
                <a:gd name="connsiteX12" fmla="*/ 236558 w 725185"/>
                <a:gd name="connsiteY12" fmla="*/ 255949 h 725186"/>
                <a:gd name="connsiteX13" fmla="*/ 217168 w 725185"/>
                <a:gd name="connsiteY13" fmla="*/ 236558 h 725186"/>
                <a:gd name="connsiteX14" fmla="*/ 236558 w 725185"/>
                <a:gd name="connsiteY14" fmla="*/ 221046 h 725186"/>
                <a:gd name="connsiteX15" fmla="*/ 294728 w 725185"/>
                <a:gd name="connsiteY15" fmla="*/ 3878 h 725186"/>
                <a:gd name="connsiteX16" fmla="*/ 333508 w 725185"/>
                <a:gd name="connsiteY16" fmla="*/ 54292 h 725186"/>
                <a:gd name="connsiteX17" fmla="*/ 333508 w 725185"/>
                <a:gd name="connsiteY17" fmla="*/ 209412 h 725186"/>
                <a:gd name="connsiteX18" fmla="*/ 302484 w 725185"/>
                <a:gd name="connsiteY18" fmla="*/ 209412 h 725186"/>
                <a:gd name="connsiteX19" fmla="*/ 209412 w 725185"/>
                <a:gd name="connsiteY19" fmla="*/ 170633 h 725186"/>
                <a:gd name="connsiteX20" fmla="*/ 170632 w 725185"/>
                <a:gd name="connsiteY20" fmla="*/ 263704 h 725186"/>
                <a:gd name="connsiteX21" fmla="*/ 263704 w 725185"/>
                <a:gd name="connsiteY21" fmla="*/ 302484 h 725186"/>
                <a:gd name="connsiteX22" fmla="*/ 302484 w 725185"/>
                <a:gd name="connsiteY22" fmla="*/ 263704 h 725186"/>
                <a:gd name="connsiteX23" fmla="*/ 333508 w 725185"/>
                <a:gd name="connsiteY23" fmla="*/ 263704 h 725186"/>
                <a:gd name="connsiteX24" fmla="*/ 333508 w 725185"/>
                <a:gd name="connsiteY24" fmla="*/ 651504 h 725186"/>
                <a:gd name="connsiteX25" fmla="*/ 306362 w 725185"/>
                <a:gd name="connsiteY25" fmla="*/ 705795 h 725186"/>
                <a:gd name="connsiteX26" fmla="*/ 248192 w 725185"/>
                <a:gd name="connsiteY26" fmla="*/ 721308 h 725186"/>
                <a:gd name="connsiteX27" fmla="*/ 127974 w 725185"/>
                <a:gd name="connsiteY27" fmla="*/ 659260 h 725186"/>
                <a:gd name="connsiteX28" fmla="*/ 93072 w 725185"/>
                <a:gd name="connsiteY28" fmla="*/ 581700 h 725186"/>
                <a:gd name="connsiteX29" fmla="*/ 46537 w 725185"/>
                <a:gd name="connsiteY29" fmla="*/ 558431 h 725186"/>
                <a:gd name="connsiteX30" fmla="*/ 0 w 725185"/>
                <a:gd name="connsiteY30" fmla="*/ 449848 h 725186"/>
                <a:gd name="connsiteX31" fmla="*/ 7756 w 725185"/>
                <a:gd name="connsiteY31" fmla="*/ 380044 h 725186"/>
                <a:gd name="connsiteX32" fmla="*/ 158998 w 725185"/>
                <a:gd name="connsiteY32" fmla="*/ 380044 h 725186"/>
                <a:gd name="connsiteX33" fmla="*/ 205534 w 725185"/>
                <a:gd name="connsiteY33" fmla="*/ 422702 h 725186"/>
                <a:gd name="connsiteX34" fmla="*/ 166754 w 725185"/>
                <a:gd name="connsiteY34" fmla="*/ 515774 h 725186"/>
                <a:gd name="connsiteX35" fmla="*/ 259826 w 725185"/>
                <a:gd name="connsiteY35" fmla="*/ 554554 h 725186"/>
                <a:gd name="connsiteX36" fmla="*/ 298606 w 725185"/>
                <a:gd name="connsiteY36" fmla="*/ 461482 h 725186"/>
                <a:gd name="connsiteX37" fmla="*/ 259826 w 725185"/>
                <a:gd name="connsiteY37" fmla="*/ 422702 h 725186"/>
                <a:gd name="connsiteX38" fmla="*/ 158998 w 725185"/>
                <a:gd name="connsiteY38" fmla="*/ 325753 h 725186"/>
                <a:gd name="connsiteX39" fmla="*/ 38781 w 725185"/>
                <a:gd name="connsiteY39" fmla="*/ 325753 h 725186"/>
                <a:gd name="connsiteX40" fmla="*/ 58170 w 725185"/>
                <a:gd name="connsiteY40" fmla="*/ 314118 h 725186"/>
                <a:gd name="connsiteX41" fmla="*/ 50415 w 725185"/>
                <a:gd name="connsiteY41" fmla="*/ 275338 h 725186"/>
                <a:gd name="connsiteX42" fmla="*/ 62048 w 725185"/>
                <a:gd name="connsiteY42" fmla="*/ 197778 h 725186"/>
                <a:gd name="connsiteX43" fmla="*/ 100828 w 725185"/>
                <a:gd name="connsiteY43" fmla="*/ 131852 h 725186"/>
                <a:gd name="connsiteX44" fmla="*/ 139608 w 725185"/>
                <a:gd name="connsiteY44" fmla="*/ 112462 h 725186"/>
                <a:gd name="connsiteX45" fmla="*/ 186144 w 725185"/>
                <a:gd name="connsiteY45" fmla="*/ 38780 h 725186"/>
                <a:gd name="connsiteX46" fmla="*/ 294728 w 725185"/>
                <a:gd name="connsiteY46" fmla="*/ 3878 h 725186"/>
                <a:gd name="connsiteX47" fmla="*/ 469238 w 725185"/>
                <a:gd name="connsiteY47" fmla="*/ 0 h 725186"/>
                <a:gd name="connsiteX48" fmla="*/ 465360 w 725185"/>
                <a:gd name="connsiteY48" fmla="*/ 62048 h 725186"/>
                <a:gd name="connsiteX49" fmla="*/ 511896 w 725185"/>
                <a:gd name="connsiteY49" fmla="*/ 108585 h 725186"/>
                <a:gd name="connsiteX50" fmla="*/ 550675 w 725185"/>
                <a:gd name="connsiteY50" fmla="*/ 120218 h 725186"/>
                <a:gd name="connsiteX51" fmla="*/ 562309 w 725185"/>
                <a:gd name="connsiteY51" fmla="*/ 131852 h 725186"/>
                <a:gd name="connsiteX52" fmla="*/ 573943 w 725185"/>
                <a:gd name="connsiteY52" fmla="*/ 170633 h 725186"/>
                <a:gd name="connsiteX53" fmla="*/ 601090 w 725185"/>
                <a:gd name="connsiteY53" fmla="*/ 209412 h 725186"/>
                <a:gd name="connsiteX54" fmla="*/ 643747 w 725185"/>
                <a:gd name="connsiteY54" fmla="*/ 224924 h 725186"/>
                <a:gd name="connsiteX55" fmla="*/ 647625 w 725185"/>
                <a:gd name="connsiteY55" fmla="*/ 224924 h 725186"/>
                <a:gd name="connsiteX56" fmla="*/ 670894 w 725185"/>
                <a:gd name="connsiteY56" fmla="*/ 221046 h 725186"/>
                <a:gd name="connsiteX57" fmla="*/ 674772 w 725185"/>
                <a:gd name="connsiteY57" fmla="*/ 275338 h 725186"/>
                <a:gd name="connsiteX58" fmla="*/ 670894 w 725185"/>
                <a:gd name="connsiteY58" fmla="*/ 317996 h 725186"/>
                <a:gd name="connsiteX59" fmla="*/ 705795 w 725185"/>
                <a:gd name="connsiteY59" fmla="*/ 349020 h 725186"/>
                <a:gd name="connsiteX60" fmla="*/ 725185 w 725185"/>
                <a:gd name="connsiteY60" fmla="*/ 453726 h 725186"/>
                <a:gd name="connsiteX61" fmla="*/ 678650 w 725185"/>
                <a:gd name="connsiteY61" fmla="*/ 562310 h 725186"/>
                <a:gd name="connsiteX62" fmla="*/ 632113 w 725185"/>
                <a:gd name="connsiteY62" fmla="*/ 585578 h 725186"/>
                <a:gd name="connsiteX63" fmla="*/ 597212 w 725185"/>
                <a:gd name="connsiteY63" fmla="*/ 663138 h 725186"/>
                <a:gd name="connsiteX64" fmla="*/ 476994 w 725185"/>
                <a:gd name="connsiteY64" fmla="*/ 725186 h 725186"/>
                <a:gd name="connsiteX65" fmla="*/ 418823 w 725185"/>
                <a:gd name="connsiteY65" fmla="*/ 709674 h 725186"/>
                <a:gd name="connsiteX66" fmla="*/ 391678 w 725185"/>
                <a:gd name="connsiteY66" fmla="*/ 655382 h 725186"/>
                <a:gd name="connsiteX67" fmla="*/ 391678 w 725185"/>
                <a:gd name="connsiteY67" fmla="*/ 542920 h 725186"/>
                <a:gd name="connsiteX68" fmla="*/ 449848 w 725185"/>
                <a:gd name="connsiteY68" fmla="*/ 542920 h 725186"/>
                <a:gd name="connsiteX69" fmla="*/ 554553 w 725185"/>
                <a:gd name="connsiteY69" fmla="*/ 438214 h 725186"/>
                <a:gd name="connsiteX70" fmla="*/ 554553 w 725185"/>
                <a:gd name="connsiteY70" fmla="*/ 372288 h 725186"/>
                <a:gd name="connsiteX71" fmla="*/ 593334 w 725185"/>
                <a:gd name="connsiteY71" fmla="*/ 279216 h 725186"/>
                <a:gd name="connsiteX72" fmla="*/ 500261 w 725185"/>
                <a:gd name="connsiteY72" fmla="*/ 240436 h 725186"/>
                <a:gd name="connsiteX73" fmla="*/ 461482 w 725185"/>
                <a:gd name="connsiteY73" fmla="*/ 333508 h 725186"/>
                <a:gd name="connsiteX74" fmla="*/ 500261 w 725185"/>
                <a:gd name="connsiteY74" fmla="*/ 372288 h 725186"/>
                <a:gd name="connsiteX75" fmla="*/ 500261 w 725185"/>
                <a:gd name="connsiteY75" fmla="*/ 438214 h 725186"/>
                <a:gd name="connsiteX76" fmla="*/ 449848 w 725185"/>
                <a:gd name="connsiteY76" fmla="*/ 488628 h 725186"/>
                <a:gd name="connsiteX77" fmla="*/ 391678 w 725185"/>
                <a:gd name="connsiteY77" fmla="*/ 488628 h 725186"/>
                <a:gd name="connsiteX78" fmla="*/ 391678 w 725185"/>
                <a:gd name="connsiteY78" fmla="*/ 54292 h 725186"/>
                <a:gd name="connsiteX79" fmla="*/ 430458 w 725185"/>
                <a:gd name="connsiteY79" fmla="*/ 3878 h 725186"/>
                <a:gd name="connsiteX80" fmla="*/ 469238 w 725185"/>
                <a:gd name="connsiteY80" fmla="*/ 0 h 72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725185" h="725186">
                  <a:moveTo>
                    <a:pt x="236558" y="469238"/>
                  </a:moveTo>
                  <a:cubicBezTo>
                    <a:pt x="248192" y="469238"/>
                    <a:pt x="255948" y="476995"/>
                    <a:pt x="255948" y="488628"/>
                  </a:cubicBezTo>
                  <a:cubicBezTo>
                    <a:pt x="255948" y="500262"/>
                    <a:pt x="248192" y="508018"/>
                    <a:pt x="236558" y="508018"/>
                  </a:cubicBezTo>
                  <a:cubicBezTo>
                    <a:pt x="224924" y="508018"/>
                    <a:pt x="217168" y="500262"/>
                    <a:pt x="217168" y="488628"/>
                  </a:cubicBezTo>
                  <a:cubicBezTo>
                    <a:pt x="217168" y="476995"/>
                    <a:pt x="224924" y="469238"/>
                    <a:pt x="236558" y="469238"/>
                  </a:cubicBezTo>
                  <a:close/>
                  <a:moveTo>
                    <a:pt x="523530" y="290850"/>
                  </a:moveTo>
                  <a:cubicBezTo>
                    <a:pt x="535164" y="290850"/>
                    <a:pt x="542920" y="298606"/>
                    <a:pt x="542920" y="310240"/>
                  </a:cubicBezTo>
                  <a:cubicBezTo>
                    <a:pt x="542920" y="321874"/>
                    <a:pt x="535164" y="329631"/>
                    <a:pt x="523530" y="329631"/>
                  </a:cubicBezTo>
                  <a:cubicBezTo>
                    <a:pt x="511896" y="329631"/>
                    <a:pt x="504140" y="321874"/>
                    <a:pt x="504140" y="310240"/>
                  </a:cubicBezTo>
                  <a:cubicBezTo>
                    <a:pt x="504140" y="298606"/>
                    <a:pt x="511896" y="290850"/>
                    <a:pt x="523530" y="290850"/>
                  </a:cubicBezTo>
                  <a:close/>
                  <a:moveTo>
                    <a:pt x="236558" y="221046"/>
                  </a:moveTo>
                  <a:cubicBezTo>
                    <a:pt x="248192" y="221046"/>
                    <a:pt x="255948" y="224924"/>
                    <a:pt x="255948" y="236558"/>
                  </a:cubicBezTo>
                  <a:cubicBezTo>
                    <a:pt x="255948" y="248193"/>
                    <a:pt x="248192" y="255949"/>
                    <a:pt x="236558" y="255949"/>
                  </a:cubicBezTo>
                  <a:cubicBezTo>
                    <a:pt x="224924" y="255949"/>
                    <a:pt x="217168" y="248193"/>
                    <a:pt x="217168" y="236558"/>
                  </a:cubicBezTo>
                  <a:cubicBezTo>
                    <a:pt x="217168" y="228802"/>
                    <a:pt x="224924" y="221046"/>
                    <a:pt x="236558" y="221046"/>
                  </a:cubicBezTo>
                  <a:close/>
                  <a:moveTo>
                    <a:pt x="294728" y="3878"/>
                  </a:moveTo>
                  <a:cubicBezTo>
                    <a:pt x="321874" y="3878"/>
                    <a:pt x="337385" y="27147"/>
                    <a:pt x="333508" y="54292"/>
                  </a:cubicBezTo>
                  <a:lnTo>
                    <a:pt x="333508" y="209412"/>
                  </a:lnTo>
                  <a:lnTo>
                    <a:pt x="302484" y="209412"/>
                  </a:lnTo>
                  <a:cubicBezTo>
                    <a:pt x="286972" y="174511"/>
                    <a:pt x="248192" y="155120"/>
                    <a:pt x="209412" y="170633"/>
                  </a:cubicBezTo>
                  <a:cubicBezTo>
                    <a:pt x="174510" y="186144"/>
                    <a:pt x="155120" y="224924"/>
                    <a:pt x="170632" y="263704"/>
                  </a:cubicBezTo>
                  <a:cubicBezTo>
                    <a:pt x="186144" y="298606"/>
                    <a:pt x="224924" y="317996"/>
                    <a:pt x="263704" y="302484"/>
                  </a:cubicBezTo>
                  <a:cubicBezTo>
                    <a:pt x="279216" y="294728"/>
                    <a:pt x="294728" y="283094"/>
                    <a:pt x="302484" y="263704"/>
                  </a:cubicBezTo>
                  <a:lnTo>
                    <a:pt x="333508" y="263704"/>
                  </a:lnTo>
                  <a:lnTo>
                    <a:pt x="333508" y="651504"/>
                  </a:lnTo>
                  <a:cubicBezTo>
                    <a:pt x="333508" y="674772"/>
                    <a:pt x="325752" y="694162"/>
                    <a:pt x="306362" y="705795"/>
                  </a:cubicBezTo>
                  <a:cubicBezTo>
                    <a:pt x="286972" y="717430"/>
                    <a:pt x="267581" y="721308"/>
                    <a:pt x="248192" y="721308"/>
                  </a:cubicBezTo>
                  <a:cubicBezTo>
                    <a:pt x="193900" y="721308"/>
                    <a:pt x="155120" y="690284"/>
                    <a:pt x="127974" y="659260"/>
                  </a:cubicBezTo>
                  <a:cubicBezTo>
                    <a:pt x="112462" y="635991"/>
                    <a:pt x="100828" y="608846"/>
                    <a:pt x="93072" y="581700"/>
                  </a:cubicBezTo>
                  <a:cubicBezTo>
                    <a:pt x="73682" y="577822"/>
                    <a:pt x="58170" y="570066"/>
                    <a:pt x="46537" y="558431"/>
                  </a:cubicBezTo>
                  <a:cubicBezTo>
                    <a:pt x="19390" y="539042"/>
                    <a:pt x="0" y="500262"/>
                    <a:pt x="0" y="449848"/>
                  </a:cubicBezTo>
                  <a:cubicBezTo>
                    <a:pt x="0" y="422702"/>
                    <a:pt x="3878" y="399434"/>
                    <a:pt x="7756" y="380044"/>
                  </a:cubicBezTo>
                  <a:lnTo>
                    <a:pt x="158998" y="380044"/>
                  </a:lnTo>
                  <a:cubicBezTo>
                    <a:pt x="182266" y="380044"/>
                    <a:pt x="201656" y="399434"/>
                    <a:pt x="205534" y="422702"/>
                  </a:cubicBezTo>
                  <a:cubicBezTo>
                    <a:pt x="170632" y="438214"/>
                    <a:pt x="151242" y="480871"/>
                    <a:pt x="166754" y="515774"/>
                  </a:cubicBezTo>
                  <a:cubicBezTo>
                    <a:pt x="182266" y="550676"/>
                    <a:pt x="224924" y="570066"/>
                    <a:pt x="259826" y="554554"/>
                  </a:cubicBezTo>
                  <a:cubicBezTo>
                    <a:pt x="294728" y="539042"/>
                    <a:pt x="314118" y="496384"/>
                    <a:pt x="298606" y="461482"/>
                  </a:cubicBezTo>
                  <a:cubicBezTo>
                    <a:pt x="290850" y="445970"/>
                    <a:pt x="279216" y="430458"/>
                    <a:pt x="259826" y="422702"/>
                  </a:cubicBezTo>
                  <a:cubicBezTo>
                    <a:pt x="255948" y="368410"/>
                    <a:pt x="213290" y="325753"/>
                    <a:pt x="158998" y="325753"/>
                  </a:cubicBezTo>
                  <a:lnTo>
                    <a:pt x="38781" y="325753"/>
                  </a:lnTo>
                  <a:cubicBezTo>
                    <a:pt x="46537" y="321874"/>
                    <a:pt x="50415" y="317996"/>
                    <a:pt x="58170" y="314118"/>
                  </a:cubicBezTo>
                  <a:cubicBezTo>
                    <a:pt x="54292" y="302484"/>
                    <a:pt x="50415" y="290850"/>
                    <a:pt x="50415" y="275338"/>
                  </a:cubicBezTo>
                  <a:cubicBezTo>
                    <a:pt x="50415" y="248193"/>
                    <a:pt x="54292" y="221046"/>
                    <a:pt x="62048" y="197778"/>
                  </a:cubicBezTo>
                  <a:cubicBezTo>
                    <a:pt x="69804" y="170633"/>
                    <a:pt x="85316" y="147364"/>
                    <a:pt x="100828" y="131852"/>
                  </a:cubicBezTo>
                  <a:cubicBezTo>
                    <a:pt x="112462" y="124096"/>
                    <a:pt x="124096" y="116340"/>
                    <a:pt x="139608" y="112462"/>
                  </a:cubicBezTo>
                  <a:cubicBezTo>
                    <a:pt x="147364" y="81438"/>
                    <a:pt x="162876" y="58170"/>
                    <a:pt x="186144" y="38780"/>
                  </a:cubicBezTo>
                  <a:cubicBezTo>
                    <a:pt x="217168" y="15513"/>
                    <a:pt x="255948" y="3878"/>
                    <a:pt x="294728" y="3878"/>
                  </a:cubicBezTo>
                  <a:close/>
                  <a:moveTo>
                    <a:pt x="469238" y="0"/>
                  </a:moveTo>
                  <a:cubicBezTo>
                    <a:pt x="461482" y="19391"/>
                    <a:pt x="457604" y="42658"/>
                    <a:pt x="465360" y="62048"/>
                  </a:cubicBezTo>
                  <a:cubicBezTo>
                    <a:pt x="473116" y="81438"/>
                    <a:pt x="488627" y="100829"/>
                    <a:pt x="511896" y="108585"/>
                  </a:cubicBezTo>
                  <a:lnTo>
                    <a:pt x="550675" y="120218"/>
                  </a:lnTo>
                  <a:cubicBezTo>
                    <a:pt x="558431" y="124096"/>
                    <a:pt x="562309" y="127974"/>
                    <a:pt x="562309" y="131852"/>
                  </a:cubicBezTo>
                  <a:lnTo>
                    <a:pt x="573943" y="170633"/>
                  </a:lnTo>
                  <a:cubicBezTo>
                    <a:pt x="577821" y="186144"/>
                    <a:pt x="589456" y="201656"/>
                    <a:pt x="601090" y="209412"/>
                  </a:cubicBezTo>
                  <a:cubicBezTo>
                    <a:pt x="612724" y="221046"/>
                    <a:pt x="628235" y="224924"/>
                    <a:pt x="643747" y="224924"/>
                  </a:cubicBezTo>
                  <a:cubicBezTo>
                    <a:pt x="643747" y="224924"/>
                    <a:pt x="647625" y="224924"/>
                    <a:pt x="647625" y="224924"/>
                  </a:cubicBezTo>
                  <a:cubicBezTo>
                    <a:pt x="655381" y="224924"/>
                    <a:pt x="663138" y="224924"/>
                    <a:pt x="670894" y="221046"/>
                  </a:cubicBezTo>
                  <a:cubicBezTo>
                    <a:pt x="674772" y="240436"/>
                    <a:pt x="674772" y="255949"/>
                    <a:pt x="674772" y="275338"/>
                  </a:cubicBezTo>
                  <a:cubicBezTo>
                    <a:pt x="674772" y="290850"/>
                    <a:pt x="670894" y="302484"/>
                    <a:pt x="670894" y="317996"/>
                  </a:cubicBezTo>
                  <a:cubicBezTo>
                    <a:pt x="682528" y="325753"/>
                    <a:pt x="694161" y="333508"/>
                    <a:pt x="705795" y="349020"/>
                  </a:cubicBezTo>
                  <a:cubicBezTo>
                    <a:pt x="721307" y="372288"/>
                    <a:pt x="725185" y="407190"/>
                    <a:pt x="725185" y="453726"/>
                  </a:cubicBezTo>
                  <a:cubicBezTo>
                    <a:pt x="725185" y="504140"/>
                    <a:pt x="705795" y="539042"/>
                    <a:pt x="678650" y="562310"/>
                  </a:cubicBezTo>
                  <a:cubicBezTo>
                    <a:pt x="663138" y="573944"/>
                    <a:pt x="647625" y="581700"/>
                    <a:pt x="632113" y="585578"/>
                  </a:cubicBezTo>
                  <a:cubicBezTo>
                    <a:pt x="628235" y="612724"/>
                    <a:pt x="616602" y="639870"/>
                    <a:pt x="597212" y="663138"/>
                  </a:cubicBezTo>
                  <a:cubicBezTo>
                    <a:pt x="573943" y="698040"/>
                    <a:pt x="531286" y="725186"/>
                    <a:pt x="476994" y="725186"/>
                  </a:cubicBezTo>
                  <a:cubicBezTo>
                    <a:pt x="453726" y="725186"/>
                    <a:pt x="434336" y="717430"/>
                    <a:pt x="418823" y="709674"/>
                  </a:cubicBezTo>
                  <a:cubicBezTo>
                    <a:pt x="399434" y="698040"/>
                    <a:pt x="391678" y="678650"/>
                    <a:pt x="391678" y="655382"/>
                  </a:cubicBezTo>
                  <a:lnTo>
                    <a:pt x="391678" y="542920"/>
                  </a:lnTo>
                  <a:lnTo>
                    <a:pt x="449848" y="542920"/>
                  </a:lnTo>
                  <a:cubicBezTo>
                    <a:pt x="508018" y="542920"/>
                    <a:pt x="554553" y="496384"/>
                    <a:pt x="554553" y="438214"/>
                  </a:cubicBezTo>
                  <a:lnTo>
                    <a:pt x="554553" y="372288"/>
                  </a:lnTo>
                  <a:cubicBezTo>
                    <a:pt x="589456" y="356776"/>
                    <a:pt x="608846" y="317996"/>
                    <a:pt x="593334" y="279216"/>
                  </a:cubicBezTo>
                  <a:cubicBezTo>
                    <a:pt x="577821" y="244314"/>
                    <a:pt x="539042" y="224924"/>
                    <a:pt x="500261" y="240436"/>
                  </a:cubicBezTo>
                  <a:cubicBezTo>
                    <a:pt x="465360" y="255949"/>
                    <a:pt x="445970" y="294728"/>
                    <a:pt x="461482" y="333508"/>
                  </a:cubicBezTo>
                  <a:cubicBezTo>
                    <a:pt x="469238" y="349020"/>
                    <a:pt x="480871" y="364532"/>
                    <a:pt x="500261" y="372288"/>
                  </a:cubicBezTo>
                  <a:lnTo>
                    <a:pt x="500261" y="438214"/>
                  </a:lnTo>
                  <a:cubicBezTo>
                    <a:pt x="500261" y="465360"/>
                    <a:pt x="476994" y="488628"/>
                    <a:pt x="449848" y="488628"/>
                  </a:cubicBezTo>
                  <a:lnTo>
                    <a:pt x="391678" y="488628"/>
                  </a:lnTo>
                  <a:lnTo>
                    <a:pt x="391678" y="54292"/>
                  </a:lnTo>
                  <a:cubicBezTo>
                    <a:pt x="391678" y="31025"/>
                    <a:pt x="403312" y="3878"/>
                    <a:pt x="430458" y="3878"/>
                  </a:cubicBezTo>
                  <a:cubicBezTo>
                    <a:pt x="442092" y="3878"/>
                    <a:pt x="453726" y="3878"/>
                    <a:pt x="469238" y="0"/>
                  </a:cubicBez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063462A4-E5AA-7327-CFBF-7B9A296F3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844346" y="1147199"/>
            <a:ext cx="2400220" cy="1543644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939E8C-B66C-56DD-428D-7E413ADFBE6E}"/>
              </a:ext>
            </a:extLst>
          </p:cNvPr>
          <p:cNvSpPr txBox="1"/>
          <p:nvPr/>
        </p:nvSpPr>
        <p:spPr>
          <a:xfrm>
            <a:off x="2451230" y="2214185"/>
            <a:ext cx="118645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Your data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Graphic 9">
            <a:extLst>
              <a:ext uri="{FF2B5EF4-FFF2-40B4-BE49-F238E27FC236}">
                <a16:creationId xmlns:a16="http://schemas.microsoft.com/office/drawing/2014/main" id="{D5DDD1F3-384E-4766-27C3-49284C81EF89}"/>
              </a:ext>
            </a:extLst>
          </p:cNvPr>
          <p:cNvSpPr/>
          <p:nvPr/>
        </p:nvSpPr>
        <p:spPr>
          <a:xfrm>
            <a:off x="2813338" y="1442162"/>
            <a:ext cx="462238" cy="577796"/>
          </a:xfrm>
          <a:custGeom>
            <a:avLst/>
            <a:gdLst>
              <a:gd name="connsiteX0" fmla="*/ 304800 w 609599"/>
              <a:gd name="connsiteY0" fmla="*/ 228600 h 761999"/>
              <a:gd name="connsiteX1" fmla="*/ 304800 w 609599"/>
              <a:gd name="connsiteY1" fmla="*/ 0 h 761999"/>
              <a:gd name="connsiteX2" fmla="*/ 76200 w 609599"/>
              <a:gd name="connsiteY2" fmla="*/ 0 h 761999"/>
              <a:gd name="connsiteX3" fmla="*/ 0 w 609599"/>
              <a:gd name="connsiteY3" fmla="*/ 76200 h 761999"/>
              <a:gd name="connsiteX4" fmla="*/ 0 w 609599"/>
              <a:gd name="connsiteY4" fmla="*/ 685799 h 761999"/>
              <a:gd name="connsiteX5" fmla="*/ 76200 w 609599"/>
              <a:gd name="connsiteY5" fmla="*/ 761999 h 761999"/>
              <a:gd name="connsiteX6" fmla="*/ 533399 w 609599"/>
              <a:gd name="connsiteY6" fmla="*/ 761999 h 761999"/>
              <a:gd name="connsiteX7" fmla="*/ 609599 w 609599"/>
              <a:gd name="connsiteY7" fmla="*/ 685799 h 761999"/>
              <a:gd name="connsiteX8" fmla="*/ 609599 w 609599"/>
              <a:gd name="connsiteY8" fmla="*/ 304800 h 761999"/>
              <a:gd name="connsiteX9" fmla="*/ 381000 w 609599"/>
              <a:gd name="connsiteY9" fmla="*/ 304800 h 761999"/>
              <a:gd name="connsiteX10" fmla="*/ 304800 w 609599"/>
              <a:gd name="connsiteY10" fmla="*/ 228600 h 761999"/>
              <a:gd name="connsiteX11" fmla="*/ 161925 w 609599"/>
              <a:gd name="connsiteY11" fmla="*/ 361950 h 761999"/>
              <a:gd name="connsiteX12" fmla="*/ 447675 w 609599"/>
              <a:gd name="connsiteY12" fmla="*/ 361950 h 761999"/>
              <a:gd name="connsiteX13" fmla="*/ 476249 w 609599"/>
              <a:gd name="connsiteY13" fmla="*/ 390525 h 761999"/>
              <a:gd name="connsiteX14" fmla="*/ 447675 w 609599"/>
              <a:gd name="connsiteY14" fmla="*/ 419100 h 761999"/>
              <a:gd name="connsiteX15" fmla="*/ 161925 w 609599"/>
              <a:gd name="connsiteY15" fmla="*/ 419100 h 761999"/>
              <a:gd name="connsiteX16" fmla="*/ 133350 w 609599"/>
              <a:gd name="connsiteY16" fmla="*/ 390525 h 761999"/>
              <a:gd name="connsiteX17" fmla="*/ 161925 w 609599"/>
              <a:gd name="connsiteY17" fmla="*/ 361950 h 761999"/>
              <a:gd name="connsiteX18" fmla="*/ 161925 w 609599"/>
              <a:gd name="connsiteY18" fmla="*/ 466725 h 761999"/>
              <a:gd name="connsiteX19" fmla="*/ 447675 w 609599"/>
              <a:gd name="connsiteY19" fmla="*/ 466725 h 761999"/>
              <a:gd name="connsiteX20" fmla="*/ 476249 w 609599"/>
              <a:gd name="connsiteY20" fmla="*/ 495299 h 761999"/>
              <a:gd name="connsiteX21" fmla="*/ 447675 w 609599"/>
              <a:gd name="connsiteY21" fmla="*/ 523874 h 761999"/>
              <a:gd name="connsiteX22" fmla="*/ 161925 w 609599"/>
              <a:gd name="connsiteY22" fmla="*/ 523874 h 761999"/>
              <a:gd name="connsiteX23" fmla="*/ 133350 w 609599"/>
              <a:gd name="connsiteY23" fmla="*/ 495299 h 761999"/>
              <a:gd name="connsiteX24" fmla="*/ 161925 w 609599"/>
              <a:gd name="connsiteY24" fmla="*/ 466725 h 761999"/>
              <a:gd name="connsiteX25" fmla="*/ 161925 w 609599"/>
              <a:gd name="connsiteY25" fmla="*/ 571499 h 761999"/>
              <a:gd name="connsiteX26" fmla="*/ 447675 w 609599"/>
              <a:gd name="connsiteY26" fmla="*/ 571499 h 761999"/>
              <a:gd name="connsiteX27" fmla="*/ 476249 w 609599"/>
              <a:gd name="connsiteY27" fmla="*/ 600074 h 761999"/>
              <a:gd name="connsiteX28" fmla="*/ 447675 w 609599"/>
              <a:gd name="connsiteY28" fmla="*/ 628649 h 761999"/>
              <a:gd name="connsiteX29" fmla="*/ 161925 w 609599"/>
              <a:gd name="connsiteY29" fmla="*/ 628649 h 761999"/>
              <a:gd name="connsiteX30" fmla="*/ 133350 w 609599"/>
              <a:gd name="connsiteY30" fmla="*/ 600074 h 761999"/>
              <a:gd name="connsiteX31" fmla="*/ 161925 w 609599"/>
              <a:gd name="connsiteY31" fmla="*/ 571499 h 761999"/>
              <a:gd name="connsiteX32" fmla="*/ 361950 w 609599"/>
              <a:gd name="connsiteY32" fmla="*/ 228600 h 761999"/>
              <a:gd name="connsiteX33" fmla="*/ 361950 w 609599"/>
              <a:gd name="connsiteY33" fmla="*/ 19050 h 761999"/>
              <a:gd name="connsiteX34" fmla="*/ 590549 w 609599"/>
              <a:gd name="connsiteY34" fmla="*/ 247650 h 761999"/>
              <a:gd name="connsiteX35" fmla="*/ 381000 w 609599"/>
              <a:gd name="connsiteY35" fmla="*/ 247650 h 761999"/>
              <a:gd name="connsiteX36" fmla="*/ 361950 w 609599"/>
              <a:gd name="connsiteY36" fmla="*/ 228600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9599" h="761999">
                <a:moveTo>
                  <a:pt x="304800" y="228600"/>
                </a:moveTo>
                <a:lnTo>
                  <a:pt x="304800" y="0"/>
                </a:lnTo>
                <a:lnTo>
                  <a:pt x="76200" y="0"/>
                </a:lnTo>
                <a:cubicBezTo>
                  <a:pt x="34116" y="0"/>
                  <a:pt x="0" y="34116"/>
                  <a:pt x="0" y="76200"/>
                </a:cubicBezTo>
                <a:lnTo>
                  <a:pt x="0" y="685799"/>
                </a:lnTo>
                <a:cubicBezTo>
                  <a:pt x="0" y="727885"/>
                  <a:pt x="34116" y="761999"/>
                  <a:pt x="76200" y="761999"/>
                </a:cubicBezTo>
                <a:lnTo>
                  <a:pt x="533399" y="761999"/>
                </a:lnTo>
                <a:cubicBezTo>
                  <a:pt x="575485" y="761999"/>
                  <a:pt x="609599" y="727885"/>
                  <a:pt x="609599" y="685799"/>
                </a:cubicBezTo>
                <a:lnTo>
                  <a:pt x="609599" y="304800"/>
                </a:lnTo>
                <a:lnTo>
                  <a:pt x="381000" y="304800"/>
                </a:lnTo>
                <a:cubicBezTo>
                  <a:pt x="338914" y="304800"/>
                  <a:pt x="304800" y="270684"/>
                  <a:pt x="304800" y="228600"/>
                </a:cubicBezTo>
                <a:close/>
                <a:moveTo>
                  <a:pt x="161925" y="361950"/>
                </a:moveTo>
                <a:lnTo>
                  <a:pt x="447675" y="361950"/>
                </a:lnTo>
                <a:cubicBezTo>
                  <a:pt x="463456" y="361950"/>
                  <a:pt x="476249" y="374744"/>
                  <a:pt x="476249" y="390525"/>
                </a:cubicBezTo>
                <a:cubicBezTo>
                  <a:pt x="476249" y="406306"/>
                  <a:pt x="463456" y="419100"/>
                  <a:pt x="447675" y="419100"/>
                </a:cubicBezTo>
                <a:lnTo>
                  <a:pt x="161925" y="419100"/>
                </a:lnTo>
                <a:cubicBezTo>
                  <a:pt x="146143" y="419100"/>
                  <a:pt x="133350" y="406306"/>
                  <a:pt x="133350" y="390525"/>
                </a:cubicBezTo>
                <a:cubicBezTo>
                  <a:pt x="133350" y="374744"/>
                  <a:pt x="146143" y="361950"/>
                  <a:pt x="161925" y="361950"/>
                </a:cubicBezTo>
                <a:close/>
                <a:moveTo>
                  <a:pt x="161925" y="466725"/>
                </a:moveTo>
                <a:lnTo>
                  <a:pt x="447675" y="466725"/>
                </a:lnTo>
                <a:cubicBezTo>
                  <a:pt x="463456" y="466725"/>
                  <a:pt x="476249" y="479518"/>
                  <a:pt x="476249" y="495299"/>
                </a:cubicBezTo>
                <a:cubicBezTo>
                  <a:pt x="476249" y="511080"/>
                  <a:pt x="463456" y="523874"/>
                  <a:pt x="447675" y="523874"/>
                </a:cubicBezTo>
                <a:lnTo>
                  <a:pt x="161925" y="523874"/>
                </a:lnTo>
                <a:cubicBezTo>
                  <a:pt x="146143" y="523874"/>
                  <a:pt x="133350" y="511080"/>
                  <a:pt x="133350" y="495299"/>
                </a:cubicBezTo>
                <a:cubicBezTo>
                  <a:pt x="133350" y="479518"/>
                  <a:pt x="146143" y="466725"/>
                  <a:pt x="161925" y="466725"/>
                </a:cubicBezTo>
                <a:close/>
                <a:moveTo>
                  <a:pt x="161925" y="571499"/>
                </a:moveTo>
                <a:lnTo>
                  <a:pt x="447675" y="571499"/>
                </a:lnTo>
                <a:cubicBezTo>
                  <a:pt x="463456" y="571499"/>
                  <a:pt x="476249" y="584293"/>
                  <a:pt x="476249" y="600074"/>
                </a:cubicBezTo>
                <a:cubicBezTo>
                  <a:pt x="476249" y="615855"/>
                  <a:pt x="463456" y="628649"/>
                  <a:pt x="447675" y="628649"/>
                </a:cubicBezTo>
                <a:lnTo>
                  <a:pt x="161925" y="628649"/>
                </a:lnTo>
                <a:cubicBezTo>
                  <a:pt x="146143" y="628649"/>
                  <a:pt x="133350" y="615855"/>
                  <a:pt x="133350" y="600074"/>
                </a:cubicBezTo>
                <a:cubicBezTo>
                  <a:pt x="133350" y="584293"/>
                  <a:pt x="146143" y="571499"/>
                  <a:pt x="161925" y="571499"/>
                </a:cubicBezTo>
                <a:close/>
                <a:moveTo>
                  <a:pt x="361950" y="228600"/>
                </a:moveTo>
                <a:lnTo>
                  <a:pt x="361950" y="19050"/>
                </a:lnTo>
                <a:lnTo>
                  <a:pt x="590549" y="247650"/>
                </a:lnTo>
                <a:lnTo>
                  <a:pt x="381000" y="247650"/>
                </a:lnTo>
                <a:cubicBezTo>
                  <a:pt x="370480" y="247650"/>
                  <a:pt x="361950" y="239121"/>
                  <a:pt x="361950" y="228600"/>
                </a:cubicBezTo>
                <a:close/>
              </a:path>
            </a:pathLst>
          </a:custGeom>
          <a:gradFill flip="none" rotWithShape="1">
            <a:gsLst>
              <a:gs pos="10000">
                <a:srgbClr val="D59ED7"/>
              </a:gs>
              <a:gs pos="35000">
                <a:srgbClr val="8DC8E8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2AD50E-D7BE-B210-7CB2-0F08A9E9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20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8AF0-3BAE-F08E-29EA-EDC5F419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Every app can upgrade to the latest .NET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E0072-F383-D287-F6BE-296479C9C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098" y="2309319"/>
            <a:ext cx="1184103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	        WPF 	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	        UWP	    upgrade to </a:t>
            </a:r>
            <a:r>
              <a:rPr lang="en-US" sz="2400" dirty="0" err="1"/>
              <a:t>WinUI</a:t>
            </a:r>
            <a:r>
              <a:rPr lang="en-US" sz="2400" dirty="0"/>
              <a:t> 3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err="1"/>
              <a:t>Xamarin.Forms</a:t>
            </a:r>
            <a:r>
              <a:rPr lang="en-US" sz="2400" dirty="0"/>
              <a:t>	    upgrade to .NET MAUI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                    WCF	    upgrade to .NET 7 with Core WCF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              ASP.NET	    upgrade to ASP.NET Core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	  libraries          .NET Framework &amp; .NET -&gt; .NET Standard2.0</a:t>
            </a:r>
            <a:br>
              <a:rPr lang="en-US" dirty="0"/>
            </a:br>
            <a:r>
              <a:rPr lang="en-US" dirty="0"/>
              <a:t>                                       </a:t>
            </a:r>
            <a:r>
              <a:rPr lang="en-US" sz="2400" dirty="0"/>
              <a:t>Only from .NET 7 -&gt; upgrade to .NET 7</a:t>
            </a:r>
          </a:p>
        </p:txBody>
      </p:sp>
      <p:pic>
        <p:nvPicPr>
          <p:cNvPr id="6" name="Graphic 5" descr="Arrow Right with solid fill">
            <a:extLst>
              <a:ext uri="{FF2B5EF4-FFF2-40B4-BE49-F238E27FC236}">
                <a16:creationId xmlns:a16="http://schemas.microsoft.com/office/drawing/2014/main" id="{9B643AD7-56B0-1A14-48B2-702644E4F9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8304" y="2255567"/>
            <a:ext cx="384593" cy="423052"/>
          </a:xfrm>
          <a:prstGeom prst="rect">
            <a:avLst/>
          </a:prstGeom>
        </p:spPr>
      </p:pic>
      <p:pic>
        <p:nvPicPr>
          <p:cNvPr id="7" name="Graphic 6" descr="Arrow Right with solid fill">
            <a:extLst>
              <a:ext uri="{FF2B5EF4-FFF2-40B4-BE49-F238E27FC236}">
                <a16:creationId xmlns:a16="http://schemas.microsoft.com/office/drawing/2014/main" id="{EAC386DE-9398-69CB-11FD-36BFCF6D88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8303" y="3070070"/>
            <a:ext cx="384593" cy="423052"/>
          </a:xfrm>
          <a:prstGeom prst="rect">
            <a:avLst/>
          </a:prstGeom>
        </p:spPr>
      </p:pic>
      <p:pic>
        <p:nvPicPr>
          <p:cNvPr id="8" name="Graphic 7" descr="Arrow Right with solid fill">
            <a:extLst>
              <a:ext uri="{FF2B5EF4-FFF2-40B4-BE49-F238E27FC236}">
                <a16:creationId xmlns:a16="http://schemas.microsoft.com/office/drawing/2014/main" id="{462F8D6B-658A-AEE7-D7C6-06FD6A3DCC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8302" y="3707509"/>
            <a:ext cx="384593" cy="423052"/>
          </a:xfrm>
          <a:prstGeom prst="rect">
            <a:avLst/>
          </a:prstGeom>
        </p:spPr>
      </p:pic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18CD9294-4ADD-FBD0-7FBB-9804FE0223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8301" y="4355717"/>
            <a:ext cx="384593" cy="423052"/>
          </a:xfrm>
          <a:prstGeom prst="rect">
            <a:avLst/>
          </a:prstGeom>
        </p:spPr>
      </p:pic>
      <p:pic>
        <p:nvPicPr>
          <p:cNvPr id="10" name="Graphic 9" descr="Arrow Right with solid fill">
            <a:extLst>
              <a:ext uri="{FF2B5EF4-FFF2-40B4-BE49-F238E27FC236}">
                <a16:creationId xmlns:a16="http://schemas.microsoft.com/office/drawing/2014/main" id="{1067D2C5-222F-4BB8-6395-DBD4B4EDE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8300" y="4988076"/>
            <a:ext cx="384593" cy="423052"/>
          </a:xfrm>
          <a:prstGeom prst="rect">
            <a:avLst/>
          </a:prstGeom>
        </p:spPr>
      </p:pic>
      <p:pic>
        <p:nvPicPr>
          <p:cNvPr id="11" name="Graphic 10" descr="Arrow Right with solid fill">
            <a:extLst>
              <a:ext uri="{FF2B5EF4-FFF2-40B4-BE49-F238E27FC236}">
                <a16:creationId xmlns:a16="http://schemas.microsoft.com/office/drawing/2014/main" id="{7ECE85C4-125C-0628-5C7E-2E408E27AB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8299" y="5605220"/>
            <a:ext cx="384593" cy="4230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27D511-BD43-8135-2851-B3E174C84F4A}"/>
              </a:ext>
            </a:extLst>
          </p:cNvPr>
          <p:cNvSpPr txBox="1"/>
          <p:nvPr/>
        </p:nvSpPr>
        <p:spPr>
          <a:xfrm>
            <a:off x="848255" y="2012607"/>
            <a:ext cx="2103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Open Sans" pitchFamily="2" charset="0"/>
                <a:cs typeface="Open Sans" pitchFamily="2" charset="0"/>
              </a:rPr>
              <a:t>WinForms,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481121-E120-E0A0-4EFA-FE5438DB3CF8}"/>
              </a:ext>
            </a:extLst>
          </p:cNvPr>
          <p:cNvSpPr txBox="1"/>
          <p:nvPr/>
        </p:nvSpPr>
        <p:spPr>
          <a:xfrm>
            <a:off x="3219848" y="2112401"/>
            <a:ext cx="8688454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  <a:latin typeface="Open Sans" pitchFamily="2" charset="0"/>
                <a:cs typeface="Open Sans" pitchFamily="2" charset="0"/>
              </a:rPr>
              <a:t>upgrade to .NET 7 with </a:t>
            </a:r>
            <a:r>
              <a:rPr lang="en-US" sz="240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https://aka.ms/dotnet/upgrade</a:t>
            </a:r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76449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AA5DEA78-EB9F-F0D1-29F3-281699D8358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8741" y="0"/>
            <a:chExt cx="12192000" cy="6858000"/>
          </a:xfrm>
        </p:grpSpPr>
        <p:sp>
          <p:nvSpPr>
            <p:cNvPr id="1232" name="Rounded Rectangle 1231" descr="Dark Pattern: Plus dots">
              <a:extLst>
                <a:ext uri="{FF2B5EF4-FFF2-40B4-BE49-F238E27FC236}">
                  <a16:creationId xmlns:a16="http://schemas.microsoft.com/office/drawing/2014/main" id="{1FA6ADE5-6DF7-A1C6-788A-BD85A0C85764}"/>
                </a:ext>
              </a:extLst>
            </p:cNvPr>
            <p:cNvSpPr/>
            <p:nvPr/>
          </p:nvSpPr>
          <p:spPr bwMode="auto">
            <a:xfrm>
              <a:off x="18741" y="0"/>
              <a:ext cx="12192000" cy="6858000"/>
            </a:xfrm>
            <a:prstGeom prst="roundRect">
              <a:avLst>
                <a:gd name="adj" fmla="val 0"/>
              </a:avLst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0" sx="100000" sy="100000" flip="none" algn="tl"/>
            </a:blipFill>
            <a:ln w="12700">
              <a:noFill/>
              <a:headEnd type="none" w="med" len="med"/>
              <a:tailEnd type="none" w="med" len="med"/>
            </a:ln>
            <a:effectLst/>
            <a:scene3d>
              <a:camera prst="perspectiveRight" fov="2700000">
                <a:rot lat="0" lon="21594000" rev="0"/>
              </a:camera>
              <a:lightRig rig="flat" dir="t"/>
            </a:scene3d>
            <a:sp3d>
              <a:bevelT w="0" h="38100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1233" name="Rectangle: Rounded Corners 4" descr="Dark - small container">
              <a:extLst>
                <a:ext uri="{FF2B5EF4-FFF2-40B4-BE49-F238E27FC236}">
                  <a16:creationId xmlns:a16="http://schemas.microsoft.com/office/drawing/2014/main" id="{1EA16F7A-7BCA-A5ED-1A9D-4D13471B4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1" y="0"/>
              <a:ext cx="12192000" cy="6858000"/>
            </a:xfrm>
            <a:prstGeom prst="roundRect">
              <a:avLst>
                <a:gd name="adj" fmla="val 0"/>
              </a:avLst>
            </a:prstGeom>
            <a:gradFill>
              <a:gsLst>
                <a:gs pos="70000">
                  <a:srgbClr val="091F2C"/>
                </a:gs>
                <a:gs pos="94000">
                  <a:srgbClr val="091F2C">
                    <a:alpha val="45025"/>
                  </a:srgbClr>
                </a:gs>
                <a:gs pos="30000">
                  <a:srgbClr val="091F2C"/>
                </a:gs>
                <a:gs pos="4000">
                  <a:srgbClr val="091F2C">
                    <a:alpha val="40000"/>
                  </a:srgbClr>
                </a:gs>
              </a:gsLst>
              <a:path path="circle">
                <a:fillToRect l="100000" t="100000"/>
              </a:path>
            </a:gradFill>
            <a:ln w="12700">
              <a:noFill/>
              <a:headEnd type="none" w="med" len="med"/>
              <a:tailEnd type="none" w="med" len="med"/>
            </a:ln>
            <a:effectLst/>
            <a:scene3d>
              <a:camera prst="perspectiveRight" fov="2700000">
                <a:rot lat="0" lon="21594000" rev="0"/>
              </a:camera>
              <a:lightRig rig="flat" dir="t"/>
            </a:scene3d>
            <a:sp3d>
              <a:bevelT w="0" h="38100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02317D0B-1FCA-9914-78FA-8E9BD87E8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844346" y="2920339"/>
            <a:ext cx="8503308" cy="4709449"/>
          </a:xfrm>
          <a:prstGeom prst="roundRect">
            <a:avLst>
              <a:gd name="adj" fmla="val 2489"/>
            </a:avLst>
          </a:prstGeom>
          <a:solidFill>
            <a:srgbClr val="091F2C"/>
          </a:soli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18721-B179-D8D5-A6E3-24897F5041DF}"/>
              </a:ext>
            </a:extLst>
          </p:cNvPr>
          <p:cNvGrpSpPr/>
          <p:nvPr/>
        </p:nvGrpSpPr>
        <p:grpSpPr>
          <a:xfrm>
            <a:off x="1844346" y="2920339"/>
            <a:ext cx="8503308" cy="7673197"/>
            <a:chOff x="1844346" y="2920339"/>
            <a:chExt cx="8503308" cy="7673197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B7452A7B-66F0-93B7-C907-552A44759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844346" y="2920339"/>
              <a:ext cx="8503308" cy="4709449"/>
            </a:xfrm>
            <a:prstGeom prst="roundRect">
              <a:avLst>
                <a:gd name="adj" fmla="val 2489"/>
              </a:avLst>
            </a:prstGeom>
            <a:solidFill>
              <a:srgbClr val="D7D2CB"/>
            </a:soli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  <a:scene3d>
              <a:camera prst="perspectiveLeft" fov="2100000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03EED4-04E0-F0D3-63E3-5A41601EF11D}"/>
                </a:ext>
              </a:extLst>
            </p:cNvPr>
            <p:cNvSpPr txBox="1"/>
            <p:nvPr/>
          </p:nvSpPr>
          <p:spPr>
            <a:xfrm>
              <a:off x="2451230" y="3622397"/>
              <a:ext cx="7431069" cy="69711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spcBef>
                  <a:spcPts val="1200"/>
                </a:spcBef>
                <a:spcAft>
                  <a:spcPts val="400"/>
                </a:spcAft>
                <a:defRPr sz="1400">
                  <a:solidFill>
                    <a:srgbClr val="2A446F"/>
                  </a:solidFill>
                  <a:effectLst/>
                  <a:latin typeface="+mj-lt"/>
                </a:defRPr>
              </a:lvl1pPr>
              <a:lvl2pPr marL="0" lvl="1">
                <a:defRPr sz="1200">
                  <a:solidFill>
                    <a:srgbClr val="454142"/>
                  </a:solidFill>
                  <a:effectLst/>
                </a:defRPr>
              </a:lvl2pPr>
            </a:lstStyle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Welcome to Contoso Electronics! We are excited to offer our employees two comprehensive health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insurance plans through Northwind Health.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2A446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Northwind Health Plus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Health Plus is a comprehensive plan that provides comprehensive coverage for medical,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vision, and dental services. This plan also offers prescription drug coverage, mental health and substance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abuse coverage, and coverage for preventive care services. With Northwind Health Plus, you can choose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from a variety of in-network providers, including primary care physicians, specialists, hospitals, and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pharmacies. This plan also offers coverage for emergency services, both in-network and out-of-network.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2A446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Northwind Standard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Standard is a basic plan that provides coverage for medical, vision, and dental services. This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plan also offers coverage for preventive care services, as well as prescription drug coverage. With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Standard, you can choose from a variety of in-network providers, including primary care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physicians, specialists, hospitals, and pharmacies. This plan does not offer coverage for emergency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services, mental health and substance abuse coverage, or out-of-network services.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2A446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Comparison of Plans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Both plans offer coverage for routine physicals, well-child visits, immunizations, and other preventive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care services. The plans also cover preventive care services such as mammograms, colonoscopies, and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other cancer screenings.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Health Plus offers more comprehensive coverage than Northwind Standard. This plan offers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coverage for emergency services, both in-network and out-of-network, as well as mental health and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substance abuse coverage. Northwind Standard does not offer coverage for emergency services, mental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health and substance abuse coverage, or out-of-network services.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Both plans offer coverage for prescription drugs. Northwind Health Plus offers a wider range of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prescription drug coverage than Northwind Standard. Northwind Health Plus covers generic, </a:t>
              </a:r>
              <a:r>
                <a:rPr kumimoji="0" lang="en-CA" sz="1200" b="0" i="0" u="none" strike="noStrike" kern="1200" cap="none" spc="0" normalizeH="0" baseline="0" noProof="0" err="1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brandname</a:t>
              </a: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,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and specialty drugs, while Northwind Standard only covers generic and brand-name drugs.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Both plans offer coverage for vision and dental services. Northwind Health Plus offers coverage for vision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exams, glasses, and contact lenses, as well as dental exams, cleanings, and fillings. Northwind Standard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only offers coverage for vision exams and glasses.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Both plans offer coverage for medical services. Northwind Health Plus offers coverage for hospital stays,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doctor visits, lab tests, and X-rays. Northwind Standard only offers coverage for doctor visits and lab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tests.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Health Plus is a comprehensive plan that offers more coverage than Northwind Standard.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Northwind Health Plus offers coverage for emergency services, mental health and substance abuse</a:t>
              </a:r>
            </a:p>
            <a:p>
              <a:pPr marL="0" marR="0" lvl="1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5414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coverage, and out-of-network services, while Northwind Standard does not. Northwind Health Plus also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38DDF4A-608B-FF76-0A28-251ADEAFCA60}"/>
              </a:ext>
            </a:extLst>
          </p:cNvPr>
          <p:cNvSpPr/>
          <p:nvPr/>
        </p:nvSpPr>
        <p:spPr bwMode="auto">
          <a:xfrm>
            <a:off x="1551709" y="2785626"/>
            <a:ext cx="9047018" cy="4072374"/>
          </a:xfrm>
          <a:prstGeom prst="rect">
            <a:avLst/>
          </a:prstGeom>
          <a:solidFill>
            <a:schemeClr val="bg1">
              <a:alpha val="53603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!!gradient">
            <a:extLst>
              <a:ext uri="{FF2B5EF4-FFF2-40B4-BE49-F238E27FC236}">
                <a16:creationId xmlns:a16="http://schemas.microsoft.com/office/drawing/2014/main" id="{3D2D6461-1736-270E-92F5-ABA249C77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10368509" y="-6499451"/>
            <a:ext cx="22168508" cy="14368637"/>
          </a:xfrm>
          <a:prstGeom prst="roundRect">
            <a:avLst>
              <a:gd name="adj" fmla="val 0"/>
            </a:avLst>
          </a:prstGeom>
          <a:gradFill>
            <a:gsLst>
              <a:gs pos="36000">
                <a:schemeClr val="bg1">
                  <a:alpha val="0"/>
                </a:schemeClr>
              </a:gs>
              <a:gs pos="44000">
                <a:schemeClr val="accent1">
                  <a:lumMod val="5000"/>
                  <a:lumOff val="95000"/>
                </a:schemeClr>
              </a:gs>
              <a:gs pos="100000">
                <a:srgbClr val="C5B4E3"/>
              </a:gs>
              <a:gs pos="62000">
                <a:srgbClr val="8DC8E8"/>
              </a:gs>
            </a:gsLst>
            <a:lin ang="2700000" scaled="0"/>
          </a:gradFill>
          <a:ln>
            <a:noFill/>
            <a:headEnd type="none" w="med" len="med"/>
            <a:tailEnd type="none" w="med" len="med"/>
          </a:ln>
          <a:effectLst/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BF68EF4-3A8E-75C1-ED2D-F2385B4A3596}"/>
              </a:ext>
            </a:extLst>
          </p:cNvPr>
          <p:cNvSpPr/>
          <p:nvPr/>
        </p:nvSpPr>
        <p:spPr>
          <a:xfrm>
            <a:off x="5741054" y="4606935"/>
            <a:ext cx="396885" cy="395472"/>
          </a:xfrm>
          <a:custGeom>
            <a:avLst/>
            <a:gdLst>
              <a:gd name="connsiteX0" fmla="*/ 97786 w 210277"/>
              <a:gd name="connsiteY0" fmla="*/ 749 h 209528"/>
              <a:gd name="connsiteX1" fmla="*/ 127193 w 210277"/>
              <a:gd name="connsiteY1" fmla="*/ 15452 h 209528"/>
              <a:gd name="connsiteX2" fmla="*/ 136014 w 210277"/>
              <a:gd name="connsiteY2" fmla="*/ 44857 h 209528"/>
              <a:gd name="connsiteX3" fmla="*/ 165419 w 210277"/>
              <a:gd name="connsiteY3" fmla="*/ 74263 h 209528"/>
              <a:gd name="connsiteX4" fmla="*/ 194824 w 210277"/>
              <a:gd name="connsiteY4" fmla="*/ 83085 h 209528"/>
              <a:gd name="connsiteX5" fmla="*/ 209527 w 210277"/>
              <a:gd name="connsiteY5" fmla="*/ 97788 h 209528"/>
              <a:gd name="connsiteX6" fmla="*/ 194824 w 210277"/>
              <a:gd name="connsiteY6" fmla="*/ 127193 h 209528"/>
              <a:gd name="connsiteX7" fmla="*/ 165419 w 210277"/>
              <a:gd name="connsiteY7" fmla="*/ 136014 h 209528"/>
              <a:gd name="connsiteX8" fmla="*/ 136014 w 210277"/>
              <a:gd name="connsiteY8" fmla="*/ 165420 h 209528"/>
              <a:gd name="connsiteX9" fmla="*/ 127193 w 210277"/>
              <a:gd name="connsiteY9" fmla="*/ 194825 h 209528"/>
              <a:gd name="connsiteX10" fmla="*/ 106608 w 210277"/>
              <a:gd name="connsiteY10" fmla="*/ 209528 h 209528"/>
              <a:gd name="connsiteX11" fmla="*/ 91905 w 210277"/>
              <a:gd name="connsiteY11" fmla="*/ 206588 h 209528"/>
              <a:gd name="connsiteX12" fmla="*/ 83084 w 210277"/>
              <a:gd name="connsiteY12" fmla="*/ 194825 h 209528"/>
              <a:gd name="connsiteX13" fmla="*/ 74263 w 210277"/>
              <a:gd name="connsiteY13" fmla="*/ 165420 h 209528"/>
              <a:gd name="connsiteX14" fmla="*/ 44857 w 210277"/>
              <a:gd name="connsiteY14" fmla="*/ 136014 h 209528"/>
              <a:gd name="connsiteX15" fmla="*/ 15452 w 210277"/>
              <a:gd name="connsiteY15" fmla="*/ 127193 h 209528"/>
              <a:gd name="connsiteX16" fmla="*/ 749 w 210277"/>
              <a:gd name="connsiteY16" fmla="*/ 112490 h 209528"/>
              <a:gd name="connsiteX17" fmla="*/ 15452 w 210277"/>
              <a:gd name="connsiteY17" fmla="*/ 83085 h 209528"/>
              <a:gd name="connsiteX18" fmla="*/ 44857 w 210277"/>
              <a:gd name="connsiteY18" fmla="*/ 74263 h 209528"/>
              <a:gd name="connsiteX19" fmla="*/ 74263 w 210277"/>
              <a:gd name="connsiteY19" fmla="*/ 44857 h 209528"/>
              <a:gd name="connsiteX20" fmla="*/ 83084 w 210277"/>
              <a:gd name="connsiteY20" fmla="*/ 15452 h 209528"/>
              <a:gd name="connsiteX21" fmla="*/ 97786 w 210277"/>
              <a:gd name="connsiteY21" fmla="*/ 749 h 20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0277" h="209528">
                <a:moveTo>
                  <a:pt x="97786" y="749"/>
                </a:moveTo>
                <a:cubicBezTo>
                  <a:pt x="109548" y="-2191"/>
                  <a:pt x="124252" y="3690"/>
                  <a:pt x="127193" y="15452"/>
                </a:cubicBezTo>
                <a:lnTo>
                  <a:pt x="136014" y="44857"/>
                </a:lnTo>
                <a:cubicBezTo>
                  <a:pt x="141894" y="59560"/>
                  <a:pt x="150716" y="71322"/>
                  <a:pt x="165419" y="74263"/>
                </a:cubicBezTo>
                <a:lnTo>
                  <a:pt x="194824" y="83085"/>
                </a:lnTo>
                <a:cubicBezTo>
                  <a:pt x="200705" y="86026"/>
                  <a:pt x="206586" y="91907"/>
                  <a:pt x="209527" y="97788"/>
                </a:cubicBezTo>
                <a:cubicBezTo>
                  <a:pt x="212467" y="109549"/>
                  <a:pt x="206586" y="124252"/>
                  <a:pt x="194824" y="127193"/>
                </a:cubicBezTo>
                <a:lnTo>
                  <a:pt x="165419" y="136014"/>
                </a:lnTo>
                <a:cubicBezTo>
                  <a:pt x="150716" y="141896"/>
                  <a:pt x="138955" y="150718"/>
                  <a:pt x="136014" y="165420"/>
                </a:cubicBezTo>
                <a:lnTo>
                  <a:pt x="127193" y="194825"/>
                </a:lnTo>
                <a:cubicBezTo>
                  <a:pt x="124252" y="203647"/>
                  <a:pt x="115430" y="209528"/>
                  <a:pt x="106608" y="209528"/>
                </a:cubicBezTo>
                <a:cubicBezTo>
                  <a:pt x="100727" y="209528"/>
                  <a:pt x="94846" y="209528"/>
                  <a:pt x="91905" y="206588"/>
                </a:cubicBezTo>
                <a:cubicBezTo>
                  <a:pt x="88965" y="203647"/>
                  <a:pt x="86025" y="200707"/>
                  <a:pt x="83084" y="194825"/>
                </a:cubicBezTo>
                <a:lnTo>
                  <a:pt x="74263" y="165420"/>
                </a:lnTo>
                <a:cubicBezTo>
                  <a:pt x="68382" y="150718"/>
                  <a:pt x="59560" y="138955"/>
                  <a:pt x="44857" y="136014"/>
                </a:cubicBezTo>
                <a:lnTo>
                  <a:pt x="15452" y="127193"/>
                </a:lnTo>
                <a:cubicBezTo>
                  <a:pt x="9571" y="124252"/>
                  <a:pt x="3690" y="118371"/>
                  <a:pt x="749" y="112490"/>
                </a:cubicBezTo>
                <a:cubicBezTo>
                  <a:pt x="-2192" y="100728"/>
                  <a:pt x="3690" y="86026"/>
                  <a:pt x="15452" y="83085"/>
                </a:cubicBezTo>
                <a:lnTo>
                  <a:pt x="44857" y="74263"/>
                </a:lnTo>
                <a:cubicBezTo>
                  <a:pt x="59560" y="68382"/>
                  <a:pt x="68382" y="59560"/>
                  <a:pt x="74263" y="44857"/>
                </a:cubicBezTo>
                <a:lnTo>
                  <a:pt x="83084" y="15452"/>
                </a:lnTo>
                <a:cubicBezTo>
                  <a:pt x="86025" y="9571"/>
                  <a:pt x="91905" y="3690"/>
                  <a:pt x="97786" y="749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D2B39E4-2D6F-A3DC-F873-B4C6A2E5C107}"/>
              </a:ext>
            </a:extLst>
          </p:cNvPr>
          <p:cNvSpPr/>
          <p:nvPr/>
        </p:nvSpPr>
        <p:spPr>
          <a:xfrm>
            <a:off x="6220307" y="4653017"/>
            <a:ext cx="191436" cy="190754"/>
          </a:xfrm>
          <a:custGeom>
            <a:avLst/>
            <a:gdLst>
              <a:gd name="connsiteX0" fmla="*/ 97787 w 210277"/>
              <a:gd name="connsiteY0" fmla="*/ 749 h 209528"/>
              <a:gd name="connsiteX1" fmla="*/ 127194 w 210277"/>
              <a:gd name="connsiteY1" fmla="*/ 15452 h 209528"/>
              <a:gd name="connsiteX2" fmla="*/ 136015 w 210277"/>
              <a:gd name="connsiteY2" fmla="*/ 44857 h 209528"/>
              <a:gd name="connsiteX3" fmla="*/ 165420 w 210277"/>
              <a:gd name="connsiteY3" fmla="*/ 74263 h 209528"/>
              <a:gd name="connsiteX4" fmla="*/ 194825 w 210277"/>
              <a:gd name="connsiteY4" fmla="*/ 83085 h 209528"/>
              <a:gd name="connsiteX5" fmla="*/ 209528 w 210277"/>
              <a:gd name="connsiteY5" fmla="*/ 97788 h 209528"/>
              <a:gd name="connsiteX6" fmla="*/ 194825 w 210277"/>
              <a:gd name="connsiteY6" fmla="*/ 127193 h 209528"/>
              <a:gd name="connsiteX7" fmla="*/ 165420 w 210277"/>
              <a:gd name="connsiteY7" fmla="*/ 136014 h 209528"/>
              <a:gd name="connsiteX8" fmla="*/ 136015 w 210277"/>
              <a:gd name="connsiteY8" fmla="*/ 165420 h 209528"/>
              <a:gd name="connsiteX9" fmla="*/ 127194 w 210277"/>
              <a:gd name="connsiteY9" fmla="*/ 194825 h 209528"/>
              <a:gd name="connsiteX10" fmla="*/ 106609 w 210277"/>
              <a:gd name="connsiteY10" fmla="*/ 209528 h 209528"/>
              <a:gd name="connsiteX11" fmla="*/ 91906 w 210277"/>
              <a:gd name="connsiteY11" fmla="*/ 206588 h 209528"/>
              <a:gd name="connsiteX12" fmla="*/ 83085 w 210277"/>
              <a:gd name="connsiteY12" fmla="*/ 194825 h 209528"/>
              <a:gd name="connsiteX13" fmla="*/ 74264 w 210277"/>
              <a:gd name="connsiteY13" fmla="*/ 165420 h 209528"/>
              <a:gd name="connsiteX14" fmla="*/ 44858 w 210277"/>
              <a:gd name="connsiteY14" fmla="*/ 136014 h 209528"/>
              <a:gd name="connsiteX15" fmla="*/ 15453 w 210277"/>
              <a:gd name="connsiteY15" fmla="*/ 127193 h 209528"/>
              <a:gd name="connsiteX16" fmla="*/ 750 w 210277"/>
              <a:gd name="connsiteY16" fmla="*/ 112490 h 209528"/>
              <a:gd name="connsiteX17" fmla="*/ 15453 w 210277"/>
              <a:gd name="connsiteY17" fmla="*/ 83085 h 209528"/>
              <a:gd name="connsiteX18" fmla="*/ 44858 w 210277"/>
              <a:gd name="connsiteY18" fmla="*/ 74263 h 209528"/>
              <a:gd name="connsiteX19" fmla="*/ 74264 w 210277"/>
              <a:gd name="connsiteY19" fmla="*/ 44857 h 209528"/>
              <a:gd name="connsiteX20" fmla="*/ 83085 w 210277"/>
              <a:gd name="connsiteY20" fmla="*/ 15452 h 209528"/>
              <a:gd name="connsiteX21" fmla="*/ 97787 w 210277"/>
              <a:gd name="connsiteY21" fmla="*/ 749 h 20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0277" h="209528">
                <a:moveTo>
                  <a:pt x="97787" y="749"/>
                </a:moveTo>
                <a:cubicBezTo>
                  <a:pt x="109549" y="-2191"/>
                  <a:pt x="124253" y="3690"/>
                  <a:pt x="127194" y="15452"/>
                </a:cubicBezTo>
                <a:lnTo>
                  <a:pt x="136015" y="44857"/>
                </a:lnTo>
                <a:cubicBezTo>
                  <a:pt x="141895" y="59560"/>
                  <a:pt x="150717" y="71322"/>
                  <a:pt x="165420" y="74263"/>
                </a:cubicBezTo>
                <a:lnTo>
                  <a:pt x="194825" y="83085"/>
                </a:lnTo>
                <a:cubicBezTo>
                  <a:pt x="200706" y="86026"/>
                  <a:pt x="206587" y="91907"/>
                  <a:pt x="209528" y="97788"/>
                </a:cubicBezTo>
                <a:cubicBezTo>
                  <a:pt x="212468" y="109549"/>
                  <a:pt x="206587" y="124252"/>
                  <a:pt x="194825" y="127193"/>
                </a:cubicBezTo>
                <a:lnTo>
                  <a:pt x="165420" y="136014"/>
                </a:lnTo>
                <a:cubicBezTo>
                  <a:pt x="150717" y="141896"/>
                  <a:pt x="138956" y="150718"/>
                  <a:pt x="136015" y="165420"/>
                </a:cubicBezTo>
                <a:lnTo>
                  <a:pt x="127194" y="194825"/>
                </a:lnTo>
                <a:cubicBezTo>
                  <a:pt x="124253" y="203647"/>
                  <a:pt x="115431" y="209528"/>
                  <a:pt x="106609" y="209528"/>
                </a:cubicBezTo>
                <a:cubicBezTo>
                  <a:pt x="100728" y="209528"/>
                  <a:pt x="94847" y="209528"/>
                  <a:pt x="91906" y="206588"/>
                </a:cubicBezTo>
                <a:cubicBezTo>
                  <a:pt x="88966" y="203647"/>
                  <a:pt x="86026" y="200707"/>
                  <a:pt x="83085" y="194825"/>
                </a:cubicBezTo>
                <a:lnTo>
                  <a:pt x="74264" y="165420"/>
                </a:lnTo>
                <a:cubicBezTo>
                  <a:pt x="68383" y="150718"/>
                  <a:pt x="59561" y="138955"/>
                  <a:pt x="44858" y="136014"/>
                </a:cubicBezTo>
                <a:lnTo>
                  <a:pt x="15453" y="127193"/>
                </a:lnTo>
                <a:cubicBezTo>
                  <a:pt x="9572" y="124252"/>
                  <a:pt x="3691" y="118371"/>
                  <a:pt x="750" y="112490"/>
                </a:cubicBezTo>
                <a:cubicBezTo>
                  <a:pt x="-2191" y="100728"/>
                  <a:pt x="3691" y="86026"/>
                  <a:pt x="15453" y="83085"/>
                </a:cubicBezTo>
                <a:lnTo>
                  <a:pt x="44858" y="74263"/>
                </a:lnTo>
                <a:cubicBezTo>
                  <a:pt x="59561" y="68382"/>
                  <a:pt x="68383" y="59560"/>
                  <a:pt x="74264" y="44857"/>
                </a:cubicBezTo>
                <a:lnTo>
                  <a:pt x="83085" y="15452"/>
                </a:lnTo>
                <a:cubicBezTo>
                  <a:pt x="86026" y="9571"/>
                  <a:pt x="91906" y="3690"/>
                  <a:pt x="97787" y="749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DBF1FD-9E2C-3C30-30E6-E1E31B6A2A1C}"/>
              </a:ext>
            </a:extLst>
          </p:cNvPr>
          <p:cNvSpPr/>
          <p:nvPr/>
        </p:nvSpPr>
        <p:spPr>
          <a:xfrm>
            <a:off x="6097482" y="4931924"/>
            <a:ext cx="245650" cy="249293"/>
          </a:xfrm>
          <a:custGeom>
            <a:avLst/>
            <a:gdLst>
              <a:gd name="connsiteX0" fmla="*/ 70573 w 130150"/>
              <a:gd name="connsiteY0" fmla="*/ 765 h 132080"/>
              <a:gd name="connsiteX1" fmla="*/ 82336 w 130150"/>
              <a:gd name="connsiteY1" fmla="*/ 12527 h 132080"/>
              <a:gd name="connsiteX2" fmla="*/ 88217 w 130150"/>
              <a:gd name="connsiteY2" fmla="*/ 30170 h 132080"/>
              <a:gd name="connsiteX3" fmla="*/ 99979 w 130150"/>
              <a:gd name="connsiteY3" fmla="*/ 41933 h 132080"/>
              <a:gd name="connsiteX4" fmla="*/ 117622 w 130150"/>
              <a:gd name="connsiteY4" fmla="*/ 47814 h 132080"/>
              <a:gd name="connsiteX5" fmla="*/ 129384 w 130150"/>
              <a:gd name="connsiteY5" fmla="*/ 71338 h 132080"/>
              <a:gd name="connsiteX6" fmla="*/ 117622 w 130150"/>
              <a:gd name="connsiteY6" fmla="*/ 83100 h 132080"/>
              <a:gd name="connsiteX7" fmla="*/ 102919 w 130150"/>
              <a:gd name="connsiteY7" fmla="*/ 86041 h 132080"/>
              <a:gd name="connsiteX8" fmla="*/ 88217 w 130150"/>
              <a:gd name="connsiteY8" fmla="*/ 100744 h 132080"/>
              <a:gd name="connsiteX9" fmla="*/ 82336 w 130150"/>
              <a:gd name="connsiteY9" fmla="*/ 118387 h 132080"/>
              <a:gd name="connsiteX10" fmla="*/ 76455 w 130150"/>
              <a:gd name="connsiteY10" fmla="*/ 127208 h 132080"/>
              <a:gd name="connsiteX11" fmla="*/ 55871 w 130150"/>
              <a:gd name="connsiteY11" fmla="*/ 130149 h 132080"/>
              <a:gd name="connsiteX12" fmla="*/ 49989 w 130150"/>
              <a:gd name="connsiteY12" fmla="*/ 121327 h 132080"/>
              <a:gd name="connsiteX13" fmla="*/ 44108 w 130150"/>
              <a:gd name="connsiteY13" fmla="*/ 103685 h 132080"/>
              <a:gd name="connsiteX14" fmla="*/ 29406 w 130150"/>
              <a:gd name="connsiteY14" fmla="*/ 88981 h 132080"/>
              <a:gd name="connsiteX15" fmla="*/ 11762 w 130150"/>
              <a:gd name="connsiteY15" fmla="*/ 83100 h 132080"/>
              <a:gd name="connsiteX16" fmla="*/ 0 w 130150"/>
              <a:gd name="connsiteY16" fmla="*/ 65457 h 132080"/>
              <a:gd name="connsiteX17" fmla="*/ 11762 w 130150"/>
              <a:gd name="connsiteY17" fmla="*/ 50754 h 132080"/>
              <a:gd name="connsiteX18" fmla="*/ 29406 w 130150"/>
              <a:gd name="connsiteY18" fmla="*/ 44874 h 132080"/>
              <a:gd name="connsiteX19" fmla="*/ 41168 w 130150"/>
              <a:gd name="connsiteY19" fmla="*/ 30170 h 132080"/>
              <a:gd name="connsiteX20" fmla="*/ 47049 w 130150"/>
              <a:gd name="connsiteY20" fmla="*/ 12527 h 132080"/>
              <a:gd name="connsiteX21" fmla="*/ 70573 w 130150"/>
              <a:gd name="connsiteY21" fmla="*/ 765 h 13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0150" h="132080">
                <a:moveTo>
                  <a:pt x="70573" y="765"/>
                </a:moveTo>
                <a:cubicBezTo>
                  <a:pt x="76455" y="3706"/>
                  <a:pt x="79396" y="6646"/>
                  <a:pt x="82336" y="12527"/>
                </a:cubicBezTo>
                <a:lnTo>
                  <a:pt x="88217" y="30170"/>
                </a:lnTo>
                <a:cubicBezTo>
                  <a:pt x="91157" y="36052"/>
                  <a:pt x="94098" y="38993"/>
                  <a:pt x="99979" y="41933"/>
                </a:cubicBezTo>
                <a:lnTo>
                  <a:pt x="117622" y="47814"/>
                </a:lnTo>
                <a:cubicBezTo>
                  <a:pt x="126444" y="50754"/>
                  <a:pt x="132325" y="62516"/>
                  <a:pt x="129384" y="71338"/>
                </a:cubicBezTo>
                <a:cubicBezTo>
                  <a:pt x="126444" y="77219"/>
                  <a:pt x="123503" y="80160"/>
                  <a:pt x="117622" y="83100"/>
                </a:cubicBezTo>
                <a:lnTo>
                  <a:pt x="102919" y="86041"/>
                </a:lnTo>
                <a:cubicBezTo>
                  <a:pt x="94098" y="88981"/>
                  <a:pt x="91157" y="94862"/>
                  <a:pt x="88217" y="100744"/>
                </a:cubicBezTo>
                <a:lnTo>
                  <a:pt x="82336" y="118387"/>
                </a:lnTo>
                <a:cubicBezTo>
                  <a:pt x="82336" y="121327"/>
                  <a:pt x="79396" y="124268"/>
                  <a:pt x="76455" y="127208"/>
                </a:cubicBezTo>
                <a:cubicBezTo>
                  <a:pt x="70573" y="133089"/>
                  <a:pt x="61752" y="133089"/>
                  <a:pt x="55871" y="130149"/>
                </a:cubicBezTo>
                <a:cubicBezTo>
                  <a:pt x="52930" y="127208"/>
                  <a:pt x="49989" y="124268"/>
                  <a:pt x="49989" y="121327"/>
                </a:cubicBezTo>
                <a:lnTo>
                  <a:pt x="44108" y="103685"/>
                </a:lnTo>
                <a:cubicBezTo>
                  <a:pt x="41168" y="94862"/>
                  <a:pt x="35287" y="91922"/>
                  <a:pt x="29406" y="88981"/>
                </a:cubicBezTo>
                <a:lnTo>
                  <a:pt x="11762" y="83100"/>
                </a:lnTo>
                <a:cubicBezTo>
                  <a:pt x="5881" y="80160"/>
                  <a:pt x="0" y="74279"/>
                  <a:pt x="0" y="65457"/>
                </a:cubicBezTo>
                <a:cubicBezTo>
                  <a:pt x="0" y="56635"/>
                  <a:pt x="5881" y="50754"/>
                  <a:pt x="11762" y="50754"/>
                </a:cubicBezTo>
                <a:lnTo>
                  <a:pt x="29406" y="44874"/>
                </a:lnTo>
                <a:cubicBezTo>
                  <a:pt x="35287" y="41933"/>
                  <a:pt x="38227" y="36052"/>
                  <a:pt x="41168" y="30170"/>
                </a:cubicBezTo>
                <a:lnTo>
                  <a:pt x="47049" y="12527"/>
                </a:lnTo>
                <a:cubicBezTo>
                  <a:pt x="49989" y="3706"/>
                  <a:pt x="61752" y="-2175"/>
                  <a:pt x="70573" y="765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28" name="Freeform: Shape 18">
            <a:extLst>
              <a:ext uri="{FF2B5EF4-FFF2-40B4-BE49-F238E27FC236}">
                <a16:creationId xmlns:a16="http://schemas.microsoft.com/office/drawing/2014/main" id="{03429639-0D41-42F4-2BE6-B170CA134C7A}"/>
              </a:ext>
            </a:extLst>
          </p:cNvPr>
          <p:cNvSpPr/>
          <p:nvPr/>
        </p:nvSpPr>
        <p:spPr>
          <a:xfrm>
            <a:off x="5738279" y="4606935"/>
            <a:ext cx="396885" cy="395472"/>
          </a:xfrm>
          <a:custGeom>
            <a:avLst/>
            <a:gdLst>
              <a:gd name="connsiteX0" fmla="*/ 97786 w 210277"/>
              <a:gd name="connsiteY0" fmla="*/ 749 h 209528"/>
              <a:gd name="connsiteX1" fmla="*/ 127193 w 210277"/>
              <a:gd name="connsiteY1" fmla="*/ 15452 h 209528"/>
              <a:gd name="connsiteX2" fmla="*/ 136014 w 210277"/>
              <a:gd name="connsiteY2" fmla="*/ 44857 h 209528"/>
              <a:gd name="connsiteX3" fmla="*/ 165419 w 210277"/>
              <a:gd name="connsiteY3" fmla="*/ 74263 h 209528"/>
              <a:gd name="connsiteX4" fmla="*/ 194824 w 210277"/>
              <a:gd name="connsiteY4" fmla="*/ 83085 h 209528"/>
              <a:gd name="connsiteX5" fmla="*/ 209527 w 210277"/>
              <a:gd name="connsiteY5" fmla="*/ 97788 h 209528"/>
              <a:gd name="connsiteX6" fmla="*/ 194824 w 210277"/>
              <a:gd name="connsiteY6" fmla="*/ 127193 h 209528"/>
              <a:gd name="connsiteX7" fmla="*/ 165419 w 210277"/>
              <a:gd name="connsiteY7" fmla="*/ 136014 h 209528"/>
              <a:gd name="connsiteX8" fmla="*/ 136014 w 210277"/>
              <a:gd name="connsiteY8" fmla="*/ 165420 h 209528"/>
              <a:gd name="connsiteX9" fmla="*/ 127193 w 210277"/>
              <a:gd name="connsiteY9" fmla="*/ 194825 h 209528"/>
              <a:gd name="connsiteX10" fmla="*/ 106608 w 210277"/>
              <a:gd name="connsiteY10" fmla="*/ 209528 h 209528"/>
              <a:gd name="connsiteX11" fmla="*/ 91905 w 210277"/>
              <a:gd name="connsiteY11" fmla="*/ 206588 h 209528"/>
              <a:gd name="connsiteX12" fmla="*/ 83084 w 210277"/>
              <a:gd name="connsiteY12" fmla="*/ 194825 h 209528"/>
              <a:gd name="connsiteX13" fmla="*/ 74263 w 210277"/>
              <a:gd name="connsiteY13" fmla="*/ 165420 h 209528"/>
              <a:gd name="connsiteX14" fmla="*/ 44857 w 210277"/>
              <a:gd name="connsiteY14" fmla="*/ 136014 h 209528"/>
              <a:gd name="connsiteX15" fmla="*/ 15452 w 210277"/>
              <a:gd name="connsiteY15" fmla="*/ 127193 h 209528"/>
              <a:gd name="connsiteX16" fmla="*/ 749 w 210277"/>
              <a:gd name="connsiteY16" fmla="*/ 112490 h 209528"/>
              <a:gd name="connsiteX17" fmla="*/ 15452 w 210277"/>
              <a:gd name="connsiteY17" fmla="*/ 83085 h 209528"/>
              <a:gd name="connsiteX18" fmla="*/ 44857 w 210277"/>
              <a:gd name="connsiteY18" fmla="*/ 74263 h 209528"/>
              <a:gd name="connsiteX19" fmla="*/ 74263 w 210277"/>
              <a:gd name="connsiteY19" fmla="*/ 44857 h 209528"/>
              <a:gd name="connsiteX20" fmla="*/ 83084 w 210277"/>
              <a:gd name="connsiteY20" fmla="*/ 15452 h 209528"/>
              <a:gd name="connsiteX21" fmla="*/ 97786 w 210277"/>
              <a:gd name="connsiteY21" fmla="*/ 749 h 20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0277" h="209528">
                <a:moveTo>
                  <a:pt x="97786" y="749"/>
                </a:moveTo>
                <a:cubicBezTo>
                  <a:pt x="109548" y="-2191"/>
                  <a:pt x="124252" y="3690"/>
                  <a:pt x="127193" y="15452"/>
                </a:cubicBezTo>
                <a:lnTo>
                  <a:pt x="136014" y="44857"/>
                </a:lnTo>
                <a:cubicBezTo>
                  <a:pt x="141894" y="59560"/>
                  <a:pt x="150716" y="71322"/>
                  <a:pt x="165419" y="74263"/>
                </a:cubicBezTo>
                <a:lnTo>
                  <a:pt x="194824" y="83085"/>
                </a:lnTo>
                <a:cubicBezTo>
                  <a:pt x="200705" y="86026"/>
                  <a:pt x="206586" y="91907"/>
                  <a:pt x="209527" y="97788"/>
                </a:cubicBezTo>
                <a:cubicBezTo>
                  <a:pt x="212467" y="109549"/>
                  <a:pt x="206586" y="124252"/>
                  <a:pt x="194824" y="127193"/>
                </a:cubicBezTo>
                <a:lnTo>
                  <a:pt x="165419" y="136014"/>
                </a:lnTo>
                <a:cubicBezTo>
                  <a:pt x="150716" y="141896"/>
                  <a:pt x="138955" y="150718"/>
                  <a:pt x="136014" y="165420"/>
                </a:cubicBezTo>
                <a:lnTo>
                  <a:pt x="127193" y="194825"/>
                </a:lnTo>
                <a:cubicBezTo>
                  <a:pt x="124252" y="203647"/>
                  <a:pt x="115430" y="209528"/>
                  <a:pt x="106608" y="209528"/>
                </a:cubicBezTo>
                <a:cubicBezTo>
                  <a:pt x="100727" y="209528"/>
                  <a:pt x="94846" y="209528"/>
                  <a:pt x="91905" y="206588"/>
                </a:cubicBezTo>
                <a:cubicBezTo>
                  <a:pt x="88965" y="203647"/>
                  <a:pt x="86025" y="200707"/>
                  <a:pt x="83084" y="194825"/>
                </a:cubicBezTo>
                <a:lnTo>
                  <a:pt x="74263" y="165420"/>
                </a:lnTo>
                <a:cubicBezTo>
                  <a:pt x="68382" y="150718"/>
                  <a:pt x="59560" y="138955"/>
                  <a:pt x="44857" y="136014"/>
                </a:cubicBezTo>
                <a:lnTo>
                  <a:pt x="15452" y="127193"/>
                </a:lnTo>
                <a:cubicBezTo>
                  <a:pt x="9571" y="124252"/>
                  <a:pt x="3690" y="118371"/>
                  <a:pt x="749" y="112490"/>
                </a:cubicBezTo>
                <a:cubicBezTo>
                  <a:pt x="-2192" y="100728"/>
                  <a:pt x="3690" y="86026"/>
                  <a:pt x="15452" y="83085"/>
                </a:cubicBezTo>
                <a:lnTo>
                  <a:pt x="44857" y="74263"/>
                </a:lnTo>
                <a:cubicBezTo>
                  <a:pt x="59560" y="68382"/>
                  <a:pt x="68382" y="59560"/>
                  <a:pt x="74263" y="44857"/>
                </a:cubicBezTo>
                <a:lnTo>
                  <a:pt x="83084" y="15452"/>
                </a:lnTo>
                <a:cubicBezTo>
                  <a:pt x="86025" y="9571"/>
                  <a:pt x="91905" y="3690"/>
                  <a:pt x="97786" y="749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29" name="Freeform: Shape 15">
            <a:extLst>
              <a:ext uri="{FF2B5EF4-FFF2-40B4-BE49-F238E27FC236}">
                <a16:creationId xmlns:a16="http://schemas.microsoft.com/office/drawing/2014/main" id="{80AF28C2-053B-80EE-A605-3A2E8D5C8AA0}"/>
              </a:ext>
            </a:extLst>
          </p:cNvPr>
          <p:cNvSpPr/>
          <p:nvPr/>
        </p:nvSpPr>
        <p:spPr>
          <a:xfrm>
            <a:off x="6217532" y="4653017"/>
            <a:ext cx="191436" cy="190754"/>
          </a:xfrm>
          <a:custGeom>
            <a:avLst/>
            <a:gdLst>
              <a:gd name="connsiteX0" fmla="*/ 97787 w 210277"/>
              <a:gd name="connsiteY0" fmla="*/ 749 h 209528"/>
              <a:gd name="connsiteX1" fmla="*/ 127194 w 210277"/>
              <a:gd name="connsiteY1" fmla="*/ 15452 h 209528"/>
              <a:gd name="connsiteX2" fmla="*/ 136015 w 210277"/>
              <a:gd name="connsiteY2" fmla="*/ 44857 h 209528"/>
              <a:gd name="connsiteX3" fmla="*/ 165420 w 210277"/>
              <a:gd name="connsiteY3" fmla="*/ 74263 h 209528"/>
              <a:gd name="connsiteX4" fmla="*/ 194825 w 210277"/>
              <a:gd name="connsiteY4" fmla="*/ 83085 h 209528"/>
              <a:gd name="connsiteX5" fmla="*/ 209528 w 210277"/>
              <a:gd name="connsiteY5" fmla="*/ 97788 h 209528"/>
              <a:gd name="connsiteX6" fmla="*/ 194825 w 210277"/>
              <a:gd name="connsiteY6" fmla="*/ 127193 h 209528"/>
              <a:gd name="connsiteX7" fmla="*/ 165420 w 210277"/>
              <a:gd name="connsiteY7" fmla="*/ 136014 h 209528"/>
              <a:gd name="connsiteX8" fmla="*/ 136015 w 210277"/>
              <a:gd name="connsiteY8" fmla="*/ 165420 h 209528"/>
              <a:gd name="connsiteX9" fmla="*/ 127194 w 210277"/>
              <a:gd name="connsiteY9" fmla="*/ 194825 h 209528"/>
              <a:gd name="connsiteX10" fmla="*/ 106609 w 210277"/>
              <a:gd name="connsiteY10" fmla="*/ 209528 h 209528"/>
              <a:gd name="connsiteX11" fmla="*/ 91906 w 210277"/>
              <a:gd name="connsiteY11" fmla="*/ 206588 h 209528"/>
              <a:gd name="connsiteX12" fmla="*/ 83085 w 210277"/>
              <a:gd name="connsiteY12" fmla="*/ 194825 h 209528"/>
              <a:gd name="connsiteX13" fmla="*/ 74264 w 210277"/>
              <a:gd name="connsiteY13" fmla="*/ 165420 h 209528"/>
              <a:gd name="connsiteX14" fmla="*/ 44858 w 210277"/>
              <a:gd name="connsiteY14" fmla="*/ 136014 h 209528"/>
              <a:gd name="connsiteX15" fmla="*/ 15453 w 210277"/>
              <a:gd name="connsiteY15" fmla="*/ 127193 h 209528"/>
              <a:gd name="connsiteX16" fmla="*/ 750 w 210277"/>
              <a:gd name="connsiteY16" fmla="*/ 112490 h 209528"/>
              <a:gd name="connsiteX17" fmla="*/ 15453 w 210277"/>
              <a:gd name="connsiteY17" fmla="*/ 83085 h 209528"/>
              <a:gd name="connsiteX18" fmla="*/ 44858 w 210277"/>
              <a:gd name="connsiteY18" fmla="*/ 74263 h 209528"/>
              <a:gd name="connsiteX19" fmla="*/ 74264 w 210277"/>
              <a:gd name="connsiteY19" fmla="*/ 44857 h 209528"/>
              <a:gd name="connsiteX20" fmla="*/ 83085 w 210277"/>
              <a:gd name="connsiteY20" fmla="*/ 15452 h 209528"/>
              <a:gd name="connsiteX21" fmla="*/ 97787 w 210277"/>
              <a:gd name="connsiteY21" fmla="*/ 749 h 20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0277" h="209528">
                <a:moveTo>
                  <a:pt x="97787" y="749"/>
                </a:moveTo>
                <a:cubicBezTo>
                  <a:pt x="109549" y="-2191"/>
                  <a:pt x="124253" y="3690"/>
                  <a:pt x="127194" y="15452"/>
                </a:cubicBezTo>
                <a:lnTo>
                  <a:pt x="136015" y="44857"/>
                </a:lnTo>
                <a:cubicBezTo>
                  <a:pt x="141895" y="59560"/>
                  <a:pt x="150717" y="71322"/>
                  <a:pt x="165420" y="74263"/>
                </a:cubicBezTo>
                <a:lnTo>
                  <a:pt x="194825" y="83085"/>
                </a:lnTo>
                <a:cubicBezTo>
                  <a:pt x="200706" y="86026"/>
                  <a:pt x="206587" y="91907"/>
                  <a:pt x="209528" y="97788"/>
                </a:cubicBezTo>
                <a:cubicBezTo>
                  <a:pt x="212468" y="109549"/>
                  <a:pt x="206587" y="124252"/>
                  <a:pt x="194825" y="127193"/>
                </a:cubicBezTo>
                <a:lnTo>
                  <a:pt x="165420" y="136014"/>
                </a:lnTo>
                <a:cubicBezTo>
                  <a:pt x="150717" y="141896"/>
                  <a:pt x="138956" y="150718"/>
                  <a:pt x="136015" y="165420"/>
                </a:cubicBezTo>
                <a:lnTo>
                  <a:pt x="127194" y="194825"/>
                </a:lnTo>
                <a:cubicBezTo>
                  <a:pt x="124253" y="203647"/>
                  <a:pt x="115431" y="209528"/>
                  <a:pt x="106609" y="209528"/>
                </a:cubicBezTo>
                <a:cubicBezTo>
                  <a:pt x="100728" y="209528"/>
                  <a:pt x="94847" y="209528"/>
                  <a:pt x="91906" y="206588"/>
                </a:cubicBezTo>
                <a:cubicBezTo>
                  <a:pt x="88966" y="203647"/>
                  <a:pt x="86026" y="200707"/>
                  <a:pt x="83085" y="194825"/>
                </a:cubicBezTo>
                <a:lnTo>
                  <a:pt x="74264" y="165420"/>
                </a:lnTo>
                <a:cubicBezTo>
                  <a:pt x="68383" y="150718"/>
                  <a:pt x="59561" y="138955"/>
                  <a:pt x="44858" y="136014"/>
                </a:cubicBezTo>
                <a:lnTo>
                  <a:pt x="15453" y="127193"/>
                </a:lnTo>
                <a:cubicBezTo>
                  <a:pt x="9572" y="124252"/>
                  <a:pt x="3691" y="118371"/>
                  <a:pt x="750" y="112490"/>
                </a:cubicBezTo>
                <a:cubicBezTo>
                  <a:pt x="-2191" y="100728"/>
                  <a:pt x="3691" y="86026"/>
                  <a:pt x="15453" y="83085"/>
                </a:cubicBezTo>
                <a:lnTo>
                  <a:pt x="44858" y="74263"/>
                </a:lnTo>
                <a:cubicBezTo>
                  <a:pt x="59561" y="68382"/>
                  <a:pt x="68383" y="59560"/>
                  <a:pt x="74264" y="44857"/>
                </a:cubicBezTo>
                <a:lnTo>
                  <a:pt x="83085" y="15452"/>
                </a:lnTo>
                <a:cubicBezTo>
                  <a:pt x="86026" y="9571"/>
                  <a:pt x="91906" y="3690"/>
                  <a:pt x="97787" y="749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30" name="Freeform: Shape 10">
            <a:extLst>
              <a:ext uri="{FF2B5EF4-FFF2-40B4-BE49-F238E27FC236}">
                <a16:creationId xmlns:a16="http://schemas.microsoft.com/office/drawing/2014/main" id="{AC58329D-459A-185F-F63C-4C0BF6298B5F}"/>
              </a:ext>
            </a:extLst>
          </p:cNvPr>
          <p:cNvSpPr/>
          <p:nvPr/>
        </p:nvSpPr>
        <p:spPr>
          <a:xfrm>
            <a:off x="6094707" y="4931924"/>
            <a:ext cx="245650" cy="249293"/>
          </a:xfrm>
          <a:custGeom>
            <a:avLst/>
            <a:gdLst>
              <a:gd name="connsiteX0" fmla="*/ 70573 w 130150"/>
              <a:gd name="connsiteY0" fmla="*/ 765 h 132080"/>
              <a:gd name="connsiteX1" fmla="*/ 82336 w 130150"/>
              <a:gd name="connsiteY1" fmla="*/ 12527 h 132080"/>
              <a:gd name="connsiteX2" fmla="*/ 88217 w 130150"/>
              <a:gd name="connsiteY2" fmla="*/ 30170 h 132080"/>
              <a:gd name="connsiteX3" fmla="*/ 99979 w 130150"/>
              <a:gd name="connsiteY3" fmla="*/ 41933 h 132080"/>
              <a:gd name="connsiteX4" fmla="*/ 117622 w 130150"/>
              <a:gd name="connsiteY4" fmla="*/ 47814 h 132080"/>
              <a:gd name="connsiteX5" fmla="*/ 129384 w 130150"/>
              <a:gd name="connsiteY5" fmla="*/ 71338 h 132080"/>
              <a:gd name="connsiteX6" fmla="*/ 117622 w 130150"/>
              <a:gd name="connsiteY6" fmla="*/ 83100 h 132080"/>
              <a:gd name="connsiteX7" fmla="*/ 102919 w 130150"/>
              <a:gd name="connsiteY7" fmla="*/ 86041 h 132080"/>
              <a:gd name="connsiteX8" fmla="*/ 88217 w 130150"/>
              <a:gd name="connsiteY8" fmla="*/ 100744 h 132080"/>
              <a:gd name="connsiteX9" fmla="*/ 82336 w 130150"/>
              <a:gd name="connsiteY9" fmla="*/ 118387 h 132080"/>
              <a:gd name="connsiteX10" fmla="*/ 76455 w 130150"/>
              <a:gd name="connsiteY10" fmla="*/ 127208 h 132080"/>
              <a:gd name="connsiteX11" fmla="*/ 55871 w 130150"/>
              <a:gd name="connsiteY11" fmla="*/ 130149 h 132080"/>
              <a:gd name="connsiteX12" fmla="*/ 49989 w 130150"/>
              <a:gd name="connsiteY12" fmla="*/ 121327 h 132080"/>
              <a:gd name="connsiteX13" fmla="*/ 44108 w 130150"/>
              <a:gd name="connsiteY13" fmla="*/ 103685 h 132080"/>
              <a:gd name="connsiteX14" fmla="*/ 29406 w 130150"/>
              <a:gd name="connsiteY14" fmla="*/ 88981 h 132080"/>
              <a:gd name="connsiteX15" fmla="*/ 11762 w 130150"/>
              <a:gd name="connsiteY15" fmla="*/ 83100 h 132080"/>
              <a:gd name="connsiteX16" fmla="*/ 0 w 130150"/>
              <a:gd name="connsiteY16" fmla="*/ 65457 h 132080"/>
              <a:gd name="connsiteX17" fmla="*/ 11762 w 130150"/>
              <a:gd name="connsiteY17" fmla="*/ 50754 h 132080"/>
              <a:gd name="connsiteX18" fmla="*/ 29406 w 130150"/>
              <a:gd name="connsiteY18" fmla="*/ 44874 h 132080"/>
              <a:gd name="connsiteX19" fmla="*/ 41168 w 130150"/>
              <a:gd name="connsiteY19" fmla="*/ 30170 h 132080"/>
              <a:gd name="connsiteX20" fmla="*/ 47049 w 130150"/>
              <a:gd name="connsiteY20" fmla="*/ 12527 h 132080"/>
              <a:gd name="connsiteX21" fmla="*/ 70573 w 130150"/>
              <a:gd name="connsiteY21" fmla="*/ 765 h 13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0150" h="132080">
                <a:moveTo>
                  <a:pt x="70573" y="765"/>
                </a:moveTo>
                <a:cubicBezTo>
                  <a:pt x="76455" y="3706"/>
                  <a:pt x="79396" y="6646"/>
                  <a:pt x="82336" y="12527"/>
                </a:cubicBezTo>
                <a:lnTo>
                  <a:pt x="88217" y="30170"/>
                </a:lnTo>
                <a:cubicBezTo>
                  <a:pt x="91157" y="36052"/>
                  <a:pt x="94098" y="38993"/>
                  <a:pt x="99979" y="41933"/>
                </a:cubicBezTo>
                <a:lnTo>
                  <a:pt x="117622" y="47814"/>
                </a:lnTo>
                <a:cubicBezTo>
                  <a:pt x="126444" y="50754"/>
                  <a:pt x="132325" y="62516"/>
                  <a:pt x="129384" y="71338"/>
                </a:cubicBezTo>
                <a:cubicBezTo>
                  <a:pt x="126444" y="77219"/>
                  <a:pt x="123503" y="80160"/>
                  <a:pt x="117622" y="83100"/>
                </a:cubicBezTo>
                <a:lnTo>
                  <a:pt x="102919" y="86041"/>
                </a:lnTo>
                <a:cubicBezTo>
                  <a:pt x="94098" y="88981"/>
                  <a:pt x="91157" y="94862"/>
                  <a:pt x="88217" y="100744"/>
                </a:cubicBezTo>
                <a:lnTo>
                  <a:pt x="82336" y="118387"/>
                </a:lnTo>
                <a:cubicBezTo>
                  <a:pt x="82336" y="121327"/>
                  <a:pt x="79396" y="124268"/>
                  <a:pt x="76455" y="127208"/>
                </a:cubicBezTo>
                <a:cubicBezTo>
                  <a:pt x="70573" y="133089"/>
                  <a:pt x="61752" y="133089"/>
                  <a:pt x="55871" y="130149"/>
                </a:cubicBezTo>
                <a:cubicBezTo>
                  <a:pt x="52930" y="127208"/>
                  <a:pt x="49989" y="124268"/>
                  <a:pt x="49989" y="121327"/>
                </a:cubicBezTo>
                <a:lnTo>
                  <a:pt x="44108" y="103685"/>
                </a:lnTo>
                <a:cubicBezTo>
                  <a:pt x="41168" y="94862"/>
                  <a:pt x="35287" y="91922"/>
                  <a:pt x="29406" y="88981"/>
                </a:cubicBezTo>
                <a:lnTo>
                  <a:pt x="11762" y="83100"/>
                </a:lnTo>
                <a:cubicBezTo>
                  <a:pt x="5881" y="80160"/>
                  <a:pt x="0" y="74279"/>
                  <a:pt x="0" y="65457"/>
                </a:cubicBezTo>
                <a:cubicBezTo>
                  <a:pt x="0" y="56635"/>
                  <a:pt x="5881" y="50754"/>
                  <a:pt x="11762" y="50754"/>
                </a:cubicBezTo>
                <a:lnTo>
                  <a:pt x="29406" y="44874"/>
                </a:lnTo>
                <a:cubicBezTo>
                  <a:pt x="35287" y="41933"/>
                  <a:pt x="38227" y="36052"/>
                  <a:pt x="41168" y="30170"/>
                </a:cubicBezTo>
                <a:lnTo>
                  <a:pt x="47049" y="12527"/>
                </a:lnTo>
                <a:cubicBezTo>
                  <a:pt x="49989" y="3706"/>
                  <a:pt x="61752" y="-2175"/>
                  <a:pt x="70573" y="765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31" name="Freeform: Shape 18">
            <a:extLst>
              <a:ext uri="{FF2B5EF4-FFF2-40B4-BE49-F238E27FC236}">
                <a16:creationId xmlns:a16="http://schemas.microsoft.com/office/drawing/2014/main" id="{B38E5B4F-4D3D-E880-DF92-D82564F6D835}"/>
              </a:ext>
            </a:extLst>
          </p:cNvPr>
          <p:cNvSpPr/>
          <p:nvPr/>
        </p:nvSpPr>
        <p:spPr>
          <a:xfrm>
            <a:off x="5738279" y="4606935"/>
            <a:ext cx="396885" cy="395472"/>
          </a:xfrm>
          <a:custGeom>
            <a:avLst/>
            <a:gdLst>
              <a:gd name="connsiteX0" fmla="*/ 97786 w 210277"/>
              <a:gd name="connsiteY0" fmla="*/ 749 h 209528"/>
              <a:gd name="connsiteX1" fmla="*/ 127193 w 210277"/>
              <a:gd name="connsiteY1" fmla="*/ 15452 h 209528"/>
              <a:gd name="connsiteX2" fmla="*/ 136014 w 210277"/>
              <a:gd name="connsiteY2" fmla="*/ 44857 h 209528"/>
              <a:gd name="connsiteX3" fmla="*/ 165419 w 210277"/>
              <a:gd name="connsiteY3" fmla="*/ 74263 h 209528"/>
              <a:gd name="connsiteX4" fmla="*/ 194824 w 210277"/>
              <a:gd name="connsiteY4" fmla="*/ 83085 h 209528"/>
              <a:gd name="connsiteX5" fmla="*/ 209527 w 210277"/>
              <a:gd name="connsiteY5" fmla="*/ 97788 h 209528"/>
              <a:gd name="connsiteX6" fmla="*/ 194824 w 210277"/>
              <a:gd name="connsiteY6" fmla="*/ 127193 h 209528"/>
              <a:gd name="connsiteX7" fmla="*/ 165419 w 210277"/>
              <a:gd name="connsiteY7" fmla="*/ 136014 h 209528"/>
              <a:gd name="connsiteX8" fmla="*/ 136014 w 210277"/>
              <a:gd name="connsiteY8" fmla="*/ 165420 h 209528"/>
              <a:gd name="connsiteX9" fmla="*/ 127193 w 210277"/>
              <a:gd name="connsiteY9" fmla="*/ 194825 h 209528"/>
              <a:gd name="connsiteX10" fmla="*/ 106608 w 210277"/>
              <a:gd name="connsiteY10" fmla="*/ 209528 h 209528"/>
              <a:gd name="connsiteX11" fmla="*/ 91905 w 210277"/>
              <a:gd name="connsiteY11" fmla="*/ 206588 h 209528"/>
              <a:gd name="connsiteX12" fmla="*/ 83084 w 210277"/>
              <a:gd name="connsiteY12" fmla="*/ 194825 h 209528"/>
              <a:gd name="connsiteX13" fmla="*/ 74263 w 210277"/>
              <a:gd name="connsiteY13" fmla="*/ 165420 h 209528"/>
              <a:gd name="connsiteX14" fmla="*/ 44857 w 210277"/>
              <a:gd name="connsiteY14" fmla="*/ 136014 h 209528"/>
              <a:gd name="connsiteX15" fmla="*/ 15452 w 210277"/>
              <a:gd name="connsiteY15" fmla="*/ 127193 h 209528"/>
              <a:gd name="connsiteX16" fmla="*/ 749 w 210277"/>
              <a:gd name="connsiteY16" fmla="*/ 112490 h 209528"/>
              <a:gd name="connsiteX17" fmla="*/ 15452 w 210277"/>
              <a:gd name="connsiteY17" fmla="*/ 83085 h 209528"/>
              <a:gd name="connsiteX18" fmla="*/ 44857 w 210277"/>
              <a:gd name="connsiteY18" fmla="*/ 74263 h 209528"/>
              <a:gd name="connsiteX19" fmla="*/ 74263 w 210277"/>
              <a:gd name="connsiteY19" fmla="*/ 44857 h 209528"/>
              <a:gd name="connsiteX20" fmla="*/ 83084 w 210277"/>
              <a:gd name="connsiteY20" fmla="*/ 15452 h 209528"/>
              <a:gd name="connsiteX21" fmla="*/ 97786 w 210277"/>
              <a:gd name="connsiteY21" fmla="*/ 749 h 20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0277" h="209528">
                <a:moveTo>
                  <a:pt x="97786" y="749"/>
                </a:moveTo>
                <a:cubicBezTo>
                  <a:pt x="109548" y="-2191"/>
                  <a:pt x="124252" y="3690"/>
                  <a:pt x="127193" y="15452"/>
                </a:cubicBezTo>
                <a:lnTo>
                  <a:pt x="136014" y="44857"/>
                </a:lnTo>
                <a:cubicBezTo>
                  <a:pt x="141894" y="59560"/>
                  <a:pt x="150716" y="71322"/>
                  <a:pt x="165419" y="74263"/>
                </a:cubicBezTo>
                <a:lnTo>
                  <a:pt x="194824" y="83085"/>
                </a:lnTo>
                <a:cubicBezTo>
                  <a:pt x="200705" y="86026"/>
                  <a:pt x="206586" y="91907"/>
                  <a:pt x="209527" y="97788"/>
                </a:cubicBezTo>
                <a:cubicBezTo>
                  <a:pt x="212467" y="109549"/>
                  <a:pt x="206586" y="124252"/>
                  <a:pt x="194824" y="127193"/>
                </a:cubicBezTo>
                <a:lnTo>
                  <a:pt x="165419" y="136014"/>
                </a:lnTo>
                <a:cubicBezTo>
                  <a:pt x="150716" y="141896"/>
                  <a:pt x="138955" y="150718"/>
                  <a:pt x="136014" y="165420"/>
                </a:cubicBezTo>
                <a:lnTo>
                  <a:pt x="127193" y="194825"/>
                </a:lnTo>
                <a:cubicBezTo>
                  <a:pt x="124252" y="203647"/>
                  <a:pt x="115430" y="209528"/>
                  <a:pt x="106608" y="209528"/>
                </a:cubicBezTo>
                <a:cubicBezTo>
                  <a:pt x="100727" y="209528"/>
                  <a:pt x="94846" y="209528"/>
                  <a:pt x="91905" y="206588"/>
                </a:cubicBezTo>
                <a:cubicBezTo>
                  <a:pt x="88965" y="203647"/>
                  <a:pt x="86025" y="200707"/>
                  <a:pt x="83084" y="194825"/>
                </a:cubicBezTo>
                <a:lnTo>
                  <a:pt x="74263" y="165420"/>
                </a:lnTo>
                <a:cubicBezTo>
                  <a:pt x="68382" y="150718"/>
                  <a:pt x="59560" y="138955"/>
                  <a:pt x="44857" y="136014"/>
                </a:cubicBezTo>
                <a:lnTo>
                  <a:pt x="15452" y="127193"/>
                </a:lnTo>
                <a:cubicBezTo>
                  <a:pt x="9571" y="124252"/>
                  <a:pt x="3690" y="118371"/>
                  <a:pt x="749" y="112490"/>
                </a:cubicBezTo>
                <a:cubicBezTo>
                  <a:pt x="-2192" y="100728"/>
                  <a:pt x="3690" y="86026"/>
                  <a:pt x="15452" y="83085"/>
                </a:cubicBezTo>
                <a:lnTo>
                  <a:pt x="44857" y="74263"/>
                </a:lnTo>
                <a:cubicBezTo>
                  <a:pt x="59560" y="68382"/>
                  <a:pt x="68382" y="59560"/>
                  <a:pt x="74263" y="44857"/>
                </a:cubicBezTo>
                <a:lnTo>
                  <a:pt x="83084" y="15452"/>
                </a:lnTo>
                <a:cubicBezTo>
                  <a:pt x="86025" y="9571"/>
                  <a:pt x="91905" y="3690"/>
                  <a:pt x="97786" y="749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32" name="Freeform: Shape 15">
            <a:extLst>
              <a:ext uri="{FF2B5EF4-FFF2-40B4-BE49-F238E27FC236}">
                <a16:creationId xmlns:a16="http://schemas.microsoft.com/office/drawing/2014/main" id="{76987B1B-757E-F922-B3B1-EEB529DC1DCD}"/>
              </a:ext>
            </a:extLst>
          </p:cNvPr>
          <p:cNvSpPr/>
          <p:nvPr/>
        </p:nvSpPr>
        <p:spPr>
          <a:xfrm>
            <a:off x="6217532" y="4653017"/>
            <a:ext cx="191436" cy="190754"/>
          </a:xfrm>
          <a:custGeom>
            <a:avLst/>
            <a:gdLst>
              <a:gd name="connsiteX0" fmla="*/ 97787 w 210277"/>
              <a:gd name="connsiteY0" fmla="*/ 749 h 209528"/>
              <a:gd name="connsiteX1" fmla="*/ 127194 w 210277"/>
              <a:gd name="connsiteY1" fmla="*/ 15452 h 209528"/>
              <a:gd name="connsiteX2" fmla="*/ 136015 w 210277"/>
              <a:gd name="connsiteY2" fmla="*/ 44857 h 209528"/>
              <a:gd name="connsiteX3" fmla="*/ 165420 w 210277"/>
              <a:gd name="connsiteY3" fmla="*/ 74263 h 209528"/>
              <a:gd name="connsiteX4" fmla="*/ 194825 w 210277"/>
              <a:gd name="connsiteY4" fmla="*/ 83085 h 209528"/>
              <a:gd name="connsiteX5" fmla="*/ 209528 w 210277"/>
              <a:gd name="connsiteY5" fmla="*/ 97788 h 209528"/>
              <a:gd name="connsiteX6" fmla="*/ 194825 w 210277"/>
              <a:gd name="connsiteY6" fmla="*/ 127193 h 209528"/>
              <a:gd name="connsiteX7" fmla="*/ 165420 w 210277"/>
              <a:gd name="connsiteY7" fmla="*/ 136014 h 209528"/>
              <a:gd name="connsiteX8" fmla="*/ 136015 w 210277"/>
              <a:gd name="connsiteY8" fmla="*/ 165420 h 209528"/>
              <a:gd name="connsiteX9" fmla="*/ 127194 w 210277"/>
              <a:gd name="connsiteY9" fmla="*/ 194825 h 209528"/>
              <a:gd name="connsiteX10" fmla="*/ 106609 w 210277"/>
              <a:gd name="connsiteY10" fmla="*/ 209528 h 209528"/>
              <a:gd name="connsiteX11" fmla="*/ 91906 w 210277"/>
              <a:gd name="connsiteY11" fmla="*/ 206588 h 209528"/>
              <a:gd name="connsiteX12" fmla="*/ 83085 w 210277"/>
              <a:gd name="connsiteY12" fmla="*/ 194825 h 209528"/>
              <a:gd name="connsiteX13" fmla="*/ 74264 w 210277"/>
              <a:gd name="connsiteY13" fmla="*/ 165420 h 209528"/>
              <a:gd name="connsiteX14" fmla="*/ 44858 w 210277"/>
              <a:gd name="connsiteY14" fmla="*/ 136014 h 209528"/>
              <a:gd name="connsiteX15" fmla="*/ 15453 w 210277"/>
              <a:gd name="connsiteY15" fmla="*/ 127193 h 209528"/>
              <a:gd name="connsiteX16" fmla="*/ 750 w 210277"/>
              <a:gd name="connsiteY16" fmla="*/ 112490 h 209528"/>
              <a:gd name="connsiteX17" fmla="*/ 15453 w 210277"/>
              <a:gd name="connsiteY17" fmla="*/ 83085 h 209528"/>
              <a:gd name="connsiteX18" fmla="*/ 44858 w 210277"/>
              <a:gd name="connsiteY18" fmla="*/ 74263 h 209528"/>
              <a:gd name="connsiteX19" fmla="*/ 74264 w 210277"/>
              <a:gd name="connsiteY19" fmla="*/ 44857 h 209528"/>
              <a:gd name="connsiteX20" fmla="*/ 83085 w 210277"/>
              <a:gd name="connsiteY20" fmla="*/ 15452 h 209528"/>
              <a:gd name="connsiteX21" fmla="*/ 97787 w 210277"/>
              <a:gd name="connsiteY21" fmla="*/ 749 h 20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0277" h="209528">
                <a:moveTo>
                  <a:pt x="97787" y="749"/>
                </a:moveTo>
                <a:cubicBezTo>
                  <a:pt x="109549" y="-2191"/>
                  <a:pt x="124253" y="3690"/>
                  <a:pt x="127194" y="15452"/>
                </a:cubicBezTo>
                <a:lnTo>
                  <a:pt x="136015" y="44857"/>
                </a:lnTo>
                <a:cubicBezTo>
                  <a:pt x="141895" y="59560"/>
                  <a:pt x="150717" y="71322"/>
                  <a:pt x="165420" y="74263"/>
                </a:cubicBezTo>
                <a:lnTo>
                  <a:pt x="194825" y="83085"/>
                </a:lnTo>
                <a:cubicBezTo>
                  <a:pt x="200706" y="86026"/>
                  <a:pt x="206587" y="91907"/>
                  <a:pt x="209528" y="97788"/>
                </a:cubicBezTo>
                <a:cubicBezTo>
                  <a:pt x="212468" y="109549"/>
                  <a:pt x="206587" y="124252"/>
                  <a:pt x="194825" y="127193"/>
                </a:cubicBezTo>
                <a:lnTo>
                  <a:pt x="165420" y="136014"/>
                </a:lnTo>
                <a:cubicBezTo>
                  <a:pt x="150717" y="141896"/>
                  <a:pt x="138956" y="150718"/>
                  <a:pt x="136015" y="165420"/>
                </a:cubicBezTo>
                <a:lnTo>
                  <a:pt x="127194" y="194825"/>
                </a:lnTo>
                <a:cubicBezTo>
                  <a:pt x="124253" y="203647"/>
                  <a:pt x="115431" y="209528"/>
                  <a:pt x="106609" y="209528"/>
                </a:cubicBezTo>
                <a:cubicBezTo>
                  <a:pt x="100728" y="209528"/>
                  <a:pt x="94847" y="209528"/>
                  <a:pt x="91906" y="206588"/>
                </a:cubicBezTo>
                <a:cubicBezTo>
                  <a:pt x="88966" y="203647"/>
                  <a:pt x="86026" y="200707"/>
                  <a:pt x="83085" y="194825"/>
                </a:cubicBezTo>
                <a:lnTo>
                  <a:pt x="74264" y="165420"/>
                </a:lnTo>
                <a:cubicBezTo>
                  <a:pt x="68383" y="150718"/>
                  <a:pt x="59561" y="138955"/>
                  <a:pt x="44858" y="136014"/>
                </a:cubicBezTo>
                <a:lnTo>
                  <a:pt x="15453" y="127193"/>
                </a:lnTo>
                <a:cubicBezTo>
                  <a:pt x="9572" y="124252"/>
                  <a:pt x="3691" y="118371"/>
                  <a:pt x="750" y="112490"/>
                </a:cubicBezTo>
                <a:cubicBezTo>
                  <a:pt x="-2191" y="100728"/>
                  <a:pt x="3691" y="86026"/>
                  <a:pt x="15453" y="83085"/>
                </a:cubicBezTo>
                <a:lnTo>
                  <a:pt x="44858" y="74263"/>
                </a:lnTo>
                <a:cubicBezTo>
                  <a:pt x="59561" y="68382"/>
                  <a:pt x="68383" y="59560"/>
                  <a:pt x="74264" y="44857"/>
                </a:cubicBezTo>
                <a:lnTo>
                  <a:pt x="83085" y="15452"/>
                </a:lnTo>
                <a:cubicBezTo>
                  <a:pt x="86026" y="9571"/>
                  <a:pt x="91906" y="3690"/>
                  <a:pt x="97787" y="749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33" name="Freeform: Shape 10">
            <a:extLst>
              <a:ext uri="{FF2B5EF4-FFF2-40B4-BE49-F238E27FC236}">
                <a16:creationId xmlns:a16="http://schemas.microsoft.com/office/drawing/2014/main" id="{90EC5D03-A388-4CB7-E388-01930A2FC27E}"/>
              </a:ext>
            </a:extLst>
          </p:cNvPr>
          <p:cNvSpPr/>
          <p:nvPr/>
        </p:nvSpPr>
        <p:spPr>
          <a:xfrm>
            <a:off x="6094707" y="4931924"/>
            <a:ext cx="245650" cy="249293"/>
          </a:xfrm>
          <a:custGeom>
            <a:avLst/>
            <a:gdLst>
              <a:gd name="connsiteX0" fmla="*/ 70573 w 130150"/>
              <a:gd name="connsiteY0" fmla="*/ 765 h 132080"/>
              <a:gd name="connsiteX1" fmla="*/ 82336 w 130150"/>
              <a:gd name="connsiteY1" fmla="*/ 12527 h 132080"/>
              <a:gd name="connsiteX2" fmla="*/ 88217 w 130150"/>
              <a:gd name="connsiteY2" fmla="*/ 30170 h 132080"/>
              <a:gd name="connsiteX3" fmla="*/ 99979 w 130150"/>
              <a:gd name="connsiteY3" fmla="*/ 41933 h 132080"/>
              <a:gd name="connsiteX4" fmla="*/ 117622 w 130150"/>
              <a:gd name="connsiteY4" fmla="*/ 47814 h 132080"/>
              <a:gd name="connsiteX5" fmla="*/ 129384 w 130150"/>
              <a:gd name="connsiteY5" fmla="*/ 71338 h 132080"/>
              <a:gd name="connsiteX6" fmla="*/ 117622 w 130150"/>
              <a:gd name="connsiteY6" fmla="*/ 83100 h 132080"/>
              <a:gd name="connsiteX7" fmla="*/ 102919 w 130150"/>
              <a:gd name="connsiteY7" fmla="*/ 86041 h 132080"/>
              <a:gd name="connsiteX8" fmla="*/ 88217 w 130150"/>
              <a:gd name="connsiteY8" fmla="*/ 100744 h 132080"/>
              <a:gd name="connsiteX9" fmla="*/ 82336 w 130150"/>
              <a:gd name="connsiteY9" fmla="*/ 118387 h 132080"/>
              <a:gd name="connsiteX10" fmla="*/ 76455 w 130150"/>
              <a:gd name="connsiteY10" fmla="*/ 127208 h 132080"/>
              <a:gd name="connsiteX11" fmla="*/ 55871 w 130150"/>
              <a:gd name="connsiteY11" fmla="*/ 130149 h 132080"/>
              <a:gd name="connsiteX12" fmla="*/ 49989 w 130150"/>
              <a:gd name="connsiteY12" fmla="*/ 121327 h 132080"/>
              <a:gd name="connsiteX13" fmla="*/ 44108 w 130150"/>
              <a:gd name="connsiteY13" fmla="*/ 103685 h 132080"/>
              <a:gd name="connsiteX14" fmla="*/ 29406 w 130150"/>
              <a:gd name="connsiteY14" fmla="*/ 88981 h 132080"/>
              <a:gd name="connsiteX15" fmla="*/ 11762 w 130150"/>
              <a:gd name="connsiteY15" fmla="*/ 83100 h 132080"/>
              <a:gd name="connsiteX16" fmla="*/ 0 w 130150"/>
              <a:gd name="connsiteY16" fmla="*/ 65457 h 132080"/>
              <a:gd name="connsiteX17" fmla="*/ 11762 w 130150"/>
              <a:gd name="connsiteY17" fmla="*/ 50754 h 132080"/>
              <a:gd name="connsiteX18" fmla="*/ 29406 w 130150"/>
              <a:gd name="connsiteY18" fmla="*/ 44874 h 132080"/>
              <a:gd name="connsiteX19" fmla="*/ 41168 w 130150"/>
              <a:gd name="connsiteY19" fmla="*/ 30170 h 132080"/>
              <a:gd name="connsiteX20" fmla="*/ 47049 w 130150"/>
              <a:gd name="connsiteY20" fmla="*/ 12527 h 132080"/>
              <a:gd name="connsiteX21" fmla="*/ 70573 w 130150"/>
              <a:gd name="connsiteY21" fmla="*/ 765 h 13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0150" h="132080">
                <a:moveTo>
                  <a:pt x="70573" y="765"/>
                </a:moveTo>
                <a:cubicBezTo>
                  <a:pt x="76455" y="3706"/>
                  <a:pt x="79396" y="6646"/>
                  <a:pt x="82336" y="12527"/>
                </a:cubicBezTo>
                <a:lnTo>
                  <a:pt x="88217" y="30170"/>
                </a:lnTo>
                <a:cubicBezTo>
                  <a:pt x="91157" y="36052"/>
                  <a:pt x="94098" y="38993"/>
                  <a:pt x="99979" y="41933"/>
                </a:cubicBezTo>
                <a:lnTo>
                  <a:pt x="117622" y="47814"/>
                </a:lnTo>
                <a:cubicBezTo>
                  <a:pt x="126444" y="50754"/>
                  <a:pt x="132325" y="62516"/>
                  <a:pt x="129384" y="71338"/>
                </a:cubicBezTo>
                <a:cubicBezTo>
                  <a:pt x="126444" y="77219"/>
                  <a:pt x="123503" y="80160"/>
                  <a:pt x="117622" y="83100"/>
                </a:cubicBezTo>
                <a:lnTo>
                  <a:pt x="102919" y="86041"/>
                </a:lnTo>
                <a:cubicBezTo>
                  <a:pt x="94098" y="88981"/>
                  <a:pt x="91157" y="94862"/>
                  <a:pt x="88217" y="100744"/>
                </a:cubicBezTo>
                <a:lnTo>
                  <a:pt x="82336" y="118387"/>
                </a:lnTo>
                <a:cubicBezTo>
                  <a:pt x="82336" y="121327"/>
                  <a:pt x="79396" y="124268"/>
                  <a:pt x="76455" y="127208"/>
                </a:cubicBezTo>
                <a:cubicBezTo>
                  <a:pt x="70573" y="133089"/>
                  <a:pt x="61752" y="133089"/>
                  <a:pt x="55871" y="130149"/>
                </a:cubicBezTo>
                <a:cubicBezTo>
                  <a:pt x="52930" y="127208"/>
                  <a:pt x="49989" y="124268"/>
                  <a:pt x="49989" y="121327"/>
                </a:cubicBezTo>
                <a:lnTo>
                  <a:pt x="44108" y="103685"/>
                </a:lnTo>
                <a:cubicBezTo>
                  <a:pt x="41168" y="94862"/>
                  <a:pt x="35287" y="91922"/>
                  <a:pt x="29406" y="88981"/>
                </a:cubicBezTo>
                <a:lnTo>
                  <a:pt x="11762" y="83100"/>
                </a:lnTo>
                <a:cubicBezTo>
                  <a:pt x="5881" y="80160"/>
                  <a:pt x="0" y="74279"/>
                  <a:pt x="0" y="65457"/>
                </a:cubicBezTo>
                <a:cubicBezTo>
                  <a:pt x="0" y="56635"/>
                  <a:pt x="5881" y="50754"/>
                  <a:pt x="11762" y="50754"/>
                </a:cubicBezTo>
                <a:lnTo>
                  <a:pt x="29406" y="44874"/>
                </a:lnTo>
                <a:cubicBezTo>
                  <a:pt x="35287" y="41933"/>
                  <a:pt x="38227" y="36052"/>
                  <a:pt x="41168" y="30170"/>
                </a:cubicBezTo>
                <a:lnTo>
                  <a:pt x="47049" y="12527"/>
                </a:lnTo>
                <a:cubicBezTo>
                  <a:pt x="49989" y="3706"/>
                  <a:pt x="61752" y="-2175"/>
                  <a:pt x="70573" y="765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B352061-448B-35EF-CC2A-9FB0181D65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347654 w 12192000"/>
              <a:gd name="connsiteY3" fmla="*/ 6858000 h 6858000"/>
              <a:gd name="connsiteX4" fmla="*/ 10347654 w 12192000"/>
              <a:gd name="connsiteY4" fmla="*/ 3037557 h 6858000"/>
              <a:gd name="connsiteX5" fmla="*/ 10230436 w 12192000"/>
              <a:gd name="connsiteY5" fmla="*/ 2920339 h 6858000"/>
              <a:gd name="connsiteX6" fmla="*/ 1961564 w 12192000"/>
              <a:gd name="connsiteY6" fmla="*/ 2920339 h 6858000"/>
              <a:gd name="connsiteX7" fmla="*/ 1844346 w 12192000"/>
              <a:gd name="connsiteY7" fmla="*/ 3037557 h 6858000"/>
              <a:gd name="connsiteX8" fmla="*/ 1844346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347654" y="6858000"/>
                </a:lnTo>
                <a:lnTo>
                  <a:pt x="10347654" y="3037557"/>
                </a:lnTo>
                <a:cubicBezTo>
                  <a:pt x="10347654" y="2972819"/>
                  <a:pt x="10295174" y="2920339"/>
                  <a:pt x="10230436" y="2920339"/>
                </a:cubicBezTo>
                <a:lnTo>
                  <a:pt x="1961564" y="2920339"/>
                </a:lnTo>
                <a:cubicBezTo>
                  <a:pt x="1896826" y="2920339"/>
                  <a:pt x="1844346" y="2972819"/>
                  <a:pt x="1844346" y="3037557"/>
                </a:cubicBezTo>
                <a:lnTo>
                  <a:pt x="184434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2DEB6648-9357-BC7E-5DEB-AD72A7A25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947434" y="1147199"/>
            <a:ext cx="2400220" cy="1543644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45414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063462A4-E5AA-7327-CFBF-7B9A296F3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844346" y="1147199"/>
            <a:ext cx="2400220" cy="1543644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939E8C-B66C-56DD-428D-7E413ADFBE6E}"/>
              </a:ext>
            </a:extLst>
          </p:cNvPr>
          <p:cNvSpPr txBox="1"/>
          <p:nvPr/>
        </p:nvSpPr>
        <p:spPr>
          <a:xfrm>
            <a:off x="2451230" y="2214185"/>
            <a:ext cx="118645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Your data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AD798-4C7A-95F3-45A9-B2BBAB97995B}"/>
              </a:ext>
            </a:extLst>
          </p:cNvPr>
          <p:cNvSpPr txBox="1"/>
          <p:nvPr/>
        </p:nvSpPr>
        <p:spPr>
          <a:xfrm>
            <a:off x="8199679" y="2214184"/>
            <a:ext cx="189573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C827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Intelligent App</a:t>
            </a:r>
          </a:p>
        </p:txBody>
      </p:sp>
      <p:cxnSp>
        <p:nvCxnSpPr>
          <p:cNvPr id="18" name="!!arrow 2">
            <a:extLst>
              <a:ext uri="{FF2B5EF4-FFF2-40B4-BE49-F238E27FC236}">
                <a16:creationId xmlns:a16="http://schemas.microsoft.com/office/drawing/2014/main" id="{C8EE2BD7-F21E-66CB-C11E-BDB4EB9291C0}"/>
              </a:ext>
            </a:extLst>
          </p:cNvPr>
          <p:cNvCxnSpPr>
            <a:cxnSpLocks/>
          </p:cNvCxnSpPr>
          <p:nvPr/>
        </p:nvCxnSpPr>
        <p:spPr>
          <a:xfrm>
            <a:off x="7311702" y="1919020"/>
            <a:ext cx="580446" cy="0"/>
          </a:xfrm>
          <a:prstGeom prst="straightConnector1">
            <a:avLst/>
          </a:prstGeom>
          <a:noFill/>
          <a:ln w="19050">
            <a:solidFill>
              <a:srgbClr val="454142"/>
            </a:solidFill>
            <a:headEnd type="none" w="med" len="med"/>
            <a:tailEnd type="arrow" w="lg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27" name="Graphic 5">
            <a:extLst>
              <a:ext uri="{FF2B5EF4-FFF2-40B4-BE49-F238E27FC236}">
                <a16:creationId xmlns:a16="http://schemas.microsoft.com/office/drawing/2014/main" id="{C004B614-F606-5976-3841-3F037FD418C9}"/>
              </a:ext>
            </a:extLst>
          </p:cNvPr>
          <p:cNvSpPr/>
          <p:nvPr/>
        </p:nvSpPr>
        <p:spPr>
          <a:xfrm>
            <a:off x="8834759" y="1450438"/>
            <a:ext cx="625570" cy="561242"/>
          </a:xfrm>
          <a:custGeom>
            <a:avLst/>
            <a:gdLst>
              <a:gd name="connsiteX0" fmla="*/ 285833 w 764564"/>
              <a:gd name="connsiteY0" fmla="*/ 0 h 685942"/>
              <a:gd name="connsiteX1" fmla="*/ 0 w 764564"/>
              <a:gd name="connsiteY1" fmla="*/ 285666 h 685942"/>
              <a:gd name="connsiteX2" fmla="*/ 26868 w 764564"/>
              <a:gd name="connsiteY2" fmla="*/ 406717 h 685942"/>
              <a:gd name="connsiteX3" fmla="*/ 922 w 764564"/>
              <a:gd name="connsiteY3" fmla="*/ 526427 h 685942"/>
              <a:gd name="connsiteX4" fmla="*/ 30955 w 764564"/>
              <a:gd name="connsiteY4" fmla="*/ 570901 h 685942"/>
              <a:gd name="connsiteX5" fmla="*/ 44851 w 764564"/>
              <a:gd name="connsiteY5" fmla="*/ 571004 h 685942"/>
              <a:gd name="connsiteX6" fmla="*/ 168142 w 764564"/>
              <a:gd name="connsiteY6" fmla="*/ 546239 h 685942"/>
              <a:gd name="connsiteX7" fmla="*/ 546098 w 764564"/>
              <a:gd name="connsiteY7" fmla="*/ 403216 h 685942"/>
              <a:gd name="connsiteX8" fmla="*/ 403074 w 764564"/>
              <a:gd name="connsiteY8" fmla="*/ 25260 h 685942"/>
              <a:gd name="connsiteX9" fmla="*/ 285833 w 764564"/>
              <a:gd name="connsiteY9" fmla="*/ 0 h 685942"/>
              <a:gd name="connsiteX10" fmla="*/ 284385 w 764564"/>
              <a:gd name="connsiteY10" fmla="*/ 609599 h 685942"/>
              <a:gd name="connsiteX11" fmla="*/ 478695 w 764564"/>
              <a:gd name="connsiteY11" fmla="*/ 685799 h 685942"/>
              <a:gd name="connsiteX12" fmla="*/ 596348 w 764564"/>
              <a:gd name="connsiteY12" fmla="*/ 660539 h 685942"/>
              <a:gd name="connsiteX13" fmla="*/ 707333 w 764564"/>
              <a:gd name="connsiteY13" fmla="*/ 684923 h 685942"/>
              <a:gd name="connsiteX14" fmla="*/ 763454 w 764564"/>
              <a:gd name="connsiteY14" fmla="*/ 648271 h 685942"/>
              <a:gd name="connsiteX15" fmla="*/ 763226 w 764564"/>
              <a:gd name="connsiteY15" fmla="*/ 627773 h 685942"/>
              <a:gd name="connsiteX16" fmla="*/ 737661 w 764564"/>
              <a:gd name="connsiteY16" fmla="*/ 520979 h 685942"/>
              <a:gd name="connsiteX17" fmla="*/ 599556 w 764564"/>
              <a:gd name="connsiteY17" fmla="*/ 141026 h 685942"/>
              <a:gd name="connsiteX18" fmla="*/ 572154 w 764564"/>
              <a:gd name="connsiteY18" fmla="*/ 129921 h 685942"/>
              <a:gd name="connsiteX19" fmla="*/ 602634 w 764564"/>
              <a:gd name="connsiteY19" fmla="*/ 207950 h 685942"/>
              <a:gd name="connsiteX20" fmla="*/ 707295 w 764564"/>
              <a:gd name="connsiteY20" fmla="*/ 400050 h 685942"/>
              <a:gd name="connsiteX21" fmla="*/ 681958 w 764564"/>
              <a:gd name="connsiteY21" fmla="*/ 504710 h 685942"/>
              <a:gd name="connsiteX22" fmla="*/ 677005 w 764564"/>
              <a:gd name="connsiteY22" fmla="*/ 514349 h 685942"/>
              <a:gd name="connsiteX23" fmla="*/ 679672 w 764564"/>
              <a:gd name="connsiteY23" fmla="*/ 524865 h 685942"/>
              <a:gd name="connsiteX24" fmla="*/ 704133 w 764564"/>
              <a:gd name="connsiteY24" fmla="*/ 625830 h 685942"/>
              <a:gd name="connsiteX25" fmla="*/ 599739 w 764564"/>
              <a:gd name="connsiteY25" fmla="*/ 602589 h 685942"/>
              <a:gd name="connsiteX26" fmla="*/ 589680 w 764564"/>
              <a:gd name="connsiteY26" fmla="*/ 600227 h 685942"/>
              <a:gd name="connsiteX27" fmla="*/ 580422 w 764564"/>
              <a:gd name="connsiteY27" fmla="*/ 604837 h 685942"/>
              <a:gd name="connsiteX28" fmla="*/ 478695 w 764564"/>
              <a:gd name="connsiteY28" fmla="*/ 628649 h 685942"/>
              <a:gd name="connsiteX29" fmla="*/ 367443 w 764564"/>
              <a:gd name="connsiteY29" fmla="*/ 599846 h 685942"/>
              <a:gd name="connsiteX30" fmla="*/ 284385 w 764564"/>
              <a:gd name="connsiteY30" fmla="*/ 609599 h 6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4564" h="685942">
                <a:moveTo>
                  <a:pt x="285833" y="0"/>
                </a:moveTo>
                <a:cubicBezTo>
                  <a:pt x="128018" y="-46"/>
                  <a:pt x="46" y="127851"/>
                  <a:pt x="0" y="285666"/>
                </a:cubicBezTo>
                <a:cubicBezTo>
                  <a:pt x="-13" y="327496"/>
                  <a:pt x="9160" y="368819"/>
                  <a:pt x="26868" y="406717"/>
                </a:cubicBezTo>
                <a:cubicBezTo>
                  <a:pt x="17278" y="446410"/>
                  <a:pt x="8627" y="486327"/>
                  <a:pt x="922" y="526427"/>
                </a:cubicBezTo>
                <a:cubicBezTo>
                  <a:pt x="-3066" y="547001"/>
                  <a:pt x="10380" y="566916"/>
                  <a:pt x="30955" y="570901"/>
                </a:cubicBezTo>
                <a:cubicBezTo>
                  <a:pt x="35541" y="571793"/>
                  <a:pt x="40252" y="571827"/>
                  <a:pt x="44851" y="571004"/>
                </a:cubicBezTo>
                <a:cubicBezTo>
                  <a:pt x="68587" y="566813"/>
                  <a:pt x="120213" y="557288"/>
                  <a:pt x="168142" y="546239"/>
                </a:cubicBezTo>
                <a:cubicBezTo>
                  <a:pt x="312008" y="611112"/>
                  <a:pt x="481221" y="547081"/>
                  <a:pt x="546098" y="403216"/>
                </a:cubicBezTo>
                <a:cubicBezTo>
                  <a:pt x="610971" y="259351"/>
                  <a:pt x="546936" y="90134"/>
                  <a:pt x="403074" y="25260"/>
                </a:cubicBezTo>
                <a:cubicBezTo>
                  <a:pt x="366220" y="8641"/>
                  <a:pt x="326261" y="32"/>
                  <a:pt x="285833" y="0"/>
                </a:cubicBezTo>
                <a:close/>
                <a:moveTo>
                  <a:pt x="284385" y="609599"/>
                </a:moveTo>
                <a:cubicBezTo>
                  <a:pt x="337177" y="658680"/>
                  <a:pt x="406614" y="685910"/>
                  <a:pt x="478695" y="685799"/>
                </a:cubicBezTo>
                <a:cubicBezTo>
                  <a:pt x="520605" y="685799"/>
                  <a:pt x="560420" y="676770"/>
                  <a:pt x="596348" y="660539"/>
                </a:cubicBezTo>
                <a:cubicBezTo>
                  <a:pt x="636086" y="669835"/>
                  <a:pt x="679634" y="679132"/>
                  <a:pt x="707333" y="684923"/>
                </a:cubicBezTo>
                <a:cubicBezTo>
                  <a:pt x="732951" y="690299"/>
                  <a:pt x="758078" y="673889"/>
                  <a:pt x="763454" y="648271"/>
                </a:cubicBezTo>
                <a:cubicBezTo>
                  <a:pt x="764875" y="641504"/>
                  <a:pt x="764795" y="634509"/>
                  <a:pt x="763226" y="627773"/>
                </a:cubicBezTo>
                <a:cubicBezTo>
                  <a:pt x="757053" y="600989"/>
                  <a:pt x="747300" y="559384"/>
                  <a:pt x="737661" y="520979"/>
                </a:cubicBezTo>
                <a:cubicBezTo>
                  <a:pt x="804446" y="377921"/>
                  <a:pt x="742614" y="207811"/>
                  <a:pt x="599556" y="141026"/>
                </a:cubicBezTo>
                <a:cubicBezTo>
                  <a:pt x="590621" y="136854"/>
                  <a:pt x="581474" y="133148"/>
                  <a:pt x="572154" y="129921"/>
                </a:cubicBezTo>
                <a:cubicBezTo>
                  <a:pt x="585672" y="154490"/>
                  <a:pt x="595921" y="180722"/>
                  <a:pt x="602634" y="207950"/>
                </a:cubicBezTo>
                <a:cubicBezTo>
                  <a:pt x="667911" y="250026"/>
                  <a:pt x="707337" y="322387"/>
                  <a:pt x="707295" y="400050"/>
                </a:cubicBezTo>
                <a:cubicBezTo>
                  <a:pt x="707295" y="437845"/>
                  <a:pt x="698151" y="473392"/>
                  <a:pt x="681958" y="504710"/>
                </a:cubicBezTo>
                <a:lnTo>
                  <a:pt x="677005" y="514349"/>
                </a:lnTo>
                <a:lnTo>
                  <a:pt x="679672" y="524865"/>
                </a:lnTo>
                <a:cubicBezTo>
                  <a:pt x="688359" y="558965"/>
                  <a:pt x="697465" y="597255"/>
                  <a:pt x="704133" y="625830"/>
                </a:cubicBezTo>
                <a:cubicBezTo>
                  <a:pt x="674643" y="619620"/>
                  <a:pt x="634867" y="610971"/>
                  <a:pt x="599739" y="602589"/>
                </a:cubicBezTo>
                <a:lnTo>
                  <a:pt x="589680" y="600227"/>
                </a:lnTo>
                <a:lnTo>
                  <a:pt x="580422" y="604837"/>
                </a:lnTo>
                <a:cubicBezTo>
                  <a:pt x="549790" y="620077"/>
                  <a:pt x="515271" y="628649"/>
                  <a:pt x="478695" y="628649"/>
                </a:cubicBezTo>
                <a:cubicBezTo>
                  <a:pt x="439757" y="628722"/>
                  <a:pt x="401451" y="618804"/>
                  <a:pt x="367443" y="599846"/>
                </a:cubicBezTo>
                <a:cubicBezTo>
                  <a:pt x="340293" y="606666"/>
                  <a:pt x="312377" y="609946"/>
                  <a:pt x="284385" y="609599"/>
                </a:cubicBezTo>
                <a:close/>
              </a:path>
            </a:pathLst>
          </a:custGeom>
          <a:solidFill>
            <a:srgbClr val="454142"/>
          </a:soli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26" name="Graphic 9">
            <a:extLst>
              <a:ext uri="{FF2B5EF4-FFF2-40B4-BE49-F238E27FC236}">
                <a16:creationId xmlns:a16="http://schemas.microsoft.com/office/drawing/2014/main" id="{D5DDD1F3-384E-4766-27C3-49284C81EF89}"/>
              </a:ext>
            </a:extLst>
          </p:cNvPr>
          <p:cNvSpPr/>
          <p:nvPr/>
        </p:nvSpPr>
        <p:spPr>
          <a:xfrm>
            <a:off x="2813338" y="1442162"/>
            <a:ext cx="462238" cy="577796"/>
          </a:xfrm>
          <a:custGeom>
            <a:avLst/>
            <a:gdLst>
              <a:gd name="connsiteX0" fmla="*/ 304800 w 609599"/>
              <a:gd name="connsiteY0" fmla="*/ 228600 h 761999"/>
              <a:gd name="connsiteX1" fmla="*/ 304800 w 609599"/>
              <a:gd name="connsiteY1" fmla="*/ 0 h 761999"/>
              <a:gd name="connsiteX2" fmla="*/ 76200 w 609599"/>
              <a:gd name="connsiteY2" fmla="*/ 0 h 761999"/>
              <a:gd name="connsiteX3" fmla="*/ 0 w 609599"/>
              <a:gd name="connsiteY3" fmla="*/ 76200 h 761999"/>
              <a:gd name="connsiteX4" fmla="*/ 0 w 609599"/>
              <a:gd name="connsiteY4" fmla="*/ 685799 h 761999"/>
              <a:gd name="connsiteX5" fmla="*/ 76200 w 609599"/>
              <a:gd name="connsiteY5" fmla="*/ 761999 h 761999"/>
              <a:gd name="connsiteX6" fmla="*/ 533399 w 609599"/>
              <a:gd name="connsiteY6" fmla="*/ 761999 h 761999"/>
              <a:gd name="connsiteX7" fmla="*/ 609599 w 609599"/>
              <a:gd name="connsiteY7" fmla="*/ 685799 h 761999"/>
              <a:gd name="connsiteX8" fmla="*/ 609599 w 609599"/>
              <a:gd name="connsiteY8" fmla="*/ 304800 h 761999"/>
              <a:gd name="connsiteX9" fmla="*/ 381000 w 609599"/>
              <a:gd name="connsiteY9" fmla="*/ 304800 h 761999"/>
              <a:gd name="connsiteX10" fmla="*/ 304800 w 609599"/>
              <a:gd name="connsiteY10" fmla="*/ 228600 h 761999"/>
              <a:gd name="connsiteX11" fmla="*/ 161925 w 609599"/>
              <a:gd name="connsiteY11" fmla="*/ 361950 h 761999"/>
              <a:gd name="connsiteX12" fmla="*/ 447675 w 609599"/>
              <a:gd name="connsiteY12" fmla="*/ 361950 h 761999"/>
              <a:gd name="connsiteX13" fmla="*/ 476249 w 609599"/>
              <a:gd name="connsiteY13" fmla="*/ 390525 h 761999"/>
              <a:gd name="connsiteX14" fmla="*/ 447675 w 609599"/>
              <a:gd name="connsiteY14" fmla="*/ 419100 h 761999"/>
              <a:gd name="connsiteX15" fmla="*/ 161925 w 609599"/>
              <a:gd name="connsiteY15" fmla="*/ 419100 h 761999"/>
              <a:gd name="connsiteX16" fmla="*/ 133350 w 609599"/>
              <a:gd name="connsiteY16" fmla="*/ 390525 h 761999"/>
              <a:gd name="connsiteX17" fmla="*/ 161925 w 609599"/>
              <a:gd name="connsiteY17" fmla="*/ 361950 h 761999"/>
              <a:gd name="connsiteX18" fmla="*/ 161925 w 609599"/>
              <a:gd name="connsiteY18" fmla="*/ 466725 h 761999"/>
              <a:gd name="connsiteX19" fmla="*/ 447675 w 609599"/>
              <a:gd name="connsiteY19" fmla="*/ 466725 h 761999"/>
              <a:gd name="connsiteX20" fmla="*/ 476249 w 609599"/>
              <a:gd name="connsiteY20" fmla="*/ 495299 h 761999"/>
              <a:gd name="connsiteX21" fmla="*/ 447675 w 609599"/>
              <a:gd name="connsiteY21" fmla="*/ 523874 h 761999"/>
              <a:gd name="connsiteX22" fmla="*/ 161925 w 609599"/>
              <a:gd name="connsiteY22" fmla="*/ 523874 h 761999"/>
              <a:gd name="connsiteX23" fmla="*/ 133350 w 609599"/>
              <a:gd name="connsiteY23" fmla="*/ 495299 h 761999"/>
              <a:gd name="connsiteX24" fmla="*/ 161925 w 609599"/>
              <a:gd name="connsiteY24" fmla="*/ 466725 h 761999"/>
              <a:gd name="connsiteX25" fmla="*/ 161925 w 609599"/>
              <a:gd name="connsiteY25" fmla="*/ 571499 h 761999"/>
              <a:gd name="connsiteX26" fmla="*/ 447675 w 609599"/>
              <a:gd name="connsiteY26" fmla="*/ 571499 h 761999"/>
              <a:gd name="connsiteX27" fmla="*/ 476249 w 609599"/>
              <a:gd name="connsiteY27" fmla="*/ 600074 h 761999"/>
              <a:gd name="connsiteX28" fmla="*/ 447675 w 609599"/>
              <a:gd name="connsiteY28" fmla="*/ 628649 h 761999"/>
              <a:gd name="connsiteX29" fmla="*/ 161925 w 609599"/>
              <a:gd name="connsiteY29" fmla="*/ 628649 h 761999"/>
              <a:gd name="connsiteX30" fmla="*/ 133350 w 609599"/>
              <a:gd name="connsiteY30" fmla="*/ 600074 h 761999"/>
              <a:gd name="connsiteX31" fmla="*/ 161925 w 609599"/>
              <a:gd name="connsiteY31" fmla="*/ 571499 h 761999"/>
              <a:gd name="connsiteX32" fmla="*/ 361950 w 609599"/>
              <a:gd name="connsiteY32" fmla="*/ 228600 h 761999"/>
              <a:gd name="connsiteX33" fmla="*/ 361950 w 609599"/>
              <a:gd name="connsiteY33" fmla="*/ 19050 h 761999"/>
              <a:gd name="connsiteX34" fmla="*/ 590549 w 609599"/>
              <a:gd name="connsiteY34" fmla="*/ 247650 h 761999"/>
              <a:gd name="connsiteX35" fmla="*/ 381000 w 609599"/>
              <a:gd name="connsiteY35" fmla="*/ 247650 h 761999"/>
              <a:gd name="connsiteX36" fmla="*/ 361950 w 609599"/>
              <a:gd name="connsiteY36" fmla="*/ 228600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9599" h="761999">
                <a:moveTo>
                  <a:pt x="304800" y="228600"/>
                </a:moveTo>
                <a:lnTo>
                  <a:pt x="304800" y="0"/>
                </a:lnTo>
                <a:lnTo>
                  <a:pt x="76200" y="0"/>
                </a:lnTo>
                <a:cubicBezTo>
                  <a:pt x="34116" y="0"/>
                  <a:pt x="0" y="34116"/>
                  <a:pt x="0" y="76200"/>
                </a:cubicBezTo>
                <a:lnTo>
                  <a:pt x="0" y="685799"/>
                </a:lnTo>
                <a:cubicBezTo>
                  <a:pt x="0" y="727885"/>
                  <a:pt x="34116" y="761999"/>
                  <a:pt x="76200" y="761999"/>
                </a:cubicBezTo>
                <a:lnTo>
                  <a:pt x="533399" y="761999"/>
                </a:lnTo>
                <a:cubicBezTo>
                  <a:pt x="575485" y="761999"/>
                  <a:pt x="609599" y="727885"/>
                  <a:pt x="609599" y="685799"/>
                </a:cubicBezTo>
                <a:lnTo>
                  <a:pt x="609599" y="304800"/>
                </a:lnTo>
                <a:lnTo>
                  <a:pt x="381000" y="304800"/>
                </a:lnTo>
                <a:cubicBezTo>
                  <a:pt x="338914" y="304800"/>
                  <a:pt x="304800" y="270684"/>
                  <a:pt x="304800" y="228600"/>
                </a:cubicBezTo>
                <a:close/>
                <a:moveTo>
                  <a:pt x="161925" y="361950"/>
                </a:moveTo>
                <a:lnTo>
                  <a:pt x="447675" y="361950"/>
                </a:lnTo>
                <a:cubicBezTo>
                  <a:pt x="463456" y="361950"/>
                  <a:pt x="476249" y="374744"/>
                  <a:pt x="476249" y="390525"/>
                </a:cubicBezTo>
                <a:cubicBezTo>
                  <a:pt x="476249" y="406306"/>
                  <a:pt x="463456" y="419100"/>
                  <a:pt x="447675" y="419100"/>
                </a:cubicBezTo>
                <a:lnTo>
                  <a:pt x="161925" y="419100"/>
                </a:lnTo>
                <a:cubicBezTo>
                  <a:pt x="146143" y="419100"/>
                  <a:pt x="133350" y="406306"/>
                  <a:pt x="133350" y="390525"/>
                </a:cubicBezTo>
                <a:cubicBezTo>
                  <a:pt x="133350" y="374744"/>
                  <a:pt x="146143" y="361950"/>
                  <a:pt x="161925" y="361950"/>
                </a:cubicBezTo>
                <a:close/>
                <a:moveTo>
                  <a:pt x="161925" y="466725"/>
                </a:moveTo>
                <a:lnTo>
                  <a:pt x="447675" y="466725"/>
                </a:lnTo>
                <a:cubicBezTo>
                  <a:pt x="463456" y="466725"/>
                  <a:pt x="476249" y="479518"/>
                  <a:pt x="476249" y="495299"/>
                </a:cubicBezTo>
                <a:cubicBezTo>
                  <a:pt x="476249" y="511080"/>
                  <a:pt x="463456" y="523874"/>
                  <a:pt x="447675" y="523874"/>
                </a:cubicBezTo>
                <a:lnTo>
                  <a:pt x="161925" y="523874"/>
                </a:lnTo>
                <a:cubicBezTo>
                  <a:pt x="146143" y="523874"/>
                  <a:pt x="133350" y="511080"/>
                  <a:pt x="133350" y="495299"/>
                </a:cubicBezTo>
                <a:cubicBezTo>
                  <a:pt x="133350" y="479518"/>
                  <a:pt x="146143" y="466725"/>
                  <a:pt x="161925" y="466725"/>
                </a:cubicBezTo>
                <a:close/>
                <a:moveTo>
                  <a:pt x="161925" y="571499"/>
                </a:moveTo>
                <a:lnTo>
                  <a:pt x="447675" y="571499"/>
                </a:lnTo>
                <a:cubicBezTo>
                  <a:pt x="463456" y="571499"/>
                  <a:pt x="476249" y="584293"/>
                  <a:pt x="476249" y="600074"/>
                </a:cubicBezTo>
                <a:cubicBezTo>
                  <a:pt x="476249" y="615855"/>
                  <a:pt x="463456" y="628649"/>
                  <a:pt x="447675" y="628649"/>
                </a:cubicBezTo>
                <a:lnTo>
                  <a:pt x="161925" y="628649"/>
                </a:lnTo>
                <a:cubicBezTo>
                  <a:pt x="146143" y="628649"/>
                  <a:pt x="133350" y="615855"/>
                  <a:pt x="133350" y="600074"/>
                </a:cubicBezTo>
                <a:cubicBezTo>
                  <a:pt x="133350" y="584293"/>
                  <a:pt x="146143" y="571499"/>
                  <a:pt x="161925" y="571499"/>
                </a:cubicBezTo>
                <a:close/>
                <a:moveTo>
                  <a:pt x="361950" y="228600"/>
                </a:moveTo>
                <a:lnTo>
                  <a:pt x="361950" y="19050"/>
                </a:lnTo>
                <a:lnTo>
                  <a:pt x="590549" y="247650"/>
                </a:lnTo>
                <a:lnTo>
                  <a:pt x="381000" y="247650"/>
                </a:lnTo>
                <a:cubicBezTo>
                  <a:pt x="370480" y="247650"/>
                  <a:pt x="361950" y="239121"/>
                  <a:pt x="361950" y="228600"/>
                </a:cubicBezTo>
                <a:close/>
              </a:path>
            </a:pathLst>
          </a:custGeom>
          <a:gradFill flip="none" rotWithShape="1">
            <a:gsLst>
              <a:gs pos="10000">
                <a:srgbClr val="D59ED7"/>
              </a:gs>
              <a:gs pos="35000">
                <a:srgbClr val="8DC8E8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 w="3175">
                <a:noFill/>
              </a:ln>
              <a:gradFill>
                <a:gsLst>
                  <a:gs pos="70225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AC4605-7090-79A6-390E-2D7CB3288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895890" y="1147199"/>
            <a:ext cx="2400220" cy="1543644"/>
          </a:xfrm>
          <a:prstGeom prst="roundRect">
            <a:avLst>
              <a:gd name="adj" fmla="val 9074"/>
            </a:avLst>
          </a:prstGeom>
          <a:solidFill>
            <a:srgbClr val="091F2C"/>
          </a:solidFill>
          <a:ln w="19050">
            <a:solidFill>
              <a:srgbClr val="D2D2D2"/>
            </a:solidFill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err="1">
              <a:ln>
                <a:noFill/>
              </a:ln>
              <a:gradFill>
                <a:gsLst>
                  <a:gs pos="3909">
                    <a:srgbClr val="FFFFFF"/>
                  </a:gs>
                  <a:gs pos="17264">
                    <a:srgbClr val="FFFFFF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EC431-D33C-7B17-07D7-FDB196C52EB0}"/>
              </a:ext>
            </a:extLst>
          </p:cNvPr>
          <p:cNvSpPr txBox="1"/>
          <p:nvPr/>
        </p:nvSpPr>
        <p:spPr>
          <a:xfrm>
            <a:off x="5502774" y="2214184"/>
            <a:ext cx="118645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AI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!!arrow 1">
            <a:extLst>
              <a:ext uri="{FF2B5EF4-FFF2-40B4-BE49-F238E27FC236}">
                <a16:creationId xmlns:a16="http://schemas.microsoft.com/office/drawing/2014/main" id="{E77823F9-29D6-77AB-294F-EAB1D18A683E}"/>
              </a:ext>
            </a:extLst>
          </p:cNvPr>
          <p:cNvCxnSpPr>
            <a:cxnSpLocks/>
          </p:cNvCxnSpPr>
          <p:nvPr/>
        </p:nvCxnSpPr>
        <p:spPr>
          <a:xfrm>
            <a:off x="4244566" y="1919020"/>
            <a:ext cx="593248" cy="0"/>
          </a:xfrm>
          <a:prstGeom prst="straightConnector1">
            <a:avLst/>
          </a:prstGeom>
          <a:noFill/>
          <a:ln w="19050">
            <a:solidFill>
              <a:srgbClr val="D2D2D2"/>
            </a:solidFill>
            <a:headEnd type="none" w="med" len="med"/>
            <a:tailEnd type="arrow" w="lg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F864164-E983-98C7-16CE-A82B1266D80E}"/>
              </a:ext>
            </a:extLst>
          </p:cNvPr>
          <p:cNvGrpSpPr/>
          <p:nvPr/>
        </p:nvGrpSpPr>
        <p:grpSpPr>
          <a:xfrm>
            <a:off x="5801459" y="1420458"/>
            <a:ext cx="674148" cy="621204"/>
            <a:chOff x="5693998" y="2388796"/>
            <a:chExt cx="889070" cy="819246"/>
          </a:xfrm>
        </p:grpSpPr>
        <p:sp>
          <p:nvSpPr>
            <p:cNvPr id="10" name="Freeform 1221">
              <a:extLst>
                <a:ext uri="{FF2B5EF4-FFF2-40B4-BE49-F238E27FC236}">
                  <a16:creationId xmlns:a16="http://schemas.microsoft.com/office/drawing/2014/main" id="{118D639A-6DB6-6E77-7722-81AA69DF2F4C}"/>
                </a:ext>
              </a:extLst>
            </p:cNvPr>
            <p:cNvSpPr/>
            <p:nvPr/>
          </p:nvSpPr>
          <p:spPr>
            <a:xfrm>
              <a:off x="6197149" y="2388796"/>
              <a:ext cx="385919" cy="387457"/>
            </a:xfrm>
            <a:custGeom>
              <a:avLst/>
              <a:gdLst>
                <a:gd name="connsiteX0" fmla="*/ 307350 w 385919"/>
                <a:gd name="connsiteY0" fmla="*/ 214278 h 387457"/>
                <a:gd name="connsiteX1" fmla="*/ 322863 w 385919"/>
                <a:gd name="connsiteY1" fmla="*/ 229790 h 387457"/>
                <a:gd name="connsiteX2" fmla="*/ 330618 w 385919"/>
                <a:gd name="connsiteY2" fmla="*/ 253058 h 387457"/>
                <a:gd name="connsiteX3" fmla="*/ 346130 w 385919"/>
                <a:gd name="connsiteY3" fmla="*/ 268571 h 387457"/>
                <a:gd name="connsiteX4" fmla="*/ 369398 w 385919"/>
                <a:gd name="connsiteY4" fmla="*/ 276327 h 387457"/>
                <a:gd name="connsiteX5" fmla="*/ 384910 w 385919"/>
                <a:gd name="connsiteY5" fmla="*/ 307350 h 387457"/>
                <a:gd name="connsiteX6" fmla="*/ 369398 w 385919"/>
                <a:gd name="connsiteY6" fmla="*/ 322862 h 387457"/>
                <a:gd name="connsiteX7" fmla="*/ 350008 w 385919"/>
                <a:gd name="connsiteY7" fmla="*/ 326740 h 387457"/>
                <a:gd name="connsiteX8" fmla="*/ 330618 w 385919"/>
                <a:gd name="connsiteY8" fmla="*/ 346131 h 387457"/>
                <a:gd name="connsiteX9" fmla="*/ 322863 w 385919"/>
                <a:gd name="connsiteY9" fmla="*/ 369398 h 387457"/>
                <a:gd name="connsiteX10" fmla="*/ 315107 w 385919"/>
                <a:gd name="connsiteY10" fmla="*/ 381032 h 387457"/>
                <a:gd name="connsiteX11" fmla="*/ 287960 w 385919"/>
                <a:gd name="connsiteY11" fmla="*/ 384910 h 387457"/>
                <a:gd name="connsiteX12" fmla="*/ 280204 w 385919"/>
                <a:gd name="connsiteY12" fmla="*/ 373276 h 387457"/>
                <a:gd name="connsiteX13" fmla="*/ 272448 w 385919"/>
                <a:gd name="connsiteY13" fmla="*/ 350009 h 387457"/>
                <a:gd name="connsiteX14" fmla="*/ 253059 w 385919"/>
                <a:gd name="connsiteY14" fmla="*/ 330618 h 387457"/>
                <a:gd name="connsiteX15" fmla="*/ 229790 w 385919"/>
                <a:gd name="connsiteY15" fmla="*/ 322862 h 387457"/>
                <a:gd name="connsiteX16" fmla="*/ 214278 w 385919"/>
                <a:gd name="connsiteY16" fmla="*/ 299594 h 387457"/>
                <a:gd name="connsiteX17" fmla="*/ 229790 w 385919"/>
                <a:gd name="connsiteY17" fmla="*/ 280204 h 387457"/>
                <a:gd name="connsiteX18" fmla="*/ 253059 w 385919"/>
                <a:gd name="connsiteY18" fmla="*/ 272449 h 387457"/>
                <a:gd name="connsiteX19" fmla="*/ 268570 w 385919"/>
                <a:gd name="connsiteY19" fmla="*/ 253058 h 387457"/>
                <a:gd name="connsiteX20" fmla="*/ 276326 w 385919"/>
                <a:gd name="connsiteY20" fmla="*/ 229790 h 387457"/>
                <a:gd name="connsiteX21" fmla="*/ 307350 w 385919"/>
                <a:gd name="connsiteY21" fmla="*/ 214278 h 387457"/>
                <a:gd name="connsiteX22" fmla="*/ 128962 w 385919"/>
                <a:gd name="connsiteY22" fmla="*/ 988 h 387457"/>
                <a:gd name="connsiteX23" fmla="*/ 167743 w 385919"/>
                <a:gd name="connsiteY23" fmla="*/ 20378 h 387457"/>
                <a:gd name="connsiteX24" fmla="*/ 179377 w 385919"/>
                <a:gd name="connsiteY24" fmla="*/ 59158 h 387457"/>
                <a:gd name="connsiteX25" fmla="*/ 218156 w 385919"/>
                <a:gd name="connsiteY25" fmla="*/ 97938 h 387457"/>
                <a:gd name="connsiteX26" fmla="*/ 256936 w 385919"/>
                <a:gd name="connsiteY26" fmla="*/ 109573 h 387457"/>
                <a:gd name="connsiteX27" fmla="*/ 276326 w 385919"/>
                <a:gd name="connsiteY27" fmla="*/ 128963 h 387457"/>
                <a:gd name="connsiteX28" fmla="*/ 256936 w 385919"/>
                <a:gd name="connsiteY28" fmla="*/ 167742 h 387457"/>
                <a:gd name="connsiteX29" fmla="*/ 218156 w 385919"/>
                <a:gd name="connsiteY29" fmla="*/ 179376 h 387457"/>
                <a:gd name="connsiteX30" fmla="*/ 179377 w 385919"/>
                <a:gd name="connsiteY30" fmla="*/ 218156 h 387457"/>
                <a:gd name="connsiteX31" fmla="*/ 167743 w 385919"/>
                <a:gd name="connsiteY31" fmla="*/ 256936 h 387457"/>
                <a:gd name="connsiteX32" fmla="*/ 140596 w 385919"/>
                <a:gd name="connsiteY32" fmla="*/ 276327 h 387457"/>
                <a:gd name="connsiteX33" fmla="*/ 121206 w 385919"/>
                <a:gd name="connsiteY33" fmla="*/ 272449 h 387457"/>
                <a:gd name="connsiteX34" fmla="*/ 109573 w 385919"/>
                <a:gd name="connsiteY34" fmla="*/ 256936 h 387457"/>
                <a:gd name="connsiteX35" fmla="*/ 97939 w 385919"/>
                <a:gd name="connsiteY35" fmla="*/ 218156 h 387457"/>
                <a:gd name="connsiteX36" fmla="*/ 59158 w 385919"/>
                <a:gd name="connsiteY36" fmla="*/ 179376 h 387457"/>
                <a:gd name="connsiteX37" fmla="*/ 20379 w 385919"/>
                <a:gd name="connsiteY37" fmla="*/ 167742 h 387457"/>
                <a:gd name="connsiteX38" fmla="*/ 989 w 385919"/>
                <a:gd name="connsiteY38" fmla="*/ 148352 h 387457"/>
                <a:gd name="connsiteX39" fmla="*/ 20379 w 385919"/>
                <a:gd name="connsiteY39" fmla="*/ 109573 h 387457"/>
                <a:gd name="connsiteX40" fmla="*/ 59158 w 385919"/>
                <a:gd name="connsiteY40" fmla="*/ 97938 h 387457"/>
                <a:gd name="connsiteX41" fmla="*/ 97939 w 385919"/>
                <a:gd name="connsiteY41" fmla="*/ 59158 h 387457"/>
                <a:gd name="connsiteX42" fmla="*/ 109573 w 385919"/>
                <a:gd name="connsiteY42" fmla="*/ 20378 h 387457"/>
                <a:gd name="connsiteX43" fmla="*/ 128962 w 385919"/>
                <a:gd name="connsiteY43" fmla="*/ 988 h 387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5919" h="387457">
                  <a:moveTo>
                    <a:pt x="307350" y="214278"/>
                  </a:moveTo>
                  <a:cubicBezTo>
                    <a:pt x="315107" y="218156"/>
                    <a:pt x="318985" y="222034"/>
                    <a:pt x="322863" y="229790"/>
                  </a:cubicBezTo>
                  <a:lnTo>
                    <a:pt x="330618" y="253058"/>
                  </a:lnTo>
                  <a:cubicBezTo>
                    <a:pt x="334496" y="260814"/>
                    <a:pt x="338374" y="264693"/>
                    <a:pt x="346130" y="268571"/>
                  </a:cubicBezTo>
                  <a:lnTo>
                    <a:pt x="369398" y="276327"/>
                  </a:lnTo>
                  <a:cubicBezTo>
                    <a:pt x="381032" y="280204"/>
                    <a:pt x="388789" y="295716"/>
                    <a:pt x="384910" y="307350"/>
                  </a:cubicBezTo>
                  <a:cubicBezTo>
                    <a:pt x="381032" y="315106"/>
                    <a:pt x="377154" y="318984"/>
                    <a:pt x="369398" y="322862"/>
                  </a:cubicBezTo>
                  <a:lnTo>
                    <a:pt x="350008" y="326740"/>
                  </a:lnTo>
                  <a:cubicBezTo>
                    <a:pt x="338374" y="330618"/>
                    <a:pt x="334496" y="338374"/>
                    <a:pt x="330618" y="346131"/>
                  </a:cubicBezTo>
                  <a:lnTo>
                    <a:pt x="322863" y="369398"/>
                  </a:lnTo>
                  <a:cubicBezTo>
                    <a:pt x="322863" y="373276"/>
                    <a:pt x="318985" y="377154"/>
                    <a:pt x="315107" y="381032"/>
                  </a:cubicBezTo>
                  <a:cubicBezTo>
                    <a:pt x="307350" y="388788"/>
                    <a:pt x="295716" y="388788"/>
                    <a:pt x="287960" y="384910"/>
                  </a:cubicBezTo>
                  <a:cubicBezTo>
                    <a:pt x="284082" y="381032"/>
                    <a:pt x="280204" y="377154"/>
                    <a:pt x="280204" y="373276"/>
                  </a:cubicBezTo>
                  <a:lnTo>
                    <a:pt x="272448" y="350009"/>
                  </a:lnTo>
                  <a:cubicBezTo>
                    <a:pt x="268570" y="338374"/>
                    <a:pt x="260814" y="334496"/>
                    <a:pt x="253059" y="330618"/>
                  </a:cubicBezTo>
                  <a:lnTo>
                    <a:pt x="229790" y="322862"/>
                  </a:lnTo>
                  <a:cubicBezTo>
                    <a:pt x="222034" y="318984"/>
                    <a:pt x="214278" y="311228"/>
                    <a:pt x="214278" y="299594"/>
                  </a:cubicBezTo>
                  <a:cubicBezTo>
                    <a:pt x="214278" y="287960"/>
                    <a:pt x="222034" y="280204"/>
                    <a:pt x="229790" y="280204"/>
                  </a:cubicBezTo>
                  <a:lnTo>
                    <a:pt x="253059" y="272449"/>
                  </a:lnTo>
                  <a:cubicBezTo>
                    <a:pt x="260814" y="268571"/>
                    <a:pt x="264692" y="260814"/>
                    <a:pt x="268570" y="253058"/>
                  </a:cubicBezTo>
                  <a:lnTo>
                    <a:pt x="276326" y="229790"/>
                  </a:lnTo>
                  <a:cubicBezTo>
                    <a:pt x="280204" y="218156"/>
                    <a:pt x="295716" y="210400"/>
                    <a:pt x="307350" y="214278"/>
                  </a:cubicBezTo>
                  <a:close/>
                  <a:moveTo>
                    <a:pt x="128962" y="988"/>
                  </a:moveTo>
                  <a:cubicBezTo>
                    <a:pt x="144474" y="-2890"/>
                    <a:pt x="163865" y="4866"/>
                    <a:pt x="167743" y="20378"/>
                  </a:cubicBezTo>
                  <a:lnTo>
                    <a:pt x="179377" y="59158"/>
                  </a:lnTo>
                  <a:cubicBezTo>
                    <a:pt x="187132" y="78548"/>
                    <a:pt x="198766" y="94060"/>
                    <a:pt x="218156" y="97938"/>
                  </a:cubicBezTo>
                  <a:lnTo>
                    <a:pt x="256936" y="109573"/>
                  </a:lnTo>
                  <a:cubicBezTo>
                    <a:pt x="264692" y="113451"/>
                    <a:pt x="272448" y="121207"/>
                    <a:pt x="276326" y="128963"/>
                  </a:cubicBezTo>
                  <a:cubicBezTo>
                    <a:pt x="280204" y="144474"/>
                    <a:pt x="272448" y="163864"/>
                    <a:pt x="256936" y="167742"/>
                  </a:cubicBezTo>
                  <a:lnTo>
                    <a:pt x="218156" y="179376"/>
                  </a:lnTo>
                  <a:cubicBezTo>
                    <a:pt x="198766" y="187133"/>
                    <a:pt x="183255" y="198767"/>
                    <a:pt x="179377" y="218156"/>
                  </a:cubicBezTo>
                  <a:lnTo>
                    <a:pt x="167743" y="256936"/>
                  </a:lnTo>
                  <a:cubicBezTo>
                    <a:pt x="163865" y="268571"/>
                    <a:pt x="152230" y="276327"/>
                    <a:pt x="140596" y="276327"/>
                  </a:cubicBezTo>
                  <a:cubicBezTo>
                    <a:pt x="132840" y="276327"/>
                    <a:pt x="125084" y="276327"/>
                    <a:pt x="121206" y="272449"/>
                  </a:cubicBezTo>
                  <a:cubicBezTo>
                    <a:pt x="117328" y="268571"/>
                    <a:pt x="113451" y="264693"/>
                    <a:pt x="109573" y="256936"/>
                  </a:cubicBezTo>
                  <a:lnTo>
                    <a:pt x="97939" y="218156"/>
                  </a:lnTo>
                  <a:cubicBezTo>
                    <a:pt x="90183" y="198767"/>
                    <a:pt x="78549" y="183254"/>
                    <a:pt x="59158" y="179376"/>
                  </a:cubicBezTo>
                  <a:lnTo>
                    <a:pt x="20379" y="167742"/>
                  </a:lnTo>
                  <a:cubicBezTo>
                    <a:pt x="12623" y="163864"/>
                    <a:pt x="4867" y="156108"/>
                    <a:pt x="989" y="148352"/>
                  </a:cubicBezTo>
                  <a:cubicBezTo>
                    <a:pt x="-2890" y="132840"/>
                    <a:pt x="4867" y="113451"/>
                    <a:pt x="20379" y="109573"/>
                  </a:cubicBezTo>
                  <a:lnTo>
                    <a:pt x="59158" y="97938"/>
                  </a:lnTo>
                  <a:cubicBezTo>
                    <a:pt x="78549" y="90182"/>
                    <a:pt x="90183" y="78548"/>
                    <a:pt x="97939" y="59158"/>
                  </a:cubicBezTo>
                  <a:lnTo>
                    <a:pt x="109573" y="20378"/>
                  </a:lnTo>
                  <a:cubicBezTo>
                    <a:pt x="113451" y="12622"/>
                    <a:pt x="121206" y="4866"/>
                    <a:pt x="128962" y="988"/>
                  </a:cubicBezTo>
                  <a:close/>
                </a:path>
              </a:pathLst>
            </a:custGeom>
            <a:gradFill flip="none" rotWithShape="1">
              <a:gsLst>
                <a:gs pos="47000">
                  <a:srgbClr val="D59ED7"/>
                </a:gs>
                <a:gs pos="100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  <p:sp>
          <p:nvSpPr>
            <p:cNvPr id="22" name="Freeform 1222">
              <a:extLst>
                <a:ext uri="{FF2B5EF4-FFF2-40B4-BE49-F238E27FC236}">
                  <a16:creationId xmlns:a16="http://schemas.microsoft.com/office/drawing/2014/main" id="{71E4CE17-33B3-5CA0-E8A2-A154AC795B38}"/>
                </a:ext>
              </a:extLst>
            </p:cNvPr>
            <p:cNvSpPr/>
            <p:nvPr/>
          </p:nvSpPr>
          <p:spPr>
            <a:xfrm>
              <a:off x="5693998" y="2482856"/>
              <a:ext cx="725185" cy="725186"/>
            </a:xfrm>
            <a:custGeom>
              <a:avLst/>
              <a:gdLst>
                <a:gd name="connsiteX0" fmla="*/ 236558 w 725185"/>
                <a:gd name="connsiteY0" fmla="*/ 469238 h 725186"/>
                <a:gd name="connsiteX1" fmla="*/ 255948 w 725185"/>
                <a:gd name="connsiteY1" fmla="*/ 488628 h 725186"/>
                <a:gd name="connsiteX2" fmla="*/ 236558 w 725185"/>
                <a:gd name="connsiteY2" fmla="*/ 508018 h 725186"/>
                <a:gd name="connsiteX3" fmla="*/ 217168 w 725185"/>
                <a:gd name="connsiteY3" fmla="*/ 488628 h 725186"/>
                <a:gd name="connsiteX4" fmla="*/ 236558 w 725185"/>
                <a:gd name="connsiteY4" fmla="*/ 469238 h 725186"/>
                <a:gd name="connsiteX5" fmla="*/ 523530 w 725185"/>
                <a:gd name="connsiteY5" fmla="*/ 290850 h 725186"/>
                <a:gd name="connsiteX6" fmla="*/ 542920 w 725185"/>
                <a:gd name="connsiteY6" fmla="*/ 310240 h 725186"/>
                <a:gd name="connsiteX7" fmla="*/ 523530 w 725185"/>
                <a:gd name="connsiteY7" fmla="*/ 329631 h 725186"/>
                <a:gd name="connsiteX8" fmla="*/ 504140 w 725185"/>
                <a:gd name="connsiteY8" fmla="*/ 310240 h 725186"/>
                <a:gd name="connsiteX9" fmla="*/ 523530 w 725185"/>
                <a:gd name="connsiteY9" fmla="*/ 290850 h 725186"/>
                <a:gd name="connsiteX10" fmla="*/ 236558 w 725185"/>
                <a:gd name="connsiteY10" fmla="*/ 221046 h 725186"/>
                <a:gd name="connsiteX11" fmla="*/ 255948 w 725185"/>
                <a:gd name="connsiteY11" fmla="*/ 236558 h 725186"/>
                <a:gd name="connsiteX12" fmla="*/ 236558 w 725185"/>
                <a:gd name="connsiteY12" fmla="*/ 255949 h 725186"/>
                <a:gd name="connsiteX13" fmla="*/ 217168 w 725185"/>
                <a:gd name="connsiteY13" fmla="*/ 236558 h 725186"/>
                <a:gd name="connsiteX14" fmla="*/ 236558 w 725185"/>
                <a:gd name="connsiteY14" fmla="*/ 221046 h 725186"/>
                <a:gd name="connsiteX15" fmla="*/ 294728 w 725185"/>
                <a:gd name="connsiteY15" fmla="*/ 3878 h 725186"/>
                <a:gd name="connsiteX16" fmla="*/ 333508 w 725185"/>
                <a:gd name="connsiteY16" fmla="*/ 54292 h 725186"/>
                <a:gd name="connsiteX17" fmla="*/ 333508 w 725185"/>
                <a:gd name="connsiteY17" fmla="*/ 209412 h 725186"/>
                <a:gd name="connsiteX18" fmla="*/ 302484 w 725185"/>
                <a:gd name="connsiteY18" fmla="*/ 209412 h 725186"/>
                <a:gd name="connsiteX19" fmla="*/ 209412 w 725185"/>
                <a:gd name="connsiteY19" fmla="*/ 170633 h 725186"/>
                <a:gd name="connsiteX20" fmla="*/ 170632 w 725185"/>
                <a:gd name="connsiteY20" fmla="*/ 263704 h 725186"/>
                <a:gd name="connsiteX21" fmla="*/ 263704 w 725185"/>
                <a:gd name="connsiteY21" fmla="*/ 302484 h 725186"/>
                <a:gd name="connsiteX22" fmla="*/ 302484 w 725185"/>
                <a:gd name="connsiteY22" fmla="*/ 263704 h 725186"/>
                <a:gd name="connsiteX23" fmla="*/ 333508 w 725185"/>
                <a:gd name="connsiteY23" fmla="*/ 263704 h 725186"/>
                <a:gd name="connsiteX24" fmla="*/ 333508 w 725185"/>
                <a:gd name="connsiteY24" fmla="*/ 651504 h 725186"/>
                <a:gd name="connsiteX25" fmla="*/ 306362 w 725185"/>
                <a:gd name="connsiteY25" fmla="*/ 705795 h 725186"/>
                <a:gd name="connsiteX26" fmla="*/ 248192 w 725185"/>
                <a:gd name="connsiteY26" fmla="*/ 721308 h 725186"/>
                <a:gd name="connsiteX27" fmla="*/ 127974 w 725185"/>
                <a:gd name="connsiteY27" fmla="*/ 659260 h 725186"/>
                <a:gd name="connsiteX28" fmla="*/ 93072 w 725185"/>
                <a:gd name="connsiteY28" fmla="*/ 581700 h 725186"/>
                <a:gd name="connsiteX29" fmla="*/ 46537 w 725185"/>
                <a:gd name="connsiteY29" fmla="*/ 558431 h 725186"/>
                <a:gd name="connsiteX30" fmla="*/ 0 w 725185"/>
                <a:gd name="connsiteY30" fmla="*/ 449848 h 725186"/>
                <a:gd name="connsiteX31" fmla="*/ 7756 w 725185"/>
                <a:gd name="connsiteY31" fmla="*/ 380044 h 725186"/>
                <a:gd name="connsiteX32" fmla="*/ 158998 w 725185"/>
                <a:gd name="connsiteY32" fmla="*/ 380044 h 725186"/>
                <a:gd name="connsiteX33" fmla="*/ 205534 w 725185"/>
                <a:gd name="connsiteY33" fmla="*/ 422702 h 725186"/>
                <a:gd name="connsiteX34" fmla="*/ 166754 w 725185"/>
                <a:gd name="connsiteY34" fmla="*/ 515774 h 725186"/>
                <a:gd name="connsiteX35" fmla="*/ 259826 w 725185"/>
                <a:gd name="connsiteY35" fmla="*/ 554554 h 725186"/>
                <a:gd name="connsiteX36" fmla="*/ 298606 w 725185"/>
                <a:gd name="connsiteY36" fmla="*/ 461482 h 725186"/>
                <a:gd name="connsiteX37" fmla="*/ 259826 w 725185"/>
                <a:gd name="connsiteY37" fmla="*/ 422702 h 725186"/>
                <a:gd name="connsiteX38" fmla="*/ 158998 w 725185"/>
                <a:gd name="connsiteY38" fmla="*/ 325753 h 725186"/>
                <a:gd name="connsiteX39" fmla="*/ 38781 w 725185"/>
                <a:gd name="connsiteY39" fmla="*/ 325753 h 725186"/>
                <a:gd name="connsiteX40" fmla="*/ 58170 w 725185"/>
                <a:gd name="connsiteY40" fmla="*/ 314118 h 725186"/>
                <a:gd name="connsiteX41" fmla="*/ 50415 w 725185"/>
                <a:gd name="connsiteY41" fmla="*/ 275338 h 725186"/>
                <a:gd name="connsiteX42" fmla="*/ 62048 w 725185"/>
                <a:gd name="connsiteY42" fmla="*/ 197778 h 725186"/>
                <a:gd name="connsiteX43" fmla="*/ 100828 w 725185"/>
                <a:gd name="connsiteY43" fmla="*/ 131852 h 725186"/>
                <a:gd name="connsiteX44" fmla="*/ 139608 w 725185"/>
                <a:gd name="connsiteY44" fmla="*/ 112462 h 725186"/>
                <a:gd name="connsiteX45" fmla="*/ 186144 w 725185"/>
                <a:gd name="connsiteY45" fmla="*/ 38780 h 725186"/>
                <a:gd name="connsiteX46" fmla="*/ 294728 w 725185"/>
                <a:gd name="connsiteY46" fmla="*/ 3878 h 725186"/>
                <a:gd name="connsiteX47" fmla="*/ 469238 w 725185"/>
                <a:gd name="connsiteY47" fmla="*/ 0 h 725186"/>
                <a:gd name="connsiteX48" fmla="*/ 465360 w 725185"/>
                <a:gd name="connsiteY48" fmla="*/ 62048 h 725186"/>
                <a:gd name="connsiteX49" fmla="*/ 511896 w 725185"/>
                <a:gd name="connsiteY49" fmla="*/ 108585 h 725186"/>
                <a:gd name="connsiteX50" fmla="*/ 550675 w 725185"/>
                <a:gd name="connsiteY50" fmla="*/ 120218 h 725186"/>
                <a:gd name="connsiteX51" fmla="*/ 562309 w 725185"/>
                <a:gd name="connsiteY51" fmla="*/ 131852 h 725186"/>
                <a:gd name="connsiteX52" fmla="*/ 573943 w 725185"/>
                <a:gd name="connsiteY52" fmla="*/ 170633 h 725186"/>
                <a:gd name="connsiteX53" fmla="*/ 601090 w 725185"/>
                <a:gd name="connsiteY53" fmla="*/ 209412 h 725186"/>
                <a:gd name="connsiteX54" fmla="*/ 643747 w 725185"/>
                <a:gd name="connsiteY54" fmla="*/ 224924 h 725186"/>
                <a:gd name="connsiteX55" fmla="*/ 647625 w 725185"/>
                <a:gd name="connsiteY55" fmla="*/ 224924 h 725186"/>
                <a:gd name="connsiteX56" fmla="*/ 670894 w 725185"/>
                <a:gd name="connsiteY56" fmla="*/ 221046 h 725186"/>
                <a:gd name="connsiteX57" fmla="*/ 674772 w 725185"/>
                <a:gd name="connsiteY57" fmla="*/ 275338 h 725186"/>
                <a:gd name="connsiteX58" fmla="*/ 670894 w 725185"/>
                <a:gd name="connsiteY58" fmla="*/ 317996 h 725186"/>
                <a:gd name="connsiteX59" fmla="*/ 705795 w 725185"/>
                <a:gd name="connsiteY59" fmla="*/ 349020 h 725186"/>
                <a:gd name="connsiteX60" fmla="*/ 725185 w 725185"/>
                <a:gd name="connsiteY60" fmla="*/ 453726 h 725186"/>
                <a:gd name="connsiteX61" fmla="*/ 678650 w 725185"/>
                <a:gd name="connsiteY61" fmla="*/ 562310 h 725186"/>
                <a:gd name="connsiteX62" fmla="*/ 632113 w 725185"/>
                <a:gd name="connsiteY62" fmla="*/ 585578 h 725186"/>
                <a:gd name="connsiteX63" fmla="*/ 597212 w 725185"/>
                <a:gd name="connsiteY63" fmla="*/ 663138 h 725186"/>
                <a:gd name="connsiteX64" fmla="*/ 476994 w 725185"/>
                <a:gd name="connsiteY64" fmla="*/ 725186 h 725186"/>
                <a:gd name="connsiteX65" fmla="*/ 418823 w 725185"/>
                <a:gd name="connsiteY65" fmla="*/ 709674 h 725186"/>
                <a:gd name="connsiteX66" fmla="*/ 391678 w 725185"/>
                <a:gd name="connsiteY66" fmla="*/ 655382 h 725186"/>
                <a:gd name="connsiteX67" fmla="*/ 391678 w 725185"/>
                <a:gd name="connsiteY67" fmla="*/ 542920 h 725186"/>
                <a:gd name="connsiteX68" fmla="*/ 449848 w 725185"/>
                <a:gd name="connsiteY68" fmla="*/ 542920 h 725186"/>
                <a:gd name="connsiteX69" fmla="*/ 554553 w 725185"/>
                <a:gd name="connsiteY69" fmla="*/ 438214 h 725186"/>
                <a:gd name="connsiteX70" fmla="*/ 554553 w 725185"/>
                <a:gd name="connsiteY70" fmla="*/ 372288 h 725186"/>
                <a:gd name="connsiteX71" fmla="*/ 593334 w 725185"/>
                <a:gd name="connsiteY71" fmla="*/ 279216 h 725186"/>
                <a:gd name="connsiteX72" fmla="*/ 500261 w 725185"/>
                <a:gd name="connsiteY72" fmla="*/ 240436 h 725186"/>
                <a:gd name="connsiteX73" fmla="*/ 461482 w 725185"/>
                <a:gd name="connsiteY73" fmla="*/ 333508 h 725186"/>
                <a:gd name="connsiteX74" fmla="*/ 500261 w 725185"/>
                <a:gd name="connsiteY74" fmla="*/ 372288 h 725186"/>
                <a:gd name="connsiteX75" fmla="*/ 500261 w 725185"/>
                <a:gd name="connsiteY75" fmla="*/ 438214 h 725186"/>
                <a:gd name="connsiteX76" fmla="*/ 449848 w 725185"/>
                <a:gd name="connsiteY76" fmla="*/ 488628 h 725186"/>
                <a:gd name="connsiteX77" fmla="*/ 391678 w 725185"/>
                <a:gd name="connsiteY77" fmla="*/ 488628 h 725186"/>
                <a:gd name="connsiteX78" fmla="*/ 391678 w 725185"/>
                <a:gd name="connsiteY78" fmla="*/ 54292 h 725186"/>
                <a:gd name="connsiteX79" fmla="*/ 430458 w 725185"/>
                <a:gd name="connsiteY79" fmla="*/ 3878 h 725186"/>
                <a:gd name="connsiteX80" fmla="*/ 469238 w 725185"/>
                <a:gd name="connsiteY80" fmla="*/ 0 h 72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725185" h="725186">
                  <a:moveTo>
                    <a:pt x="236558" y="469238"/>
                  </a:moveTo>
                  <a:cubicBezTo>
                    <a:pt x="248192" y="469238"/>
                    <a:pt x="255948" y="476995"/>
                    <a:pt x="255948" y="488628"/>
                  </a:cubicBezTo>
                  <a:cubicBezTo>
                    <a:pt x="255948" y="500262"/>
                    <a:pt x="248192" y="508018"/>
                    <a:pt x="236558" y="508018"/>
                  </a:cubicBezTo>
                  <a:cubicBezTo>
                    <a:pt x="224924" y="508018"/>
                    <a:pt x="217168" y="500262"/>
                    <a:pt x="217168" y="488628"/>
                  </a:cubicBezTo>
                  <a:cubicBezTo>
                    <a:pt x="217168" y="476995"/>
                    <a:pt x="224924" y="469238"/>
                    <a:pt x="236558" y="469238"/>
                  </a:cubicBezTo>
                  <a:close/>
                  <a:moveTo>
                    <a:pt x="523530" y="290850"/>
                  </a:moveTo>
                  <a:cubicBezTo>
                    <a:pt x="535164" y="290850"/>
                    <a:pt x="542920" y="298606"/>
                    <a:pt x="542920" y="310240"/>
                  </a:cubicBezTo>
                  <a:cubicBezTo>
                    <a:pt x="542920" y="321874"/>
                    <a:pt x="535164" y="329631"/>
                    <a:pt x="523530" y="329631"/>
                  </a:cubicBezTo>
                  <a:cubicBezTo>
                    <a:pt x="511896" y="329631"/>
                    <a:pt x="504140" y="321874"/>
                    <a:pt x="504140" y="310240"/>
                  </a:cubicBezTo>
                  <a:cubicBezTo>
                    <a:pt x="504140" y="298606"/>
                    <a:pt x="511896" y="290850"/>
                    <a:pt x="523530" y="290850"/>
                  </a:cubicBezTo>
                  <a:close/>
                  <a:moveTo>
                    <a:pt x="236558" y="221046"/>
                  </a:moveTo>
                  <a:cubicBezTo>
                    <a:pt x="248192" y="221046"/>
                    <a:pt x="255948" y="224924"/>
                    <a:pt x="255948" y="236558"/>
                  </a:cubicBezTo>
                  <a:cubicBezTo>
                    <a:pt x="255948" y="248193"/>
                    <a:pt x="248192" y="255949"/>
                    <a:pt x="236558" y="255949"/>
                  </a:cubicBezTo>
                  <a:cubicBezTo>
                    <a:pt x="224924" y="255949"/>
                    <a:pt x="217168" y="248193"/>
                    <a:pt x="217168" y="236558"/>
                  </a:cubicBezTo>
                  <a:cubicBezTo>
                    <a:pt x="217168" y="228802"/>
                    <a:pt x="224924" y="221046"/>
                    <a:pt x="236558" y="221046"/>
                  </a:cubicBezTo>
                  <a:close/>
                  <a:moveTo>
                    <a:pt x="294728" y="3878"/>
                  </a:moveTo>
                  <a:cubicBezTo>
                    <a:pt x="321874" y="3878"/>
                    <a:pt x="337385" y="27147"/>
                    <a:pt x="333508" y="54292"/>
                  </a:cubicBezTo>
                  <a:lnTo>
                    <a:pt x="333508" y="209412"/>
                  </a:lnTo>
                  <a:lnTo>
                    <a:pt x="302484" y="209412"/>
                  </a:lnTo>
                  <a:cubicBezTo>
                    <a:pt x="286972" y="174511"/>
                    <a:pt x="248192" y="155120"/>
                    <a:pt x="209412" y="170633"/>
                  </a:cubicBezTo>
                  <a:cubicBezTo>
                    <a:pt x="174510" y="186144"/>
                    <a:pt x="155120" y="224924"/>
                    <a:pt x="170632" y="263704"/>
                  </a:cubicBezTo>
                  <a:cubicBezTo>
                    <a:pt x="186144" y="298606"/>
                    <a:pt x="224924" y="317996"/>
                    <a:pt x="263704" y="302484"/>
                  </a:cubicBezTo>
                  <a:cubicBezTo>
                    <a:pt x="279216" y="294728"/>
                    <a:pt x="294728" y="283094"/>
                    <a:pt x="302484" y="263704"/>
                  </a:cubicBezTo>
                  <a:lnTo>
                    <a:pt x="333508" y="263704"/>
                  </a:lnTo>
                  <a:lnTo>
                    <a:pt x="333508" y="651504"/>
                  </a:lnTo>
                  <a:cubicBezTo>
                    <a:pt x="333508" y="674772"/>
                    <a:pt x="325752" y="694162"/>
                    <a:pt x="306362" y="705795"/>
                  </a:cubicBezTo>
                  <a:cubicBezTo>
                    <a:pt x="286972" y="717430"/>
                    <a:pt x="267581" y="721308"/>
                    <a:pt x="248192" y="721308"/>
                  </a:cubicBezTo>
                  <a:cubicBezTo>
                    <a:pt x="193900" y="721308"/>
                    <a:pt x="155120" y="690284"/>
                    <a:pt x="127974" y="659260"/>
                  </a:cubicBezTo>
                  <a:cubicBezTo>
                    <a:pt x="112462" y="635991"/>
                    <a:pt x="100828" y="608846"/>
                    <a:pt x="93072" y="581700"/>
                  </a:cubicBezTo>
                  <a:cubicBezTo>
                    <a:pt x="73682" y="577822"/>
                    <a:pt x="58170" y="570066"/>
                    <a:pt x="46537" y="558431"/>
                  </a:cubicBezTo>
                  <a:cubicBezTo>
                    <a:pt x="19390" y="539042"/>
                    <a:pt x="0" y="500262"/>
                    <a:pt x="0" y="449848"/>
                  </a:cubicBezTo>
                  <a:cubicBezTo>
                    <a:pt x="0" y="422702"/>
                    <a:pt x="3878" y="399434"/>
                    <a:pt x="7756" y="380044"/>
                  </a:cubicBezTo>
                  <a:lnTo>
                    <a:pt x="158998" y="380044"/>
                  </a:lnTo>
                  <a:cubicBezTo>
                    <a:pt x="182266" y="380044"/>
                    <a:pt x="201656" y="399434"/>
                    <a:pt x="205534" y="422702"/>
                  </a:cubicBezTo>
                  <a:cubicBezTo>
                    <a:pt x="170632" y="438214"/>
                    <a:pt x="151242" y="480871"/>
                    <a:pt x="166754" y="515774"/>
                  </a:cubicBezTo>
                  <a:cubicBezTo>
                    <a:pt x="182266" y="550676"/>
                    <a:pt x="224924" y="570066"/>
                    <a:pt x="259826" y="554554"/>
                  </a:cubicBezTo>
                  <a:cubicBezTo>
                    <a:pt x="294728" y="539042"/>
                    <a:pt x="314118" y="496384"/>
                    <a:pt x="298606" y="461482"/>
                  </a:cubicBezTo>
                  <a:cubicBezTo>
                    <a:pt x="290850" y="445970"/>
                    <a:pt x="279216" y="430458"/>
                    <a:pt x="259826" y="422702"/>
                  </a:cubicBezTo>
                  <a:cubicBezTo>
                    <a:pt x="255948" y="368410"/>
                    <a:pt x="213290" y="325753"/>
                    <a:pt x="158998" y="325753"/>
                  </a:cubicBezTo>
                  <a:lnTo>
                    <a:pt x="38781" y="325753"/>
                  </a:lnTo>
                  <a:cubicBezTo>
                    <a:pt x="46537" y="321874"/>
                    <a:pt x="50415" y="317996"/>
                    <a:pt x="58170" y="314118"/>
                  </a:cubicBezTo>
                  <a:cubicBezTo>
                    <a:pt x="54292" y="302484"/>
                    <a:pt x="50415" y="290850"/>
                    <a:pt x="50415" y="275338"/>
                  </a:cubicBezTo>
                  <a:cubicBezTo>
                    <a:pt x="50415" y="248193"/>
                    <a:pt x="54292" y="221046"/>
                    <a:pt x="62048" y="197778"/>
                  </a:cubicBezTo>
                  <a:cubicBezTo>
                    <a:pt x="69804" y="170633"/>
                    <a:pt x="85316" y="147364"/>
                    <a:pt x="100828" y="131852"/>
                  </a:cubicBezTo>
                  <a:cubicBezTo>
                    <a:pt x="112462" y="124096"/>
                    <a:pt x="124096" y="116340"/>
                    <a:pt x="139608" y="112462"/>
                  </a:cubicBezTo>
                  <a:cubicBezTo>
                    <a:pt x="147364" y="81438"/>
                    <a:pt x="162876" y="58170"/>
                    <a:pt x="186144" y="38780"/>
                  </a:cubicBezTo>
                  <a:cubicBezTo>
                    <a:pt x="217168" y="15513"/>
                    <a:pt x="255948" y="3878"/>
                    <a:pt x="294728" y="3878"/>
                  </a:cubicBezTo>
                  <a:close/>
                  <a:moveTo>
                    <a:pt x="469238" y="0"/>
                  </a:moveTo>
                  <a:cubicBezTo>
                    <a:pt x="461482" y="19391"/>
                    <a:pt x="457604" y="42658"/>
                    <a:pt x="465360" y="62048"/>
                  </a:cubicBezTo>
                  <a:cubicBezTo>
                    <a:pt x="473116" y="81438"/>
                    <a:pt x="488627" y="100829"/>
                    <a:pt x="511896" y="108585"/>
                  </a:cubicBezTo>
                  <a:lnTo>
                    <a:pt x="550675" y="120218"/>
                  </a:lnTo>
                  <a:cubicBezTo>
                    <a:pt x="558431" y="124096"/>
                    <a:pt x="562309" y="127974"/>
                    <a:pt x="562309" y="131852"/>
                  </a:cubicBezTo>
                  <a:lnTo>
                    <a:pt x="573943" y="170633"/>
                  </a:lnTo>
                  <a:cubicBezTo>
                    <a:pt x="577821" y="186144"/>
                    <a:pt x="589456" y="201656"/>
                    <a:pt x="601090" y="209412"/>
                  </a:cubicBezTo>
                  <a:cubicBezTo>
                    <a:pt x="612724" y="221046"/>
                    <a:pt x="628235" y="224924"/>
                    <a:pt x="643747" y="224924"/>
                  </a:cubicBezTo>
                  <a:cubicBezTo>
                    <a:pt x="643747" y="224924"/>
                    <a:pt x="647625" y="224924"/>
                    <a:pt x="647625" y="224924"/>
                  </a:cubicBezTo>
                  <a:cubicBezTo>
                    <a:pt x="655381" y="224924"/>
                    <a:pt x="663138" y="224924"/>
                    <a:pt x="670894" y="221046"/>
                  </a:cubicBezTo>
                  <a:cubicBezTo>
                    <a:pt x="674772" y="240436"/>
                    <a:pt x="674772" y="255949"/>
                    <a:pt x="674772" y="275338"/>
                  </a:cubicBezTo>
                  <a:cubicBezTo>
                    <a:pt x="674772" y="290850"/>
                    <a:pt x="670894" y="302484"/>
                    <a:pt x="670894" y="317996"/>
                  </a:cubicBezTo>
                  <a:cubicBezTo>
                    <a:pt x="682528" y="325753"/>
                    <a:pt x="694161" y="333508"/>
                    <a:pt x="705795" y="349020"/>
                  </a:cubicBezTo>
                  <a:cubicBezTo>
                    <a:pt x="721307" y="372288"/>
                    <a:pt x="725185" y="407190"/>
                    <a:pt x="725185" y="453726"/>
                  </a:cubicBezTo>
                  <a:cubicBezTo>
                    <a:pt x="725185" y="504140"/>
                    <a:pt x="705795" y="539042"/>
                    <a:pt x="678650" y="562310"/>
                  </a:cubicBezTo>
                  <a:cubicBezTo>
                    <a:pt x="663138" y="573944"/>
                    <a:pt x="647625" y="581700"/>
                    <a:pt x="632113" y="585578"/>
                  </a:cubicBezTo>
                  <a:cubicBezTo>
                    <a:pt x="628235" y="612724"/>
                    <a:pt x="616602" y="639870"/>
                    <a:pt x="597212" y="663138"/>
                  </a:cubicBezTo>
                  <a:cubicBezTo>
                    <a:pt x="573943" y="698040"/>
                    <a:pt x="531286" y="725186"/>
                    <a:pt x="476994" y="725186"/>
                  </a:cubicBezTo>
                  <a:cubicBezTo>
                    <a:pt x="453726" y="725186"/>
                    <a:pt x="434336" y="717430"/>
                    <a:pt x="418823" y="709674"/>
                  </a:cubicBezTo>
                  <a:cubicBezTo>
                    <a:pt x="399434" y="698040"/>
                    <a:pt x="391678" y="678650"/>
                    <a:pt x="391678" y="655382"/>
                  </a:cubicBezTo>
                  <a:lnTo>
                    <a:pt x="391678" y="542920"/>
                  </a:lnTo>
                  <a:lnTo>
                    <a:pt x="449848" y="542920"/>
                  </a:lnTo>
                  <a:cubicBezTo>
                    <a:pt x="508018" y="542920"/>
                    <a:pt x="554553" y="496384"/>
                    <a:pt x="554553" y="438214"/>
                  </a:cubicBezTo>
                  <a:lnTo>
                    <a:pt x="554553" y="372288"/>
                  </a:lnTo>
                  <a:cubicBezTo>
                    <a:pt x="589456" y="356776"/>
                    <a:pt x="608846" y="317996"/>
                    <a:pt x="593334" y="279216"/>
                  </a:cubicBezTo>
                  <a:cubicBezTo>
                    <a:pt x="577821" y="244314"/>
                    <a:pt x="539042" y="224924"/>
                    <a:pt x="500261" y="240436"/>
                  </a:cubicBezTo>
                  <a:cubicBezTo>
                    <a:pt x="465360" y="255949"/>
                    <a:pt x="445970" y="294728"/>
                    <a:pt x="461482" y="333508"/>
                  </a:cubicBezTo>
                  <a:cubicBezTo>
                    <a:pt x="469238" y="349020"/>
                    <a:pt x="480871" y="364532"/>
                    <a:pt x="500261" y="372288"/>
                  </a:cubicBezTo>
                  <a:lnTo>
                    <a:pt x="500261" y="438214"/>
                  </a:lnTo>
                  <a:cubicBezTo>
                    <a:pt x="500261" y="465360"/>
                    <a:pt x="476994" y="488628"/>
                    <a:pt x="449848" y="488628"/>
                  </a:cubicBezTo>
                  <a:lnTo>
                    <a:pt x="391678" y="488628"/>
                  </a:lnTo>
                  <a:lnTo>
                    <a:pt x="391678" y="54292"/>
                  </a:lnTo>
                  <a:cubicBezTo>
                    <a:pt x="391678" y="31025"/>
                    <a:pt x="403312" y="3878"/>
                    <a:pt x="430458" y="3878"/>
                  </a:cubicBezTo>
                  <a:cubicBezTo>
                    <a:pt x="442092" y="3878"/>
                    <a:pt x="453726" y="3878"/>
                    <a:pt x="469238" y="0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rgbClr val="D59ED7"/>
                </a:gs>
                <a:gs pos="35000">
                  <a:srgbClr val="8DC8E8"/>
                </a:gs>
              </a:gsLst>
              <a:lin ang="13500000" scaled="1"/>
              <a:tileRect/>
            </a:gradFill>
            <a:ln>
              <a:noFill/>
              <a:headEnd type="none" w="med" len="med"/>
              <a:tailEnd type="none" w="med" len="med"/>
            </a:ln>
            <a:effectLst>
              <a:outerShdw blurRad="63500" dist="1270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70225">
                      <a:srgbClr val="000000"/>
                    </a:gs>
                    <a:gs pos="53933">
                      <a:srgbClr val="000000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D689482-26F9-578C-E5D7-6EFB442AD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24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0" accel="50000" decel="50000" autoRev="1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0" accel="50000" decel="50000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6" presetClass="emph" presetSubtype="0" repeatCount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0" accel="50000" decel="50000" autoRev="1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0" accel="50000" decel="50000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00"/>
                            </p:stCondLst>
                            <p:childTnLst>
                              <p:par>
                                <p:cTn id="54" presetID="6" presetClass="emph" presetSubtype="0" repeatCount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0" accel="50000" decel="50000" autoRev="1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0" accel="50000" decel="50000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6" grpId="0" animBg="1"/>
      <p:bldP spid="16" grpId="1" animBg="1"/>
      <p:bldP spid="11" grpId="0" animBg="1"/>
      <p:bldP spid="11" grpId="1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01DCDB-C670-20F0-31E4-737C4489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3152001"/>
            <a:ext cx="10653478" cy="553998"/>
          </a:xfrm>
        </p:spPr>
        <p:txBody>
          <a:bodyPr/>
          <a:lstStyle/>
          <a:p>
            <a:r>
              <a:rPr lang="en-US" dirty="0"/>
              <a:t>Demo: Intelligent Chat App</a:t>
            </a:r>
          </a:p>
        </p:txBody>
      </p:sp>
    </p:spTree>
    <p:extLst>
      <p:ext uri="{BB962C8B-B14F-4D97-AF65-F5344CB8AC3E}">
        <p14:creationId xmlns:p14="http://schemas.microsoft.com/office/powerpoint/2010/main" val="3795636446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D4E2796-E3FE-6C1A-06D1-A3E56F4FB9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83427" y="2290864"/>
            <a:ext cx="7611933" cy="1477328"/>
          </a:xfrm>
        </p:spPr>
        <p:txBody>
          <a:bodyPr/>
          <a:lstStyle/>
          <a:p>
            <a:pPr algn="l"/>
            <a:r>
              <a:rPr lang="en-US" sz="4800" dirty="0"/>
              <a:t>Get Current with .NET 7</a:t>
            </a:r>
          </a:p>
          <a:p>
            <a:pPr algn="l"/>
            <a:r>
              <a:rPr lang="en-US" sz="4800" dirty="0"/>
              <a:t>Get ready for .NET 8</a:t>
            </a:r>
          </a:p>
        </p:txBody>
      </p:sp>
    </p:spTree>
    <p:extLst>
      <p:ext uri="{BB962C8B-B14F-4D97-AF65-F5344CB8AC3E}">
        <p14:creationId xmlns:p14="http://schemas.microsoft.com/office/powerpoint/2010/main" val="3189976914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4B6E7E-D6A7-25EB-F5CD-16703FEC7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19937" y="1365990"/>
            <a:ext cx="10989451" cy="4903048"/>
          </a:xfrm>
          <a:prstGeom prst="roundRect">
            <a:avLst>
              <a:gd name="adj" fmla="val 3213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90C4F6-6AEB-2141-4D4D-6960FDA51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598" y="1709867"/>
            <a:ext cx="535372" cy="534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08152E-6303-9A92-2397-7612207E6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28"/>
          <a:stretch/>
        </p:blipFill>
        <p:spPr>
          <a:xfrm>
            <a:off x="6620532" y="2659147"/>
            <a:ext cx="535372" cy="534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8DA3A2-62F2-D302-CCB0-6E1EE1BDD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130" y="2530446"/>
            <a:ext cx="500332" cy="41178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E47B92A-4100-D598-B68D-2ECCD5C31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809" y="3297020"/>
            <a:ext cx="500332" cy="5270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417657-EB24-6511-E1DE-FABEFEB8E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660" y="3591013"/>
            <a:ext cx="591248" cy="5912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F6F364-34D6-64BA-D556-BC53DBDA7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935" y="4137353"/>
            <a:ext cx="628250" cy="40978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057FA0-5FFF-5C9A-B450-D65665E6F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6113" y="4872932"/>
            <a:ext cx="739318" cy="73931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7898E51-55AE-16E0-0CCF-4DE0A6F03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7" t="9228" r="9658" b="7542"/>
          <a:stretch/>
        </p:blipFill>
        <p:spPr bwMode="auto">
          <a:xfrm>
            <a:off x="6609191" y="4596839"/>
            <a:ext cx="552186" cy="5521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FE13576-E591-B91F-8B86-424CA994E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Follow .NET – dot.net</a:t>
            </a: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5B350768-AEA6-7A6A-ED1E-0DDB7A6F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186" y="1693108"/>
            <a:ext cx="568220" cy="56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3B5E4F-DD2F-CD57-97AA-DBBED5E6E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4216" y="1436688"/>
            <a:ext cx="5005810" cy="5421312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aka.ms/dotnet/blog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aka.ms/dotnet/twitter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aka.ms/dotnet/mastodon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aka.ms/dotnet/</a:t>
            </a:r>
            <a:r>
              <a:rPr lang="en-US" dirty="0" err="1">
                <a:solidFill>
                  <a:schemeClr val="tx1"/>
                </a:solidFill>
              </a:rPr>
              <a:t>youtube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aka.ms/dotnet/forums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F0D8A1F9-F304-5294-AD29-F16D42F5BC0B}"/>
              </a:ext>
            </a:extLst>
          </p:cNvPr>
          <p:cNvSpPr txBox="1">
            <a:spLocks/>
          </p:cNvSpPr>
          <p:nvPr/>
        </p:nvSpPr>
        <p:spPr>
          <a:xfrm>
            <a:off x="7300162" y="1346376"/>
            <a:ext cx="42542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dirty="0"/>
              <a:t>aka.ms/dotnet/</a:t>
            </a:r>
            <a:r>
              <a:rPr lang="en-US" dirty="0" err="1"/>
              <a:t>tiktok</a:t>
            </a:r>
            <a:endParaRPr lang="en-US" dirty="0"/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dirty="0"/>
              <a:t>aka.ms/dotnet/</a:t>
            </a:r>
            <a:r>
              <a:rPr lang="en-US" dirty="0" err="1"/>
              <a:t>linkedin</a:t>
            </a:r>
            <a:endParaRPr lang="en-US" dirty="0"/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dirty="0"/>
              <a:t>aka.ms/dotnet/</a:t>
            </a:r>
            <a:r>
              <a:rPr lang="en-US" dirty="0" err="1"/>
              <a:t>facebook</a:t>
            </a:r>
            <a:endParaRPr lang="en-US" dirty="0"/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dirty="0"/>
              <a:t>aka.ms/dotnet/</a:t>
            </a:r>
            <a:r>
              <a:rPr lang="en-US" dirty="0" err="1"/>
              <a:t>github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0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.04606 L -6.25E-7 3.3333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448 3.33333E-6 L 5E-6 3.33333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448 3.33333E-6 L 5E-6 3.33333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448 3.33333E-6 L 5E-6 3.33333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448 3.33333E-6 L 5E-6 3.33333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448 3.33333E-6 L 5E-6 3.33333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448 3.33333E-6 L 5E-6 3.33333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148 3.33333E-6 L 1.66667E-6 3.33333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148 3.33333E-6 L 1.66667E-6 3.33333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148 3.33333E-6 L 1.66667E-6 3.33333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148 3.33333E-6 L 1.66667E-6 3.33333E-6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148 3.33333E-6 L 1.66667E-6 3.33333E-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/>
      <p:bldP spid="4" grpId="1"/>
      <p:bldP spid="5" grpId="0"/>
      <p:bldP spid="5" grpId="1"/>
      <p:bldP spid="19" grpId="0"/>
      <p:bldP spid="19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241504A7-0299-07C4-CB52-349E809BB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6858001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alphaModFix amt="2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90000" sy="90000" flip="none" algn="tl"/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: Top Corners Rounded 14">
            <a:extLst>
              <a:ext uri="{FF2B5EF4-FFF2-40B4-BE49-F238E27FC236}">
                <a16:creationId xmlns:a16="http://schemas.microsoft.com/office/drawing/2014/main" id="{D3DF65C1-1A10-1D1D-9F96-B0F37142A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88952" cy="5421312"/>
          </a:xfrm>
          <a:prstGeom prst="rect">
            <a:avLst/>
          </a:prstGeom>
          <a:solidFill>
            <a:srgbClr val="091F2C"/>
          </a:solidFill>
          <a:ln w="1270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76200" dist="63500" dir="16200000" sx="99000" sy="99000" rotWithShape="0">
              <a:srgbClr val="000000">
                <a:alpha val="50000"/>
              </a:srgbClr>
            </a:outerShdw>
          </a:effectLst>
          <a:scene3d>
            <a:camera prst="perspectiveRight" fov="2700000">
              <a:rot lat="0" lon="21594000" rev="0"/>
            </a:camera>
            <a:lightRig rig="flat" dir="t"/>
          </a:scene3d>
          <a:sp3d>
            <a:bevelT w="0" h="38100"/>
            <a:bevelB w="0" h="0"/>
            <a:contourClr>
              <a:srgbClr val="000000"/>
            </a:contourClr>
          </a:sp3d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EAAD21-7B96-40EA-BE33-CCB628AD5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004457" y="2161042"/>
            <a:ext cx="6183086" cy="1485946"/>
          </a:xfrm>
          <a:prstGeom prst="roundRect">
            <a:avLst>
              <a:gd name="adj" fmla="val 12904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047EE1-EE0A-A55F-3FBA-12C07C94E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004457" y="4021620"/>
            <a:ext cx="6183086" cy="1485946"/>
          </a:xfrm>
          <a:prstGeom prst="roundRect">
            <a:avLst>
              <a:gd name="adj" fmla="val 12904"/>
            </a:avLst>
          </a:prstGeom>
          <a:solidFill>
            <a:schemeClr val="bg1"/>
          </a:solidFill>
          <a:ln w="19050" cap="flat" cmpd="sng" algn="ctr">
            <a:gradFill flip="none" rotWithShape="1">
              <a:gsLst>
                <a:gs pos="90000">
                  <a:srgbClr val="FFB3BB"/>
                </a:gs>
                <a:gs pos="64000">
                  <a:srgbClr val="C5B4E3"/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miter lim="800000"/>
          </a:ln>
          <a:effectLst>
            <a:outerShdw blurRad="63500" dist="127000" dir="2700000" algn="tl" rotWithShape="0">
              <a:prstClr val="black">
                <a:alpha val="5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F8507-9010-F466-2904-AB403590F530}"/>
              </a:ext>
            </a:extLst>
          </p:cNvPr>
          <p:cNvSpPr txBox="1"/>
          <p:nvPr/>
        </p:nvSpPr>
        <p:spPr>
          <a:xfrm>
            <a:off x="4649934" y="1089616"/>
            <a:ext cx="2892135" cy="696795"/>
          </a:xfrm>
          <a:prstGeom prst="roundRect">
            <a:avLst>
              <a:gd name="adj" fmla="val 50000"/>
            </a:avLst>
          </a:prstGeom>
          <a:gradFill>
            <a:gsLst>
              <a:gs pos="35000">
                <a:srgbClr val="C5B4E3"/>
              </a:gs>
              <a:gs pos="10000">
                <a:srgbClr val="FFB3BB"/>
              </a:gs>
            </a:gsLst>
            <a:path path="circle">
              <a:fillToRect l="100000" t="100000"/>
            </a:path>
          </a:gradFill>
          <a:effectLst>
            <a:outerShdw blurRad="63500" dist="127000" dir="2700000" algn="tl" rotWithShape="0">
              <a:srgbClr val="000000">
                <a:alpha val="49804"/>
              </a:srgbClr>
            </a:outerShdw>
          </a:effectLst>
        </p:spPr>
        <p:txBody>
          <a:bodyPr wrap="square" lIns="0" tIns="18288" rIns="0" bIns="45720" anchor="ctr" anchorCtr="0">
            <a:spAutoFit/>
          </a:bodyPr>
          <a:lstStyle>
            <a:defPPr>
              <a:defRPr lang="en-US"/>
            </a:defPPr>
            <a:lvl1pPr marR="0" lvl="0" indent="0" algn="ctr" defTabSz="91436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000" b="1" i="0" u="none" strike="noStrike" cap="none" normalizeH="0">
                <a:ln w="3175">
                  <a:noFill/>
                </a:ln>
                <a:gradFill>
                  <a:gsLst>
                    <a:gs pos="17416">
                      <a:schemeClr val="bg1"/>
                    </a:gs>
                    <a:gs pos="42135">
                      <a:schemeClr val="bg1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Variable Text Semibold" pitchFamily="2" charset="0"/>
                <a:cs typeface="Segoe UI" pitchFamily="34" charset="0"/>
              </a:defRPr>
            </a:lvl1pPr>
          </a:lstStyle>
          <a:p>
            <a:pPr marL="0" marR="0" lvl="0" indent="0" algn="ctr" defTabSz="91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>
                <a:ln w="3175">
                  <a:noFill/>
                </a:ln>
                <a:gradFill>
                  <a:gsLst>
                    <a:gs pos="69540">
                      <a:srgbClr val="091F2C"/>
                    </a:gs>
                    <a:gs pos="41954">
                      <a:srgbClr val="091F2C"/>
                    </a:gs>
                  </a:gsLst>
                  <a:path path="circle">
                    <a:fillToRect l="100000" b="100000"/>
                  </a:path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.NET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3B78399-BD92-2B98-0B2D-5B4D12445E8F}"/>
              </a:ext>
            </a:extLst>
          </p:cNvPr>
          <p:cNvSpPr txBox="1">
            <a:spLocks/>
          </p:cNvSpPr>
          <p:nvPr/>
        </p:nvSpPr>
        <p:spPr>
          <a:xfrm>
            <a:off x="3249676" y="2430039"/>
            <a:ext cx="5692648" cy="9479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+mj-lt"/>
              </a:rPr>
              <a:t>Get started with .NET 7 today!</a:t>
            </a:r>
          </a:p>
          <a:p>
            <a:pPr algn="ctr"/>
            <a:r>
              <a:rPr lang="en-US" dirty="0">
                <a:hlinkClick r:id="rId4"/>
              </a:rPr>
              <a:t>dot.net/learn</a:t>
            </a:r>
            <a:r>
              <a:rPr lang="en-US" dirty="0"/>
              <a:t>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2C260F3-C786-5A45-9881-167607CEDB09}"/>
              </a:ext>
            </a:extLst>
          </p:cNvPr>
          <p:cNvSpPr txBox="1">
            <a:spLocks/>
          </p:cNvSpPr>
          <p:nvPr/>
        </p:nvSpPr>
        <p:spPr>
          <a:xfrm>
            <a:off x="3222171" y="4290617"/>
            <a:ext cx="5747658" cy="9479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+mj-lt"/>
              </a:rPr>
              <a:t>Try out the latest .NET 8 preview</a:t>
            </a:r>
          </a:p>
          <a:p>
            <a:pPr algn="ctr"/>
            <a:r>
              <a:rPr lang="en-US" dirty="0">
                <a:hlinkClick r:id="rId5"/>
              </a:rPr>
              <a:t>get.dot.net/8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68F89C-4B42-AF52-CB8D-0870447C9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72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3.7037E-7 L 0 0.03542 " pathEditMode="relative" rAng="0" ptsTypes="AA">
                                      <p:cBhvr>
                                        <p:cTn id="20" dur="7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 4.07407E-6 L 0 0.03541 " pathEditMode="relative" rAng="0" ptsTypes="AA">
                                      <p:cBhvr>
                                        <p:cTn id="25" dur="7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3.7037E-7 L 0 0.03542 " pathEditMode="relative" rAng="0" ptsTypes="AA">
                                      <p:cBhvr>
                                        <p:cTn id="30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 3.7037E-7 L 0 0.03542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4" grpId="1" animBg="1"/>
      <p:bldP spid="15" grpId="0" animBg="1"/>
      <p:bldP spid="15" grpId="1" animBg="1"/>
      <p:bldP spid="7" grpId="0" animBg="1"/>
      <p:bldP spid="18" grpId="0"/>
      <p:bldP spid="18" grpId="1"/>
      <p:bldP spid="19" grpId="0"/>
      <p:bldP spid="19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502002-1661-E94D-EA46-4DB1C6D460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27" y="1352016"/>
            <a:ext cx="2723795" cy="79523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9736A7-7FE4-2441-E18F-5C3E70CEC1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6670" y="3725034"/>
            <a:ext cx="6553934" cy="879472"/>
          </a:xfrm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6350">
                <a:latin typeface="Open Sans SemiBold"/>
                <a:ea typeface="Open Sans SemiBold"/>
                <a:cs typeface="Open Sans SemiBold"/>
              </a:rPr>
              <a:t>Thank You!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39C64D-739A-2478-A40E-B674F6F8CC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670" y="4780270"/>
            <a:ext cx="6473776" cy="73866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>
                <a:latin typeface="Open Sans SemiBold"/>
                <a:ea typeface="Open Sans SemiBold"/>
                <a:cs typeface="Open Sans SemiBold"/>
              </a:rPr>
              <a:t>Let's build amazing apps with .NET 7</a:t>
            </a:r>
            <a:br>
              <a:rPr lang="en-US">
                <a:latin typeface="Open Sans SemiBold"/>
                <a:ea typeface="Open Sans SemiBold"/>
                <a:cs typeface="Open Sans SemiBold"/>
              </a:rPr>
            </a:br>
            <a:r>
              <a:rPr lang="en-US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</a:rPr>
              <a:t>get.dot.net/7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25A7EC1-3398-ADB0-D42D-FFDD05AED3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8711"/>
          <a:stretch/>
        </p:blipFill>
        <p:spPr>
          <a:xfrm>
            <a:off x="6241727" y="5298210"/>
            <a:ext cx="5950274" cy="828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B45349-E9B0-26B2-47D4-853792629B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922" y="2280552"/>
            <a:ext cx="3168083" cy="37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9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72964CB-323F-3EB1-A2B9-440A070D76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798" y="1748188"/>
            <a:ext cx="6206911" cy="3391698"/>
          </a:xfrm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>
                <a:ea typeface="+mn-lt"/>
                <a:cs typeface="+mn-lt"/>
              </a:rPr>
              <a:t>Use Visual Studio to set up an ASP.NET Core migration project</a:t>
            </a:r>
            <a:endParaRPr lang="en-US">
              <a:ea typeface="Open Sans"/>
              <a:cs typeface="Open Sans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>
                <a:ea typeface="+mn-lt"/>
                <a:cs typeface="+mn-lt"/>
              </a:rPr>
              <a:t>YARP proxies requests from the new ASP.NET Core app to the existing ASP.NET app as needed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>
                <a:ea typeface="Open Sans"/>
                <a:cs typeface="Open Sans"/>
              </a:rPr>
              <a:t>Migrate endpoints to ASP.NET Core one at time including any dependencies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>
                <a:ea typeface="Open Sans"/>
                <a:cs typeface="Open Sans"/>
              </a:rPr>
              <a:t>Continue maintaining &amp; developing your ASP.NET app while upgrading</a:t>
            </a:r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768A1EB-315A-7946-D0A8-01DB719EE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50">
                <a:cs typeface="Open Sans"/>
              </a:rPr>
              <a:t>Incrementally upgrade to ASP.NET Core</a:t>
            </a:r>
            <a:endParaRPr lang="en-US" sz="2950">
              <a:ea typeface="+mn-lt"/>
              <a:cs typeface="+mn-lt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59BD0305-8026-D72F-156E-EF06A1F7C85E}"/>
              </a:ext>
            </a:extLst>
          </p:cNvPr>
          <p:cNvSpPr>
            <a:spLocks noGrp="1"/>
          </p:cNvSpPr>
          <p:nvPr/>
        </p:nvSpPr>
        <p:spPr>
          <a:xfrm>
            <a:off x="889525" y="6141859"/>
            <a:ext cx="116090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bg1"/>
                </a:solidFill>
                <a:latin typeface="Open Sans (body)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28554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457109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661856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855492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0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564527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806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083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362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Learn more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E8A6C41-E00D-9206-8D08-3EDF493E1088}"/>
              </a:ext>
            </a:extLst>
          </p:cNvPr>
          <p:cNvSpPr>
            <a:spLocks noGrp="1"/>
          </p:cNvSpPr>
          <p:nvPr/>
        </p:nvSpPr>
        <p:spPr>
          <a:xfrm>
            <a:off x="2326430" y="6141859"/>
            <a:ext cx="897604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bg1"/>
                </a:solidFill>
                <a:latin typeface="Open Sans (body)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28554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457109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661856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855492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0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564527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806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083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362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aka.ms/</a:t>
            </a:r>
            <a:r>
              <a:rPr lang="en-US" err="1"/>
              <a:t>aspnet</a:t>
            </a:r>
            <a:r>
              <a:rPr lang="en-US"/>
              <a:t>/upgrade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30D3AD40-37F5-801D-04CF-09D9D7612176}"/>
              </a:ext>
            </a:extLst>
          </p:cNvPr>
          <p:cNvSpPr>
            <a:spLocks noGrp="1"/>
          </p:cNvSpPr>
          <p:nvPr/>
        </p:nvSpPr>
        <p:spPr>
          <a:xfrm>
            <a:off x="2107856" y="6141859"/>
            <a:ext cx="13196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ctr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rgbClr val="535353"/>
                </a:solidFill>
                <a:latin typeface="Open Sans (body)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28554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457109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661856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855492" marR="0" indent="0" algn="l" defTabSz="93255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000" kern="1200" spc="0" baseline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564527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806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083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362" indent="-233139" algn="l" defTabSz="9325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|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2E8A409-968D-0C0A-2A3F-DB5FED75C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5189" y="1309425"/>
            <a:ext cx="3201988" cy="507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4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3E896-DA6B-41C5-BA01-2F8413067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en-US" sz="3000"/>
              <a:t>Incremental Migration to ASP.NET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80144-696D-4DA2-8C35-5151C85D5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en-US" sz="2200"/>
              <a:t>YARP proxy</a:t>
            </a:r>
          </a:p>
          <a:p>
            <a:r>
              <a:rPr lang="en-US" sz="2200"/>
              <a:t>System.Web Adapters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F576DD-CC5B-1FC1-7B7E-44AC9819C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0936" y="2701159"/>
            <a:ext cx="10917936" cy="313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6FAA34-55DA-BD4E-5276-7D56B01C14BA}"/>
              </a:ext>
            </a:extLst>
          </p:cNvPr>
          <p:cNvSpPr txBox="1"/>
          <p:nvPr/>
        </p:nvSpPr>
        <p:spPr>
          <a:xfrm>
            <a:off x="630936" y="6031468"/>
            <a:ext cx="10640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https://devblogs.microsoft.com/dotnet/incremental-asp-net-to-asp-net-core-migration/</a:t>
            </a:r>
          </a:p>
        </p:txBody>
      </p:sp>
    </p:spTree>
    <p:extLst>
      <p:ext uri="{BB962C8B-B14F-4D97-AF65-F5344CB8AC3E}">
        <p14:creationId xmlns:p14="http://schemas.microsoft.com/office/powerpoint/2010/main" val="1824210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4A756-B7B1-5BC6-0A92-CBC11295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Adapters for System.Web</a:t>
            </a:r>
            <a:endParaRPr lang="en-US" dirty="0"/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D13856C3-EF80-7030-28FE-8020D4C990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63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46644F8F-3F6E-443E-A012-BF1FD9D33B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graphicEl>
                                              <a:dgm id="{46644F8F-3F6E-443E-A012-BF1FD9D33B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16D613C-9D71-4DC7-98D3-DF8A3EE0F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graphicEl>
                                              <a:dgm id="{716D613C-9D71-4DC7-98D3-DF8A3EE0F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AEEBBDE-4303-47B8-B042-CF0F4A052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graphicEl>
                                              <a:dgm id="{1AEEBBDE-4303-47B8-B042-CF0F4A0528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8E7D946-663B-4639-807A-D452F7649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graphicEl>
                                              <a:dgm id="{58E7D946-663B-4639-807A-D452F7649A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4A506FE6-0570-4910-80BF-41536534A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graphicEl>
                                              <a:dgm id="{4A506FE6-0570-4910-80BF-41536534A4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28B84FC2-C942-45AB-BB00-942D8E24B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graphicEl>
                                              <a:dgm id="{28B84FC2-C942-45AB-BB00-942D8E24B1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63652B9-9B55-4038-94BD-B91E56828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graphicEl>
                                              <a:dgm id="{E63652B9-9B55-4038-94BD-B91E56828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505C644-0D9E-4EBF-8097-758D140BBA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graphicEl>
                                              <a:dgm id="{3505C644-0D9E-4EBF-8097-758D140BBA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6_Office Theme">
  <a:themeElements>
    <a:clrScheme name="Custom 2">
      <a:dk1>
        <a:srgbClr val="3A20A0"/>
      </a:dk1>
      <a:lt1>
        <a:srgbClr val="FFFFFF"/>
      </a:lt1>
      <a:dk2>
        <a:srgbClr val="333333"/>
      </a:dk2>
      <a:lt2>
        <a:srgbClr val="FFFFFF"/>
      </a:lt2>
      <a:accent1>
        <a:srgbClr val="4424B5"/>
      </a:accent1>
      <a:accent2>
        <a:srgbClr val="DED7F7"/>
      </a:accent2>
      <a:accent3>
        <a:srgbClr val="2B0A98"/>
      </a:accent3>
      <a:accent4>
        <a:srgbClr val="F7B548"/>
      </a:accent4>
      <a:accent5>
        <a:srgbClr val="28C2D1"/>
      </a:accent5>
      <a:accent6>
        <a:srgbClr val="3E8EED"/>
      </a:accent6>
      <a:hlink>
        <a:srgbClr val="502BD3"/>
      </a:hlink>
      <a:folHlink>
        <a:srgbClr val="5F218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Yellow theme">
  <a:themeElements>
    <a:clrScheme name="DotNet">
      <a:dk1>
        <a:srgbClr val="1F1F1F"/>
      </a:dk1>
      <a:lt1>
        <a:srgbClr val="FFFFFF"/>
      </a:lt1>
      <a:dk2>
        <a:srgbClr val="373545"/>
      </a:dk2>
      <a:lt2>
        <a:srgbClr val="E8E8E8"/>
      </a:lt2>
      <a:accent1>
        <a:srgbClr val="512BD4"/>
      </a:accent1>
      <a:accent2>
        <a:srgbClr val="D600AA"/>
      </a:accent2>
      <a:accent3>
        <a:srgbClr val="F65163"/>
      </a:accent3>
      <a:accent4>
        <a:srgbClr val="D8D8D8"/>
      </a:accent4>
      <a:accent5>
        <a:srgbClr val="FFC3F2"/>
      </a:accent5>
      <a:accent6>
        <a:srgbClr val="B9AAED"/>
      </a:accent6>
      <a:hlink>
        <a:srgbClr val="3C209F"/>
      </a:hlink>
      <a:folHlink>
        <a:srgbClr val="967FE5"/>
      </a:folHlink>
    </a:clrScheme>
    <a:fontScheme name="DotNet typefaces">
      <a:majorFont>
        <a:latin typeface="Space Grotesk Medium"/>
        <a:ea typeface=""/>
        <a:cs typeface=""/>
      </a:majorFont>
      <a:minorFont>
        <a:latin typeface="Open Sa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112388A-48CC-4140-B57B-BEC068B476F5}" vid="{A96782EF-40EC-5E4E-8493-30D4DC9DAC07}"/>
    </a:ext>
  </a:extLst>
</a:theme>
</file>

<file path=ppt/theme/theme3.xml><?xml version="1.0" encoding="utf-8"?>
<a:theme xmlns:a="http://schemas.openxmlformats.org/drawingml/2006/main" name="Yellow theme">
  <a:themeElements>
    <a:clrScheme name="Violet">
      <a:dk1>
        <a:srgbClr val="000000"/>
      </a:dk1>
      <a:lt1>
        <a:srgbClr val="FFFFFF"/>
      </a:lt1>
      <a:dk2>
        <a:srgbClr val="373545"/>
      </a:dk2>
      <a:lt2>
        <a:srgbClr val="F4EAE0"/>
      </a:lt2>
      <a:accent1>
        <a:srgbClr val="0078D4"/>
      </a:accent1>
      <a:accent2>
        <a:srgbClr val="8661C5"/>
      </a:accent2>
      <a:accent3>
        <a:srgbClr val="F7B8E9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112388A-48CC-4140-B57B-BEC068B476F5}" vid="{A96782EF-40EC-5E4E-8493-30D4DC9DAC07}"/>
    </a:ext>
  </a:extLst>
</a:theme>
</file>

<file path=ppt/theme/theme4.xml><?xml version="1.0" encoding="utf-8"?>
<a:theme xmlns:a="http://schemas.openxmlformats.org/drawingml/2006/main" name="Light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112388A-48CC-4140-B57B-BEC068B476F5}" vid="{A96782EF-40EC-5E4E-8493-30D4DC9DAC07}"/>
    </a:ext>
  </a:extLst>
</a:theme>
</file>

<file path=ppt/theme/theme5.xml><?xml version="1.0" encoding="utf-8"?>
<a:theme xmlns:a="http://schemas.openxmlformats.org/drawingml/2006/main" name="1_Office Theme">
  <a:themeElements>
    <a:clrScheme name="Custom 2">
      <a:dk1>
        <a:srgbClr val="3A20A0"/>
      </a:dk1>
      <a:lt1>
        <a:srgbClr val="FFFFFF"/>
      </a:lt1>
      <a:dk2>
        <a:srgbClr val="333333"/>
      </a:dk2>
      <a:lt2>
        <a:srgbClr val="FFFFFF"/>
      </a:lt2>
      <a:accent1>
        <a:srgbClr val="4424B5"/>
      </a:accent1>
      <a:accent2>
        <a:srgbClr val="DED7F7"/>
      </a:accent2>
      <a:accent3>
        <a:srgbClr val="2B0A98"/>
      </a:accent3>
      <a:accent4>
        <a:srgbClr val="F7B548"/>
      </a:accent4>
      <a:accent5>
        <a:srgbClr val="28C2D1"/>
      </a:accent5>
      <a:accent6>
        <a:srgbClr val="3E8EED"/>
      </a:accent6>
      <a:hlink>
        <a:srgbClr val="502BD3"/>
      </a:hlink>
      <a:folHlink>
        <a:srgbClr val="5F218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rgbClr val="3A20A0"/>
    </a:dk1>
    <a:lt1>
      <a:srgbClr val="FFFFFF"/>
    </a:lt1>
    <a:dk2>
      <a:srgbClr val="333333"/>
    </a:dk2>
    <a:lt2>
      <a:srgbClr val="FFFFFF"/>
    </a:lt2>
    <a:accent1>
      <a:srgbClr val="4424B5"/>
    </a:accent1>
    <a:accent2>
      <a:srgbClr val="DED7F7"/>
    </a:accent2>
    <a:accent3>
      <a:srgbClr val="2B0A98"/>
    </a:accent3>
    <a:accent4>
      <a:srgbClr val="F7B548"/>
    </a:accent4>
    <a:accent5>
      <a:srgbClr val="28C2D1"/>
    </a:accent5>
    <a:accent6>
      <a:srgbClr val="3E8EED"/>
    </a:accent6>
    <a:hlink>
      <a:srgbClr val="502BD3"/>
    </a:hlink>
    <a:folHlink>
      <a:srgbClr val="5F2184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3537</Words>
  <Application>Microsoft Office PowerPoint</Application>
  <PresentationFormat>Widescreen</PresentationFormat>
  <Paragraphs>694</Paragraphs>
  <Slides>65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65</vt:i4>
      </vt:variant>
    </vt:vector>
  </HeadingPairs>
  <TitlesOfParts>
    <vt:vector size="83" baseType="lpstr">
      <vt:lpstr>Arial</vt:lpstr>
      <vt:lpstr>Calibri</vt:lpstr>
      <vt:lpstr>Consolas</vt:lpstr>
      <vt:lpstr>Open Sans</vt:lpstr>
      <vt:lpstr>Open Sans (body)</vt:lpstr>
      <vt:lpstr>Open Sans Light</vt:lpstr>
      <vt:lpstr>Open Sans SemiBold</vt:lpstr>
      <vt:lpstr>Segoe UI</vt:lpstr>
      <vt:lpstr>Segoe UI Semibold</vt:lpstr>
      <vt:lpstr>SFMono-Regular</vt:lpstr>
      <vt:lpstr>Space Grotesk Medium</vt:lpstr>
      <vt:lpstr>Wingdings</vt:lpstr>
      <vt:lpstr>6_Office Theme</vt:lpstr>
      <vt:lpstr>2_Yellow theme</vt:lpstr>
      <vt:lpstr>Yellow theme</vt:lpstr>
      <vt:lpstr>Light theme</vt:lpstr>
      <vt:lpstr>1_Office Theme</vt:lpstr>
      <vt:lpstr>Office Theme</vt:lpstr>
      <vt:lpstr>PowerPoint Presentation</vt:lpstr>
      <vt:lpstr>Build anything with a unified platform</vt:lpstr>
      <vt:lpstr>PowerPoint Presentation</vt:lpstr>
      <vt:lpstr>.NET Schedule</vt:lpstr>
      <vt:lpstr>.NET Upgrade Assistant</vt:lpstr>
      <vt:lpstr>Every app can upgrade to the latest .NET</vt:lpstr>
      <vt:lpstr>Incrementally upgrade to ASP.NET Core</vt:lpstr>
      <vt:lpstr>Incremental Migration to ASP.NET Core</vt:lpstr>
      <vt:lpstr>Adapters for System.Web</vt:lpstr>
      <vt:lpstr>Demo</vt:lpstr>
      <vt:lpstr>.NET App Modernization Resources</vt:lpstr>
      <vt:lpstr>PowerPoint Presentation</vt:lpstr>
      <vt:lpstr>.NET 7 Highlights</vt:lpstr>
      <vt:lpstr>Performance Improvements in every release</vt:lpstr>
      <vt:lpstr>PowerPoint Presentation</vt:lpstr>
      <vt:lpstr>Simplify your code with C# 11</vt:lpstr>
      <vt:lpstr>Modern web with .NET</vt:lpstr>
      <vt:lpstr>.NET 7 Performance - API</vt:lpstr>
      <vt:lpstr>.NET Data and Entity Framework Core New Features in .NET 7</vt:lpstr>
      <vt:lpstr>gRPC</vt:lpstr>
      <vt:lpstr>.NET REST APIs – Minimal</vt:lpstr>
      <vt:lpstr>.NET REST APIs – Powerful</vt:lpstr>
      <vt:lpstr>.NET REST APIs – Secure</vt:lpstr>
      <vt:lpstr>.NET 7 – Rate Limiting Middleware</vt:lpstr>
      <vt:lpstr>Demo</vt:lpstr>
      <vt:lpstr>PowerPoint Presentation</vt:lpstr>
      <vt:lpstr>PowerPoint Presentation</vt:lpstr>
      <vt:lpstr>Blazor in .NET 7</vt:lpstr>
      <vt:lpstr>PowerPoint Presentation</vt:lpstr>
      <vt:lpstr>PowerPoint Presentation</vt:lpstr>
      <vt:lpstr>Before Native AOT</vt:lpstr>
      <vt:lpstr>Progress so far</vt:lpstr>
      <vt:lpstr>Demo</vt:lpstr>
      <vt:lpstr>Route Tooling</vt:lpstr>
      <vt:lpstr>Demo</vt:lpstr>
      <vt:lpstr>Blazor in .NET 8: The best of server &amp; client</vt:lpstr>
      <vt:lpstr>Server-side rendering</vt:lpstr>
      <vt:lpstr>Streaming rendering</vt:lpstr>
      <vt:lpstr>Enhanced navigation &amp; form handling</vt:lpstr>
      <vt:lpstr>Choose render mode at runtime</vt:lpstr>
      <vt:lpstr>Full stack web UI with Blazor</vt:lpstr>
      <vt:lpstr>Generate static HTML content with components</vt:lpstr>
      <vt:lpstr>New Blazor Web App template</vt:lpstr>
      <vt:lpstr>.NET WebAssembly improvements</vt:lpstr>
      <vt:lpstr>Additional Blazor enhancements in .NET 8</vt:lpstr>
      <vt:lpstr>APIs</vt:lpstr>
      <vt:lpstr>Authentication and Authorization Improvements</vt:lpstr>
      <vt:lpstr>Self-hosted identity</vt:lpstr>
      <vt:lpstr>High-scale and high-availability services in .NET 8 </vt:lpstr>
      <vt:lpstr>PowerPoint Presentation</vt:lpstr>
      <vt:lpstr>PowerPoint Presentation</vt:lpstr>
      <vt:lpstr>Common cloud-native scenarios</vt:lpstr>
      <vt:lpstr>PowerPoint Presentation</vt:lpstr>
      <vt:lpstr>Run your containers your way for different needs</vt:lpstr>
      <vt:lpstr>High-scale and high-availability services in .NET 8 </vt:lpstr>
      <vt:lpstr>PowerPoint Presentation</vt:lpstr>
      <vt:lpstr>Empower your applications with Azure AI </vt:lpstr>
      <vt:lpstr>Intelligent enterprise apps</vt:lpstr>
      <vt:lpstr>PowerPoint Presentation</vt:lpstr>
      <vt:lpstr>PowerPoint Presentation</vt:lpstr>
      <vt:lpstr>Demo: Intelligent Chat App</vt:lpstr>
      <vt:lpstr>PowerPoint Presentation</vt:lpstr>
      <vt:lpstr>Follow .NET – dot.net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2023-08-29T09:24:44Z</dcterms:created>
  <dcterms:modified xsi:type="dcterms:W3CDTF">2023-10-09T18:10:42Z</dcterms:modified>
</cp:coreProperties>
</file>