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1F_C8ED423E.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7A_CE268950.xml" ContentType="application/vnd.ms-powerpoint.comments+xml"/>
  <Override PartName="/ppt/notesSlides/notesSlide9.xml" ContentType="application/vnd.openxmlformats-officedocument.presentationml.notesSlide+xml"/>
  <Override PartName="/ppt/comments/modernComment_7F3E8ACA_DC10416B.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50"/>
  </p:notesMasterIdLst>
  <p:sldIdLst>
    <p:sldId id="287" r:id="rId6"/>
    <p:sldId id="2147376094" r:id="rId7"/>
    <p:sldId id="2147376095" r:id="rId8"/>
    <p:sldId id="2134805221" r:id="rId9"/>
    <p:sldId id="2134805223" r:id="rId10"/>
    <p:sldId id="293" r:id="rId11"/>
    <p:sldId id="294" r:id="rId12"/>
    <p:sldId id="364" r:id="rId13"/>
    <p:sldId id="2134805232" r:id="rId14"/>
    <p:sldId id="2134805233" r:id="rId15"/>
    <p:sldId id="2147376093" r:id="rId16"/>
    <p:sldId id="2147376092" r:id="rId17"/>
    <p:sldId id="2134805234" r:id="rId18"/>
    <p:sldId id="2134805235" r:id="rId19"/>
    <p:sldId id="2134805236" r:id="rId20"/>
    <p:sldId id="296" r:id="rId21"/>
    <p:sldId id="2147376091" r:id="rId22"/>
    <p:sldId id="2147376096" r:id="rId23"/>
    <p:sldId id="2147376097" r:id="rId24"/>
    <p:sldId id="2147376098" r:id="rId25"/>
    <p:sldId id="295" r:id="rId26"/>
    <p:sldId id="378" r:id="rId27"/>
    <p:sldId id="2134805194" r:id="rId28"/>
    <p:sldId id="2134805226" r:id="rId29"/>
    <p:sldId id="376" r:id="rId30"/>
    <p:sldId id="2134805216" r:id="rId31"/>
    <p:sldId id="2134805217" r:id="rId32"/>
    <p:sldId id="2134805218" r:id="rId33"/>
    <p:sldId id="2134805219" r:id="rId34"/>
    <p:sldId id="2134805237" r:id="rId35"/>
    <p:sldId id="2134805220" r:id="rId36"/>
    <p:sldId id="2147376099" r:id="rId37"/>
    <p:sldId id="2147376100" r:id="rId38"/>
    <p:sldId id="2147376101" r:id="rId39"/>
    <p:sldId id="2147376102" r:id="rId40"/>
    <p:sldId id="306" r:id="rId41"/>
    <p:sldId id="312" r:id="rId42"/>
    <p:sldId id="319" r:id="rId43"/>
    <p:sldId id="320" r:id="rId44"/>
    <p:sldId id="321" r:id="rId45"/>
    <p:sldId id="308" r:id="rId46"/>
    <p:sldId id="2147376103" r:id="rId47"/>
    <p:sldId id="2147376104" r:id="rId48"/>
    <p:sldId id="214737610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3339F8FB-5AE1-6343-AD36-A509A1D2D300}">
          <p14:sldIdLst/>
        </p14:section>
        <p14:section name="Examples" id="{9E2D5BFE-CC27-C043-AFA1-C59A4ACF4A0D}">
          <p14:sldIdLst>
            <p14:sldId id="287"/>
            <p14:sldId id="2147376094"/>
            <p14:sldId id="2147376095"/>
            <p14:sldId id="2134805221"/>
            <p14:sldId id="2134805223"/>
            <p14:sldId id="293"/>
            <p14:sldId id="294"/>
            <p14:sldId id="364"/>
            <p14:sldId id="2134805232"/>
            <p14:sldId id="2134805233"/>
            <p14:sldId id="2147376093"/>
            <p14:sldId id="2147376092"/>
            <p14:sldId id="2134805234"/>
            <p14:sldId id="2134805235"/>
            <p14:sldId id="2134805236"/>
            <p14:sldId id="296"/>
            <p14:sldId id="2147376091"/>
            <p14:sldId id="2147376096"/>
            <p14:sldId id="2147376097"/>
            <p14:sldId id="2147376098"/>
            <p14:sldId id="295"/>
            <p14:sldId id="378"/>
            <p14:sldId id="2134805194"/>
            <p14:sldId id="2134805226"/>
            <p14:sldId id="376"/>
            <p14:sldId id="2134805216"/>
            <p14:sldId id="2134805217"/>
            <p14:sldId id="2134805218"/>
            <p14:sldId id="2134805219"/>
            <p14:sldId id="2134805237"/>
            <p14:sldId id="2134805220"/>
            <p14:sldId id="2147376099"/>
            <p14:sldId id="2147376100"/>
            <p14:sldId id="2147376101"/>
            <p14:sldId id="2147376102"/>
            <p14:sldId id="306"/>
            <p14:sldId id="312"/>
            <p14:sldId id="319"/>
            <p14:sldId id="320"/>
            <p14:sldId id="321"/>
            <p14:sldId id="308"/>
            <p14:sldId id="2147376103"/>
            <p14:sldId id="2147376104"/>
            <p14:sldId id="214737610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B9A0D-C1E1-CF0A-0CF3-A7A3915FB60A}" name="Alyssa Newman" initials="AN" userId="S::alyssa.newman@episerver.com::74bff058-5d09-4027-861a-f31ea0b045d7" providerId="AD"/>
  <p188:author id="{C00D7389-72D9-6B8F-86BB-D70AC7BB473D}" name="Shannon" initials="S" userId="S::shannon.gray@optimizely.com::13797d14-c471-45ff-9c41-8ed7d4511de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807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442"/>
    <p:restoredTop sz="94733"/>
  </p:normalViewPr>
  <p:slideViewPr>
    <p:cSldViewPr snapToGrid="0" snapToObjects="1">
      <p:cViewPr varScale="1">
        <p:scale>
          <a:sx n="91" d="100"/>
          <a:sy n="91" d="100"/>
        </p:scale>
        <p:origin x="216" y="384"/>
      </p:cViewPr>
      <p:guideLst/>
    </p:cSldViewPr>
  </p:slideViewPr>
  <p:notesTextViewPr>
    <p:cViewPr>
      <p:scale>
        <a:sx n="85" d="100"/>
        <a:sy n="8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comments/modernComment_11F_C8ED423E.xml><?xml version="1.0" encoding="utf-8"?>
<p188:cmLst xmlns:a="http://schemas.openxmlformats.org/drawingml/2006/main" xmlns:r="http://schemas.openxmlformats.org/officeDocument/2006/relationships" xmlns:p188="http://schemas.microsoft.com/office/powerpoint/2018/8/main">
  <p188:cm id="{1F66D920-CA6A-7A4A-8AA4-7B5038E55D07}" authorId="{F5DB9A0D-C1E1-CF0A-0CF3-A7A3915FB60A}" created="2023-05-12T00:26:04.987">
    <pc:sldMkLst xmlns:pc="http://schemas.microsoft.com/office/powerpoint/2013/main/command">
      <pc:docMk/>
      <pc:sldMk cId="3370992190" sldId="287"/>
    </pc:sldMkLst>
    <p188:txBody>
      <a:bodyPr/>
      <a:lstStyle/>
      <a:p>
        <a:r>
          <a:rPr lang="en-US"/>
          <a:t>Design tip: Reduce your text size down to 36 pt or 40 pt if your title exceeds three lines at the current text size</a:t>
        </a:r>
      </a:p>
    </p188:txBody>
  </p188:cm>
</p188:cmLst>
</file>

<file path=ppt/comments/modernComment_17A_CE268950.xml><?xml version="1.0" encoding="utf-8"?>
<p188:cmLst xmlns:a="http://schemas.openxmlformats.org/drawingml/2006/main" xmlns:r="http://schemas.openxmlformats.org/officeDocument/2006/relationships" xmlns:p188="http://schemas.microsoft.com/office/powerpoint/2018/8/main">
  <p188:cm id="{E96BB001-31B3-4541-9207-BE275EBB5CC4}" authorId="{C00D7389-72D9-6B8F-86BB-D70AC7BB473D}" status="resolved" created="2023-07-05T23:55:40.350">
    <ac:deMkLst xmlns:ac="http://schemas.microsoft.com/office/drawing/2013/main/command">
      <pc:docMk xmlns:pc="http://schemas.microsoft.com/office/powerpoint/2013/main/command"/>
      <pc:sldMk xmlns:pc="http://schemas.microsoft.com/office/powerpoint/2013/main/command" cId="3458632016" sldId="378"/>
      <ac:spMk id="47" creationId="{49A699F3-D0E4-87D5-F7B6-0664308B5F64}"/>
    </ac:deMkLst>
    <p188:txBody>
      <a:bodyPr/>
      <a:lstStyle/>
      <a:p>
        <a:r>
          <a:rPr lang="en-US"/>
          <a:t>Stackla hasn't been updated for years and I'm not sure Hootsuite has for a long time. If you had to choose one to update, it might be better to target Stackla since there's already an integration with CMP.</a:t>
        </a:r>
      </a:p>
    </p188:txBody>
  </p188:cm>
  <p188:cm id="{705CAAB1-EB0C-42E3-9F80-B468319F019C}" authorId="{C00D7389-72D9-6B8F-86BB-D70AC7BB473D}" status="resolved" created="2023-07-06T00:07:57.326">
    <ac:deMkLst xmlns:ac="http://schemas.microsoft.com/office/drawing/2013/main/command">
      <pc:docMk xmlns:pc="http://schemas.microsoft.com/office/powerpoint/2013/main/command"/>
      <pc:sldMk xmlns:pc="http://schemas.microsoft.com/office/powerpoint/2013/main/command" cId="3458632016" sldId="378"/>
      <ac:spMk id="55" creationId="{508BB32B-C065-92B6-ECE4-D1EC9249C615}"/>
    </ac:deMkLst>
    <p188:txBody>
      <a:bodyPr/>
      <a:lstStyle/>
      <a:p>
        <a:r>
          <a:rPr lang="en-US"/>
          <a:t>We only sell HawkSearch with commerce. And not usually at sale. We're far more likely to sell translation at the time of initial build (but still infrequent)</a:t>
        </a:r>
      </a:p>
    </p188:txBody>
  </p188:cm>
  <p188:cm id="{9B7A3599-CE85-40E0-B38D-39A93B81A06D}" authorId="{C00D7389-72D9-6B8F-86BB-D70AC7BB473D}" status="resolved" created="2023-07-06T00:08:11.193">
    <ac:deMkLst xmlns:ac="http://schemas.microsoft.com/office/drawing/2013/main/command">
      <pc:docMk xmlns:pc="http://schemas.microsoft.com/office/powerpoint/2013/main/command"/>
      <pc:sldMk xmlns:pc="http://schemas.microsoft.com/office/powerpoint/2013/main/command" cId="3458632016" sldId="378"/>
      <ac:spMk id="50" creationId="{30950801-6C29-3AA6-EFB4-BB58CE39EA89}"/>
    </ac:deMkLst>
    <p188:txBody>
      <a:bodyPr/>
      <a:lstStyle/>
      <a:p>
        <a:r>
          <a:rPr lang="en-US"/>
          <a:t>Chat is asked for a lot more than Webinar (I'm not even familiar with this one). I would highlight LivePerson. We do in sales conversations, without demoing, just pointing out that we have an integration or maybe pointing them to the product page.</a:t>
        </a:r>
      </a:p>
    </p188:txBody>
  </p188:cm>
  <p188:cm id="{E0FC4E87-DDB5-4323-8BD3-3549303FD316}" authorId="{C00D7389-72D9-6B8F-86BB-D70AC7BB473D}" status="resolved" created="2023-07-06T00:36:24.668">
    <ac:deMkLst xmlns:ac="http://schemas.microsoft.com/office/drawing/2013/main/command">
      <pc:docMk xmlns:pc="http://schemas.microsoft.com/office/powerpoint/2013/main/command"/>
      <pc:sldMk xmlns:pc="http://schemas.microsoft.com/office/powerpoint/2013/main/command" cId="3458632016" sldId="378"/>
      <ac:spMk id="45" creationId="{F3773CB3-DAE4-B68B-3CF1-B35B084F3CD4}"/>
    </ac:deMkLst>
    <p188:txBody>
      <a:bodyPr/>
      <a:lstStyle/>
      <a:p>
        <a:r>
          <a:rPr lang="en-US"/>
          <a:t>Salesforce CRM is REALLY common</a:t>
        </a:r>
      </a:p>
    </p188:txBody>
  </p188:cm>
</p188:cmLst>
</file>

<file path=ppt/comments/modernComment_7F3E8ACA_DC10416B.xml><?xml version="1.0" encoding="utf-8"?>
<p188:cmLst xmlns:a="http://schemas.openxmlformats.org/drawingml/2006/main" xmlns:r="http://schemas.openxmlformats.org/officeDocument/2006/relationships" xmlns:p188="http://schemas.microsoft.com/office/powerpoint/2018/8/main">
  <p188:cm id="{CFE3A633-111B-4A05-9FC4-FC7CFC7CC531}" authorId="{C00D7389-72D9-6B8F-86BB-D70AC7BB473D}" status="resolved" created="2023-07-06T00:21:24.877">
    <ac:deMkLst xmlns:ac="http://schemas.microsoft.com/office/drawing/2013/main/command">
      <pc:docMk xmlns:pc="http://schemas.microsoft.com/office/powerpoint/2013/main/command"/>
      <pc:sldMk xmlns:pc="http://schemas.microsoft.com/office/powerpoint/2013/main/command" cId="3692052843" sldId="2134805194"/>
      <ac:spMk id="5" creationId="{EF23B3D6-2741-8EA0-F187-C43D591615F5}"/>
    </ac:deMkLst>
    <p188:txBody>
      <a:bodyPr/>
      <a:lstStyle/>
      <a:p>
        <a:r>
          <a:rPr lang="en-US"/>
          <a:t>Sharepoint isn't really a CMP. It is a common Asset management system we integrate with and replace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29FA89-4DCE-F848-A9F2-88BB8E29131E}" type="datetimeFigureOut">
              <a:rPr lang="en-US" smtClean="0"/>
              <a:t>10/9/23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D5E1AA-7D7B-F34B-A68D-7E7D76AE0813}" type="slidenum">
              <a:rPr lang="en-US" smtClean="0"/>
              <a:t>‹#›</a:t>
            </a:fld>
            <a:endParaRPr lang="en-US"/>
          </a:p>
        </p:txBody>
      </p:sp>
    </p:spTree>
    <p:extLst>
      <p:ext uri="{BB962C8B-B14F-4D97-AF65-F5344CB8AC3E}">
        <p14:creationId xmlns:p14="http://schemas.microsoft.com/office/powerpoint/2010/main" val="3066939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5E1AA-7D7B-F34B-A68D-7E7D76AE0813}" type="slidenum">
              <a:rPr lang="en-US" smtClean="0"/>
              <a:t>1</a:t>
            </a:fld>
            <a:endParaRPr lang="en-US"/>
          </a:p>
        </p:txBody>
      </p:sp>
    </p:spTree>
    <p:extLst>
      <p:ext uri="{BB962C8B-B14F-4D97-AF65-F5344CB8AC3E}">
        <p14:creationId xmlns:p14="http://schemas.microsoft.com/office/powerpoint/2010/main" val="1181565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24</a:t>
            </a:fld>
            <a:endParaRPr lang="en-US"/>
          </a:p>
        </p:txBody>
      </p:sp>
    </p:spTree>
    <p:extLst>
      <p:ext uri="{BB962C8B-B14F-4D97-AF65-F5344CB8AC3E}">
        <p14:creationId xmlns:p14="http://schemas.microsoft.com/office/powerpoint/2010/main" val="2773933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25</a:t>
            </a:fld>
            <a:endParaRPr lang="en-US"/>
          </a:p>
        </p:txBody>
      </p:sp>
    </p:spTree>
    <p:extLst>
      <p:ext uri="{BB962C8B-B14F-4D97-AF65-F5344CB8AC3E}">
        <p14:creationId xmlns:p14="http://schemas.microsoft.com/office/powerpoint/2010/main" val="1249556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26</a:t>
            </a:fld>
            <a:endParaRPr lang="en-US"/>
          </a:p>
        </p:txBody>
      </p:sp>
    </p:spTree>
    <p:extLst>
      <p:ext uri="{BB962C8B-B14F-4D97-AF65-F5344CB8AC3E}">
        <p14:creationId xmlns:p14="http://schemas.microsoft.com/office/powerpoint/2010/main" val="95460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27</a:t>
            </a:fld>
            <a:endParaRPr lang="en-US"/>
          </a:p>
        </p:txBody>
      </p:sp>
    </p:spTree>
    <p:extLst>
      <p:ext uri="{BB962C8B-B14F-4D97-AF65-F5344CB8AC3E}">
        <p14:creationId xmlns:p14="http://schemas.microsoft.com/office/powerpoint/2010/main" val="224188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28</a:t>
            </a:fld>
            <a:endParaRPr lang="en-US"/>
          </a:p>
        </p:txBody>
      </p:sp>
    </p:spTree>
    <p:extLst>
      <p:ext uri="{BB962C8B-B14F-4D97-AF65-F5344CB8AC3E}">
        <p14:creationId xmlns:p14="http://schemas.microsoft.com/office/powerpoint/2010/main" val="27034678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29</a:t>
            </a:fld>
            <a:endParaRPr lang="en-US"/>
          </a:p>
        </p:txBody>
      </p:sp>
    </p:spTree>
    <p:extLst>
      <p:ext uri="{BB962C8B-B14F-4D97-AF65-F5344CB8AC3E}">
        <p14:creationId xmlns:p14="http://schemas.microsoft.com/office/powerpoint/2010/main" val="2673802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31</a:t>
            </a:fld>
            <a:endParaRPr lang="en-US"/>
          </a:p>
        </p:txBody>
      </p:sp>
    </p:spTree>
    <p:extLst>
      <p:ext uri="{BB962C8B-B14F-4D97-AF65-F5344CB8AC3E}">
        <p14:creationId xmlns:p14="http://schemas.microsoft.com/office/powerpoint/2010/main" val="2097300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2D5E1AA-7D7B-F34B-A68D-7E7D76AE0813}" type="slidenum">
              <a:rPr lang="en-US" smtClean="0"/>
              <a:t>41</a:t>
            </a:fld>
            <a:endParaRPr lang="en-US"/>
          </a:p>
        </p:txBody>
      </p:sp>
    </p:spTree>
    <p:extLst>
      <p:ext uri="{BB962C8B-B14F-4D97-AF65-F5344CB8AC3E}">
        <p14:creationId xmlns:p14="http://schemas.microsoft.com/office/powerpoint/2010/main" val="1322280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C06372-866D-4E29-8D55-ADB007D9758C}" type="slidenum">
              <a:rPr lang="en-US" smtClean="0"/>
              <a:t>8</a:t>
            </a:fld>
            <a:endParaRPr lang="en-US"/>
          </a:p>
        </p:txBody>
      </p:sp>
    </p:spTree>
    <p:extLst>
      <p:ext uri="{BB962C8B-B14F-4D97-AF65-F5344CB8AC3E}">
        <p14:creationId xmlns:p14="http://schemas.microsoft.com/office/powerpoint/2010/main" val="358652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a wide-ranging ecosystem, working with dozens of other technology partners. Our focus partners are shown above. </a:t>
            </a:r>
          </a:p>
        </p:txBody>
      </p:sp>
      <p:sp>
        <p:nvSpPr>
          <p:cNvPr id="4" name="Slide Number Placeholder 3"/>
          <p:cNvSpPr>
            <a:spLocks noGrp="1"/>
          </p:cNvSpPr>
          <p:nvPr>
            <p:ph type="sldNum" sz="quarter" idx="5"/>
          </p:nvPr>
        </p:nvSpPr>
        <p:spPr/>
        <p:txBody>
          <a:bodyPr/>
          <a:lstStyle/>
          <a:p>
            <a:fld id="{42D5E1AA-7D7B-F34B-A68D-7E7D76AE0813}" type="slidenum">
              <a:rPr lang="en-US" smtClean="0"/>
              <a:t>17</a:t>
            </a:fld>
            <a:endParaRPr lang="en-US"/>
          </a:p>
        </p:txBody>
      </p:sp>
    </p:spTree>
    <p:extLst>
      <p:ext uri="{BB962C8B-B14F-4D97-AF65-F5344CB8AC3E}">
        <p14:creationId xmlns:p14="http://schemas.microsoft.com/office/powerpoint/2010/main" val="306826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18</a:t>
            </a:fld>
            <a:endParaRPr lang="en-US"/>
          </a:p>
        </p:txBody>
      </p:sp>
    </p:spTree>
    <p:extLst>
      <p:ext uri="{BB962C8B-B14F-4D97-AF65-F5344CB8AC3E}">
        <p14:creationId xmlns:p14="http://schemas.microsoft.com/office/powerpoint/2010/main" val="75258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19</a:t>
            </a:fld>
            <a:endParaRPr lang="en-US"/>
          </a:p>
        </p:txBody>
      </p:sp>
    </p:spTree>
    <p:extLst>
      <p:ext uri="{BB962C8B-B14F-4D97-AF65-F5344CB8AC3E}">
        <p14:creationId xmlns:p14="http://schemas.microsoft.com/office/powerpoint/2010/main" val="75258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20</a:t>
            </a:fld>
            <a:endParaRPr lang="en-US"/>
          </a:p>
        </p:txBody>
      </p:sp>
    </p:spTree>
    <p:extLst>
      <p:ext uri="{BB962C8B-B14F-4D97-AF65-F5344CB8AC3E}">
        <p14:creationId xmlns:p14="http://schemas.microsoft.com/office/powerpoint/2010/main" val="865243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D5E1AA-7D7B-F34B-A68D-7E7D76AE0813}" type="slidenum">
              <a:rPr lang="en-US" smtClean="0"/>
              <a:t>21</a:t>
            </a:fld>
            <a:endParaRPr lang="en-US"/>
          </a:p>
        </p:txBody>
      </p:sp>
    </p:spTree>
    <p:extLst>
      <p:ext uri="{BB962C8B-B14F-4D97-AF65-F5344CB8AC3E}">
        <p14:creationId xmlns:p14="http://schemas.microsoft.com/office/powerpoint/2010/main" val="1947388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22</a:t>
            </a:fld>
            <a:endParaRPr lang="en-US"/>
          </a:p>
        </p:txBody>
      </p:sp>
    </p:spTree>
    <p:extLst>
      <p:ext uri="{BB962C8B-B14F-4D97-AF65-F5344CB8AC3E}">
        <p14:creationId xmlns:p14="http://schemas.microsoft.com/office/powerpoint/2010/main" val="3084369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C06372-866D-4E29-8D55-ADB007D9758C}" type="slidenum">
              <a:rPr lang="en-US" smtClean="0"/>
              <a:t>23</a:t>
            </a:fld>
            <a:endParaRPr lang="en-US"/>
          </a:p>
        </p:txBody>
      </p:sp>
    </p:spTree>
    <p:extLst>
      <p:ext uri="{BB962C8B-B14F-4D97-AF65-F5344CB8AC3E}">
        <p14:creationId xmlns:p14="http://schemas.microsoft.com/office/powerpoint/2010/main" val="1510628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Option 1">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520DA814-7FB0-7648-8379-86FDA306CE1D}"/>
              </a:ext>
            </a:extLst>
          </p:cNvPr>
          <p:cNvSpPr>
            <a:spLocks noGrp="1"/>
          </p:cNvSpPr>
          <p:nvPr>
            <p:ph type="pic" sz="quarter" idx="10"/>
          </p:nvPr>
        </p:nvSpPr>
        <p:spPr>
          <a:xfrm>
            <a:off x="731076" y="0"/>
            <a:ext cx="5440362" cy="6858000"/>
          </a:xfrm>
        </p:spPr>
        <p:txBody>
          <a:bodyPr/>
          <a:lstStyle>
            <a:lvl1pPr>
              <a:defRPr>
                <a:noFill/>
              </a:defRPr>
            </a:lvl1pPr>
          </a:lstStyle>
          <a:p>
            <a:endParaRPr lang="en-US"/>
          </a:p>
        </p:txBody>
      </p:sp>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p:nvPr>
        </p:nvSpPr>
        <p:spPr>
          <a:xfrm>
            <a:off x="6904228" y="1688259"/>
            <a:ext cx="4556696" cy="2292827"/>
          </a:xfrm>
        </p:spPr>
        <p:txBody>
          <a:bodyPr>
            <a:noAutofit/>
          </a:bodyPr>
          <a:lstStyle>
            <a:lvl1pPr marL="0" indent="0">
              <a:lnSpc>
                <a:spcPts val="4460"/>
              </a:lnSpc>
              <a:spcBef>
                <a:spcPts val="0"/>
              </a:spcBef>
              <a:spcAft>
                <a:spcPts val="0"/>
              </a:spcAft>
              <a:buNone/>
              <a:defRPr sz="4800" b="1" spc="-15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endParaRPr lang="en-US" dirty="0"/>
          </a:p>
        </p:txBody>
      </p:sp>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p:nvPr>
        </p:nvSpPr>
        <p:spPr>
          <a:xfrm>
            <a:off x="6902515" y="4260850"/>
            <a:ext cx="4556696" cy="347663"/>
          </a:xfrm>
        </p:spPr>
        <p:txBody>
          <a:bodyPr>
            <a:noAutofit/>
          </a:bodyPr>
          <a:lstStyle>
            <a:lvl1pPr marL="0" indent="0">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endParaRPr lang="en-US" dirty="0"/>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p:nvPr>
        </p:nvSpPr>
        <p:spPr>
          <a:xfrm>
            <a:off x="6902515" y="4706761"/>
            <a:ext cx="4556696" cy="1173044"/>
          </a:xfrm>
        </p:spPr>
        <p:txBody>
          <a:bodyPr>
            <a:noAutofit/>
          </a:bodyPr>
          <a:lstStyle>
            <a:lvl1pPr marL="0" indent="0">
              <a:buNone/>
              <a:defRPr sz="15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endParaRPr lang="en-US" dirty="0"/>
          </a:p>
        </p:txBody>
      </p:sp>
    </p:spTree>
    <p:extLst>
      <p:ext uri="{BB962C8B-B14F-4D97-AF65-F5344CB8AC3E}">
        <p14:creationId xmlns:p14="http://schemas.microsoft.com/office/powerpoint/2010/main" val="3821522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dark">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6090412"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Two column slide: Arial bold 44pt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909828" y="3084620"/>
            <a:ext cx="5094732" cy="2953810"/>
          </a:xfrm>
        </p:spPr>
        <p:txBody>
          <a:bodyPr>
            <a:noAutofit/>
          </a:bodyPr>
          <a:lstStyle>
            <a:lvl1pPr marL="0" indent="0">
              <a:lnSpc>
                <a:spcPct val="100000"/>
              </a:lnSpc>
              <a:buFont typeface="Arial" panose="020B0604020202020204" pitchFamily="34" charset="0"/>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Then go into your details below: arial regular 16pt. Bullet points or short body paragraphs are encouraged– breaking up your info will help your audience scan the content from a distance quickly. </a:t>
            </a:r>
          </a:p>
          <a:p>
            <a:pPr lvl="0"/>
            <a:r>
              <a:rPr lang="en-US" dirty="0"/>
              <a:t>Please be clear and straight to the point. Only use this slide if you absolutely must show multiple body paragraphs. Lorem ipsum dolor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wed beat</a:t>
            </a:r>
          </a:p>
        </p:txBody>
      </p:sp>
      <p:sp>
        <p:nvSpPr>
          <p:cNvPr id="7" name="Text Placeholder 24">
            <a:extLst>
              <a:ext uri="{FF2B5EF4-FFF2-40B4-BE49-F238E27FC236}">
                <a16:creationId xmlns:a16="http://schemas.microsoft.com/office/drawing/2014/main" id="{7590574F-EAB6-0CAF-FFE4-1C193DA05343}"/>
              </a:ext>
            </a:extLst>
          </p:cNvPr>
          <p:cNvSpPr>
            <a:spLocks noGrp="1"/>
          </p:cNvSpPr>
          <p:nvPr>
            <p:ph type="body" sz="quarter" idx="15" hasCustomPrompt="1"/>
          </p:nvPr>
        </p:nvSpPr>
        <p:spPr>
          <a:xfrm>
            <a:off x="6187440" y="3070440"/>
            <a:ext cx="5094732" cy="2953810"/>
          </a:xfrm>
        </p:spPr>
        <p:txBody>
          <a:bodyPr>
            <a:noAutofit/>
          </a:bodyPr>
          <a:lstStyle>
            <a:lvl1pPr marL="0" indent="0">
              <a:lnSpc>
                <a:spcPct val="100000"/>
              </a:lnSpc>
              <a:buFont typeface="Arial" panose="020B0604020202020204" pitchFamily="34" charset="0"/>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est. </a:t>
            </a:r>
          </a:p>
          <a:p>
            <a:pPr lvl="0"/>
            <a:r>
              <a:rPr lang="en-US" dirty="0" err="1"/>
              <a:t>Placerat</a:t>
            </a:r>
            <a:r>
              <a:rPr lang="en-US" dirty="0"/>
              <a:t> </a:t>
            </a:r>
            <a:r>
              <a:rPr lang="en-US" dirty="0" err="1"/>
              <a:t>orci</a:t>
            </a:r>
            <a:r>
              <a:rPr lang="en-US" dirty="0"/>
              <a:t> </a:t>
            </a:r>
            <a:r>
              <a:rPr lang="en-US" dirty="0" err="1"/>
              <a:t>nulla</a:t>
            </a:r>
            <a:r>
              <a:rPr lang="en-US" dirty="0"/>
              <a:t> </a:t>
            </a:r>
            <a:r>
              <a:rPr lang="en-US" dirty="0" err="1"/>
              <a:t>pellentesque</a:t>
            </a:r>
            <a:r>
              <a:rPr lang="en-US" dirty="0"/>
              <a:t> </a:t>
            </a:r>
            <a:r>
              <a:rPr lang="en-US" dirty="0" err="1"/>
              <a:t>dignissim</a:t>
            </a:r>
            <a:r>
              <a:rPr lang="en-US" dirty="0"/>
              <a:t> </a:t>
            </a:r>
            <a:r>
              <a:rPr lang="en-US" dirty="0" err="1"/>
              <a:t>enim</a:t>
            </a:r>
            <a:r>
              <a:rPr lang="en-US" dirty="0"/>
              <a:t> sit </a:t>
            </a:r>
            <a:r>
              <a:rPr lang="en-US" dirty="0" err="1"/>
              <a:t>amet</a:t>
            </a:r>
            <a:r>
              <a:rPr lang="en-US" dirty="0"/>
              <a:t>. </a:t>
            </a:r>
            <a:r>
              <a:rPr lang="en-US" dirty="0" err="1"/>
              <a:t>Nibh</a:t>
            </a:r>
            <a:r>
              <a:rPr lang="en-US" dirty="0"/>
              <a:t> </a:t>
            </a:r>
            <a:r>
              <a:rPr lang="en-US" dirty="0" err="1"/>
              <a:t>venenatis</a:t>
            </a:r>
            <a:r>
              <a:rPr lang="en-US" dirty="0"/>
              <a:t> </a:t>
            </a:r>
            <a:r>
              <a:rPr lang="en-US" dirty="0" err="1"/>
              <a:t>cras</a:t>
            </a:r>
            <a:r>
              <a:rPr lang="en-US" dirty="0"/>
              <a:t> sed </a:t>
            </a:r>
            <a:r>
              <a:rPr lang="en-US" dirty="0" err="1"/>
              <a:t>felis</a:t>
            </a:r>
            <a:r>
              <a:rPr lang="en-US" dirty="0"/>
              <a:t> </a:t>
            </a:r>
            <a:r>
              <a:rPr lang="en-US" dirty="0" err="1"/>
              <a:t>eget</a:t>
            </a:r>
            <a:r>
              <a:rPr lang="en-US" dirty="0"/>
              <a:t> </a:t>
            </a:r>
            <a:r>
              <a:rPr lang="en-US" dirty="0" err="1"/>
              <a:t>velit</a:t>
            </a:r>
            <a:r>
              <a:rPr lang="en-US" dirty="0"/>
              <a:t> </a:t>
            </a:r>
            <a:r>
              <a:rPr lang="en-US" dirty="0" err="1"/>
              <a:t>aliquet</a:t>
            </a:r>
            <a:r>
              <a:rPr lang="en-US" dirty="0"/>
              <a:t> </a:t>
            </a:r>
            <a:r>
              <a:rPr lang="en-US" dirty="0" err="1"/>
              <a:t>sagittis</a:t>
            </a:r>
            <a:r>
              <a:rPr lang="en-US" dirty="0"/>
              <a:t> id. A </a:t>
            </a:r>
            <a:r>
              <a:rPr lang="en-US" dirty="0" err="1"/>
              <a:t>erat</a:t>
            </a:r>
            <a:r>
              <a:rPr lang="en-US" dirty="0"/>
              <a:t> </a:t>
            </a:r>
            <a:r>
              <a:rPr lang="en-US" dirty="0" err="1"/>
              <a:t>nam</a:t>
            </a:r>
            <a:r>
              <a:rPr lang="en-US" dirty="0"/>
              <a:t> at </a:t>
            </a:r>
            <a:r>
              <a:rPr lang="en-US" dirty="0" err="1"/>
              <a:t>lectus</a:t>
            </a:r>
            <a:r>
              <a:rPr lang="en-US" dirty="0"/>
              <a:t>. Lorem ipsum dolor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Tree>
    <p:extLst>
      <p:ext uri="{BB962C8B-B14F-4D97-AF65-F5344CB8AC3E}">
        <p14:creationId xmlns:p14="http://schemas.microsoft.com/office/powerpoint/2010/main" val="247184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886713" y="3097953"/>
            <a:ext cx="10418573" cy="662094"/>
          </a:xfrm>
        </p:spPr>
        <p:txBody>
          <a:bodyPr anchor="ctr">
            <a:noAutofit/>
          </a:bodyPr>
          <a:lstStyle>
            <a:lvl1pPr marL="0" indent="0" algn="ctr">
              <a:lnSpc>
                <a:spcPct val="100000"/>
              </a:lnSpc>
              <a:spcBef>
                <a:spcPts val="0"/>
              </a:spcBef>
              <a:spcAft>
                <a:spcPts val="0"/>
              </a:spcAft>
              <a:buFont typeface="+mj-l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 statement, keep it to one line</a:t>
            </a:r>
          </a:p>
        </p:txBody>
      </p:sp>
      <p:sp>
        <p:nvSpPr>
          <p:cNvPr id="2" name="Text Placeholder 21">
            <a:extLst>
              <a:ext uri="{FF2B5EF4-FFF2-40B4-BE49-F238E27FC236}">
                <a16:creationId xmlns:a16="http://schemas.microsoft.com/office/drawing/2014/main" id="{F43A9630-FBCD-C059-266F-4AD112B847D5}"/>
              </a:ext>
            </a:extLst>
          </p:cNvPr>
          <p:cNvSpPr>
            <a:spLocks noGrp="1"/>
          </p:cNvSpPr>
          <p:nvPr>
            <p:ph type="body" sz="quarter" idx="12" hasCustomPrompt="1"/>
          </p:nvPr>
        </p:nvSpPr>
        <p:spPr>
          <a:xfrm>
            <a:off x="886712" y="3839633"/>
            <a:ext cx="10418573" cy="662094"/>
          </a:xfrm>
        </p:spPr>
        <p:txBody>
          <a:bodyPr anchor="ctr">
            <a:noAutofit/>
          </a:bodyPr>
          <a:lstStyle>
            <a:lvl1pPr marL="0" indent="0" algn="ctr">
              <a:lnSpc>
                <a:spcPct val="100000"/>
              </a:lnSpc>
              <a:spcBef>
                <a:spcPts val="0"/>
              </a:spcBef>
              <a:spcAft>
                <a:spcPts val="0"/>
              </a:spcAft>
              <a:buFont typeface="+mj-lt"/>
              <a:buNone/>
              <a:defRPr sz="4400" b="1" spc="0">
                <a:solidFill>
                  <a:schemeClr val="bg1">
                    <a:alpha val="50000"/>
                  </a:schemeClr>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 statement, keep it to one line</a:t>
            </a:r>
          </a:p>
        </p:txBody>
      </p:sp>
      <p:sp>
        <p:nvSpPr>
          <p:cNvPr id="3" name="Text Placeholder 21">
            <a:extLst>
              <a:ext uri="{FF2B5EF4-FFF2-40B4-BE49-F238E27FC236}">
                <a16:creationId xmlns:a16="http://schemas.microsoft.com/office/drawing/2014/main" id="{1CD5739B-60EC-0FFD-6F7C-44529D65CD92}"/>
              </a:ext>
            </a:extLst>
          </p:cNvPr>
          <p:cNvSpPr>
            <a:spLocks noGrp="1"/>
          </p:cNvSpPr>
          <p:nvPr>
            <p:ph type="body" sz="quarter" idx="13" hasCustomPrompt="1"/>
          </p:nvPr>
        </p:nvSpPr>
        <p:spPr>
          <a:xfrm>
            <a:off x="886711" y="2356273"/>
            <a:ext cx="10418573" cy="662094"/>
          </a:xfrm>
        </p:spPr>
        <p:txBody>
          <a:bodyPr anchor="ctr">
            <a:noAutofit/>
          </a:bodyPr>
          <a:lstStyle>
            <a:lvl1pPr marL="0" indent="0" algn="ctr">
              <a:lnSpc>
                <a:spcPct val="100000"/>
              </a:lnSpc>
              <a:spcBef>
                <a:spcPts val="0"/>
              </a:spcBef>
              <a:spcAft>
                <a:spcPts val="0"/>
              </a:spcAft>
              <a:buFont typeface="+mj-lt"/>
              <a:buNone/>
              <a:defRPr sz="4400" b="1" spc="0">
                <a:solidFill>
                  <a:schemeClr val="bg1">
                    <a:alpha val="50000"/>
                  </a:schemeClr>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 statement, keep it to one line</a:t>
            </a:r>
          </a:p>
        </p:txBody>
      </p:sp>
      <p:sp>
        <p:nvSpPr>
          <p:cNvPr id="4" name="Text Placeholder 21">
            <a:extLst>
              <a:ext uri="{FF2B5EF4-FFF2-40B4-BE49-F238E27FC236}">
                <a16:creationId xmlns:a16="http://schemas.microsoft.com/office/drawing/2014/main" id="{C885E330-F822-7174-C0D0-821DA93CD215}"/>
              </a:ext>
            </a:extLst>
          </p:cNvPr>
          <p:cNvSpPr>
            <a:spLocks noGrp="1"/>
          </p:cNvSpPr>
          <p:nvPr>
            <p:ph type="body" sz="quarter" idx="14" hasCustomPrompt="1"/>
          </p:nvPr>
        </p:nvSpPr>
        <p:spPr>
          <a:xfrm>
            <a:off x="886710" y="1614593"/>
            <a:ext cx="10418573" cy="662094"/>
          </a:xfrm>
        </p:spPr>
        <p:txBody>
          <a:bodyPr anchor="ctr">
            <a:noAutofit/>
          </a:bodyPr>
          <a:lstStyle>
            <a:lvl1pPr marL="0" indent="0" algn="ctr">
              <a:lnSpc>
                <a:spcPct val="100000"/>
              </a:lnSpc>
              <a:spcBef>
                <a:spcPts val="0"/>
              </a:spcBef>
              <a:spcAft>
                <a:spcPts val="0"/>
              </a:spcAft>
              <a:buFont typeface="+mj-lt"/>
              <a:buNone/>
              <a:defRPr sz="4400" b="1" spc="0">
                <a:solidFill>
                  <a:schemeClr val="bg1">
                    <a:alpha val="25000"/>
                  </a:schemeClr>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 statement, keep it to one line</a:t>
            </a:r>
          </a:p>
        </p:txBody>
      </p:sp>
      <p:sp>
        <p:nvSpPr>
          <p:cNvPr id="5" name="Text Placeholder 21">
            <a:extLst>
              <a:ext uri="{FF2B5EF4-FFF2-40B4-BE49-F238E27FC236}">
                <a16:creationId xmlns:a16="http://schemas.microsoft.com/office/drawing/2014/main" id="{F9E404F9-9D9B-4409-5737-ADAE965120C8}"/>
              </a:ext>
            </a:extLst>
          </p:cNvPr>
          <p:cNvSpPr>
            <a:spLocks noGrp="1"/>
          </p:cNvSpPr>
          <p:nvPr>
            <p:ph type="body" sz="quarter" idx="15" hasCustomPrompt="1"/>
          </p:nvPr>
        </p:nvSpPr>
        <p:spPr>
          <a:xfrm>
            <a:off x="886710" y="4581313"/>
            <a:ext cx="10418573" cy="662094"/>
          </a:xfrm>
        </p:spPr>
        <p:txBody>
          <a:bodyPr anchor="ctr">
            <a:noAutofit/>
          </a:bodyPr>
          <a:lstStyle>
            <a:lvl1pPr marL="0" indent="0" algn="ctr">
              <a:lnSpc>
                <a:spcPct val="100000"/>
              </a:lnSpc>
              <a:spcBef>
                <a:spcPts val="0"/>
              </a:spcBef>
              <a:spcAft>
                <a:spcPts val="0"/>
              </a:spcAft>
              <a:buFont typeface="+mj-lt"/>
              <a:buNone/>
              <a:defRPr sz="4400" b="1" spc="0">
                <a:solidFill>
                  <a:schemeClr val="bg1">
                    <a:alpha val="25000"/>
                  </a:schemeClr>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 statement, keep it to one line</a:t>
            </a:r>
          </a:p>
        </p:txBody>
      </p:sp>
    </p:spTree>
    <p:extLst>
      <p:ext uri="{BB962C8B-B14F-4D97-AF65-F5344CB8AC3E}">
        <p14:creationId xmlns:p14="http://schemas.microsoft.com/office/powerpoint/2010/main" val="16521398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88393-1050-C610-CBFC-3EC1123274F3}"/>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2519680"/>
            <a:ext cx="9553686" cy="1278468"/>
          </a:xfrm>
        </p:spPr>
        <p:txBody>
          <a:bodyPr anchor="b">
            <a:noAutofit/>
          </a:bodyPr>
          <a:lstStyle>
            <a:lvl1pPr marL="0" indent="0">
              <a:lnSpc>
                <a:spcPct val="100000"/>
              </a:lnSpc>
              <a:spcBef>
                <a:spcPts val="0"/>
              </a:spcBef>
              <a:spcAft>
                <a:spcPts val="0"/>
              </a:spcAft>
              <a:buNone/>
              <a:defRPr sz="28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Impactful quote here: Arial Bold 28pt.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Duis </a:t>
            </a:r>
            <a:r>
              <a:rPr lang="en-US" dirty="0" err="1"/>
              <a:t>velit</a:t>
            </a:r>
            <a:r>
              <a:rPr lang="en-US" dirty="0"/>
              <a:t>.</a:t>
            </a:r>
          </a:p>
        </p:txBody>
      </p:sp>
      <p:sp>
        <p:nvSpPr>
          <p:cNvPr id="12" name="Text Placeholder 24">
            <a:extLst>
              <a:ext uri="{FF2B5EF4-FFF2-40B4-BE49-F238E27FC236}">
                <a16:creationId xmlns:a16="http://schemas.microsoft.com/office/drawing/2014/main" id="{D21EAB20-F76A-5CF7-B893-F1EA4D367470}"/>
              </a:ext>
            </a:extLst>
          </p:cNvPr>
          <p:cNvSpPr>
            <a:spLocks noGrp="1"/>
          </p:cNvSpPr>
          <p:nvPr>
            <p:ph type="body" sz="quarter" idx="12" hasCustomPrompt="1"/>
          </p:nvPr>
        </p:nvSpPr>
        <p:spPr>
          <a:xfrm>
            <a:off x="909828" y="4267453"/>
            <a:ext cx="5432213" cy="347663"/>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Full name: Arial bold 18pt</a:t>
            </a:r>
          </a:p>
        </p:txBody>
      </p:sp>
      <p:sp>
        <p:nvSpPr>
          <p:cNvPr id="13" name="Text Placeholder 24">
            <a:extLst>
              <a:ext uri="{FF2B5EF4-FFF2-40B4-BE49-F238E27FC236}">
                <a16:creationId xmlns:a16="http://schemas.microsoft.com/office/drawing/2014/main" id="{6E77CBD8-4B6B-0E54-89B9-B4D0E38C2561}"/>
              </a:ext>
            </a:extLst>
          </p:cNvPr>
          <p:cNvSpPr>
            <a:spLocks noGrp="1"/>
          </p:cNvSpPr>
          <p:nvPr>
            <p:ph type="body" sz="quarter" idx="13" hasCustomPrompt="1"/>
          </p:nvPr>
        </p:nvSpPr>
        <p:spPr>
          <a:xfrm>
            <a:off x="909828" y="4686272"/>
            <a:ext cx="5432213" cy="65149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and place of work: Arial reg 16pt</a:t>
            </a:r>
          </a:p>
        </p:txBody>
      </p:sp>
    </p:spTree>
    <p:extLst>
      <p:ext uri="{BB962C8B-B14F-4D97-AF65-F5344CB8AC3E}">
        <p14:creationId xmlns:p14="http://schemas.microsoft.com/office/powerpoint/2010/main" val="756891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ep-by-step">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BDE042-1999-E018-4ECB-EC005A0979B8}"/>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6292250"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Step-by-step or key points slide</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09829" y="3429000"/>
            <a:ext cx="2260092" cy="879473"/>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main point goes right here: arial bold 18pt</a:t>
            </a:r>
          </a:p>
        </p:txBody>
      </p:sp>
      <p:sp>
        <p:nvSpPr>
          <p:cNvPr id="9" name="Text Placeholder 24">
            <a:extLst>
              <a:ext uri="{FF2B5EF4-FFF2-40B4-BE49-F238E27FC236}">
                <a16:creationId xmlns:a16="http://schemas.microsoft.com/office/drawing/2014/main" id="{0ABF1292-31AE-7789-14AF-D3DCE8C4BE06}"/>
              </a:ext>
            </a:extLst>
          </p:cNvPr>
          <p:cNvSpPr>
            <a:spLocks noGrp="1"/>
          </p:cNvSpPr>
          <p:nvPr>
            <p:ph type="body" sz="quarter" idx="14" hasCustomPrompt="1"/>
          </p:nvPr>
        </p:nvSpPr>
        <p:spPr>
          <a:xfrm>
            <a:off x="3624836" y="3427306"/>
            <a:ext cx="2260092" cy="879473"/>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Second main point goes right here: arial bold 18pt</a:t>
            </a:r>
          </a:p>
        </p:txBody>
      </p:sp>
      <p:sp>
        <p:nvSpPr>
          <p:cNvPr id="10" name="Text Placeholder 24">
            <a:extLst>
              <a:ext uri="{FF2B5EF4-FFF2-40B4-BE49-F238E27FC236}">
                <a16:creationId xmlns:a16="http://schemas.microsoft.com/office/drawing/2014/main" id="{583E497C-C0F2-69A7-D322-DCF221AA6950}"/>
              </a:ext>
            </a:extLst>
          </p:cNvPr>
          <p:cNvSpPr>
            <a:spLocks noGrp="1"/>
          </p:cNvSpPr>
          <p:nvPr>
            <p:ph type="body" sz="quarter" idx="15" hasCustomPrompt="1"/>
          </p:nvPr>
        </p:nvSpPr>
        <p:spPr>
          <a:xfrm>
            <a:off x="6307073" y="3427306"/>
            <a:ext cx="2260092" cy="879473"/>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Third main point goes right here: arial bold 18pt</a:t>
            </a:r>
          </a:p>
        </p:txBody>
      </p:sp>
      <p:sp>
        <p:nvSpPr>
          <p:cNvPr id="11" name="Text Placeholder 24">
            <a:extLst>
              <a:ext uri="{FF2B5EF4-FFF2-40B4-BE49-F238E27FC236}">
                <a16:creationId xmlns:a16="http://schemas.microsoft.com/office/drawing/2014/main" id="{4D7DE1BE-0FE7-D9A2-47A3-F4386456B4BB}"/>
              </a:ext>
            </a:extLst>
          </p:cNvPr>
          <p:cNvSpPr>
            <a:spLocks noGrp="1"/>
          </p:cNvSpPr>
          <p:nvPr>
            <p:ph type="body" sz="quarter" idx="16" hasCustomPrompt="1"/>
          </p:nvPr>
        </p:nvSpPr>
        <p:spPr>
          <a:xfrm>
            <a:off x="9022079" y="3427306"/>
            <a:ext cx="2260092" cy="879473"/>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Fourth main point goes right here: arial bold 18pt</a:t>
            </a:r>
          </a:p>
        </p:txBody>
      </p:sp>
      <p:sp>
        <p:nvSpPr>
          <p:cNvPr id="4" name="Text Placeholder 24">
            <a:extLst>
              <a:ext uri="{FF2B5EF4-FFF2-40B4-BE49-F238E27FC236}">
                <a16:creationId xmlns:a16="http://schemas.microsoft.com/office/drawing/2014/main" id="{34FDA83F-0EE4-BDB7-3480-465AFDBB123C}"/>
              </a:ext>
            </a:extLst>
          </p:cNvPr>
          <p:cNvSpPr>
            <a:spLocks noGrp="1"/>
          </p:cNvSpPr>
          <p:nvPr>
            <p:ph type="body" sz="quarter" idx="17" hasCustomPrompt="1"/>
          </p:nvPr>
        </p:nvSpPr>
        <p:spPr>
          <a:xfrm>
            <a:off x="909828" y="4514654"/>
            <a:ext cx="2260092" cy="1523776"/>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And optional supporting text: arial reg 16pt</a:t>
            </a:r>
          </a:p>
        </p:txBody>
      </p:sp>
      <p:sp>
        <p:nvSpPr>
          <p:cNvPr id="6" name="Text Placeholder 24">
            <a:extLst>
              <a:ext uri="{FF2B5EF4-FFF2-40B4-BE49-F238E27FC236}">
                <a16:creationId xmlns:a16="http://schemas.microsoft.com/office/drawing/2014/main" id="{8F556CDA-F28E-66DD-638C-1FABBA655D4E}"/>
              </a:ext>
            </a:extLst>
          </p:cNvPr>
          <p:cNvSpPr>
            <a:spLocks noGrp="1"/>
          </p:cNvSpPr>
          <p:nvPr>
            <p:ph type="body" sz="quarter" idx="18" hasCustomPrompt="1"/>
          </p:nvPr>
        </p:nvSpPr>
        <p:spPr>
          <a:xfrm>
            <a:off x="3624836" y="4514654"/>
            <a:ext cx="2260092" cy="1523776"/>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And optional supporting text: arial reg 16pt</a:t>
            </a:r>
          </a:p>
        </p:txBody>
      </p:sp>
      <p:sp>
        <p:nvSpPr>
          <p:cNvPr id="7" name="Text Placeholder 24">
            <a:extLst>
              <a:ext uri="{FF2B5EF4-FFF2-40B4-BE49-F238E27FC236}">
                <a16:creationId xmlns:a16="http://schemas.microsoft.com/office/drawing/2014/main" id="{B85F3D0C-FD5A-04DB-12DB-3636963A51CD}"/>
              </a:ext>
            </a:extLst>
          </p:cNvPr>
          <p:cNvSpPr>
            <a:spLocks noGrp="1"/>
          </p:cNvSpPr>
          <p:nvPr>
            <p:ph type="body" sz="quarter" idx="19" hasCustomPrompt="1"/>
          </p:nvPr>
        </p:nvSpPr>
        <p:spPr>
          <a:xfrm>
            <a:off x="6307071" y="4528027"/>
            <a:ext cx="2260092" cy="1523776"/>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And optional supporting text: arial reg 16pt</a:t>
            </a:r>
          </a:p>
        </p:txBody>
      </p:sp>
      <p:sp>
        <p:nvSpPr>
          <p:cNvPr id="8" name="Text Placeholder 24">
            <a:extLst>
              <a:ext uri="{FF2B5EF4-FFF2-40B4-BE49-F238E27FC236}">
                <a16:creationId xmlns:a16="http://schemas.microsoft.com/office/drawing/2014/main" id="{B5C00CEC-E703-0D29-853A-6622B8BB03E1}"/>
              </a:ext>
            </a:extLst>
          </p:cNvPr>
          <p:cNvSpPr>
            <a:spLocks noGrp="1"/>
          </p:cNvSpPr>
          <p:nvPr>
            <p:ph type="body" sz="quarter" idx="20" hasCustomPrompt="1"/>
          </p:nvPr>
        </p:nvSpPr>
        <p:spPr>
          <a:xfrm>
            <a:off x="9022079" y="4528027"/>
            <a:ext cx="2260092" cy="1523776"/>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And optional supporting text: arial reg 16pt</a:t>
            </a:r>
          </a:p>
        </p:txBody>
      </p:sp>
    </p:spTree>
    <p:extLst>
      <p:ext uri="{BB962C8B-B14F-4D97-AF65-F5344CB8AC3E}">
        <p14:creationId xmlns:p14="http://schemas.microsoft.com/office/powerpoint/2010/main" val="10681063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s slide - horizontal">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5816092"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Important stats slide: Arial bold 44pt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1059942" y="3878581"/>
            <a:ext cx="2260092" cy="164845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16pt Lorem ipsum dolor sit </a:t>
            </a:r>
            <a:r>
              <a:rPr lang="en-US" dirty="0" err="1"/>
              <a:t>amet</a:t>
            </a:r>
            <a:r>
              <a:rPr lang="en-US" dirty="0"/>
              <a:t>, </a:t>
            </a:r>
            <a:r>
              <a:rPr lang="en-US" dirty="0" err="1"/>
              <a:t>adipiscing</a:t>
            </a:r>
            <a:r>
              <a:rPr lang="en-US" dirty="0"/>
              <a:t> </a:t>
            </a:r>
            <a:r>
              <a:rPr lang="en-US" dirty="0" err="1"/>
              <a:t>elit</a:t>
            </a:r>
            <a:r>
              <a:rPr lang="en-US" dirty="0"/>
              <a:t>.</a:t>
            </a:r>
          </a:p>
        </p:txBody>
      </p:sp>
      <p:sp>
        <p:nvSpPr>
          <p:cNvPr id="7" name="Text Placeholder 24">
            <a:extLst>
              <a:ext uri="{FF2B5EF4-FFF2-40B4-BE49-F238E27FC236}">
                <a16:creationId xmlns:a16="http://schemas.microsoft.com/office/drawing/2014/main" id="{9A048F9F-DA64-8FA9-CB43-F51518C4985F}"/>
              </a:ext>
            </a:extLst>
          </p:cNvPr>
          <p:cNvSpPr>
            <a:spLocks noGrp="1"/>
          </p:cNvSpPr>
          <p:nvPr>
            <p:ph type="body" sz="quarter" idx="17" hasCustomPrompt="1"/>
          </p:nvPr>
        </p:nvSpPr>
        <p:spPr>
          <a:xfrm>
            <a:off x="1059942" y="3056257"/>
            <a:ext cx="2260092" cy="748874"/>
          </a:xfrm>
        </p:spPr>
        <p:txBody>
          <a:bodyPr>
            <a:noAutofit/>
          </a:bodyPr>
          <a:lstStyle>
            <a:lvl1pPr marL="0" indent="0">
              <a:lnSpc>
                <a:spcPct val="100000"/>
              </a:lnSpc>
              <a:buNone/>
              <a:defRPr sz="44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78%</a:t>
            </a:r>
          </a:p>
        </p:txBody>
      </p:sp>
      <p:sp>
        <p:nvSpPr>
          <p:cNvPr id="5" name="Text Placeholder 24">
            <a:extLst>
              <a:ext uri="{FF2B5EF4-FFF2-40B4-BE49-F238E27FC236}">
                <a16:creationId xmlns:a16="http://schemas.microsoft.com/office/drawing/2014/main" id="{2F102BBD-645B-2B74-7F8B-C27C7AD71B18}"/>
              </a:ext>
            </a:extLst>
          </p:cNvPr>
          <p:cNvSpPr>
            <a:spLocks noGrp="1"/>
          </p:cNvSpPr>
          <p:nvPr>
            <p:ph type="body" sz="quarter" idx="21" hasCustomPrompt="1"/>
          </p:nvPr>
        </p:nvSpPr>
        <p:spPr>
          <a:xfrm>
            <a:off x="3691382" y="3860801"/>
            <a:ext cx="2260092" cy="164845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16pt Lorem ipsum dolor sit </a:t>
            </a:r>
            <a:r>
              <a:rPr lang="en-US" dirty="0" err="1"/>
              <a:t>amet</a:t>
            </a:r>
            <a:r>
              <a:rPr lang="en-US" dirty="0"/>
              <a:t>, </a:t>
            </a:r>
            <a:r>
              <a:rPr lang="en-US" dirty="0" err="1"/>
              <a:t>adipiscing</a:t>
            </a:r>
            <a:r>
              <a:rPr lang="en-US" dirty="0"/>
              <a:t> </a:t>
            </a:r>
            <a:r>
              <a:rPr lang="en-US" dirty="0" err="1"/>
              <a:t>elit</a:t>
            </a:r>
            <a:r>
              <a:rPr lang="en-US" dirty="0"/>
              <a:t>.</a:t>
            </a:r>
          </a:p>
        </p:txBody>
      </p:sp>
      <p:sp>
        <p:nvSpPr>
          <p:cNvPr id="6" name="Text Placeholder 24">
            <a:extLst>
              <a:ext uri="{FF2B5EF4-FFF2-40B4-BE49-F238E27FC236}">
                <a16:creationId xmlns:a16="http://schemas.microsoft.com/office/drawing/2014/main" id="{CD9B6D75-CC89-EF3E-1694-9DDD2FB34E4F}"/>
              </a:ext>
            </a:extLst>
          </p:cNvPr>
          <p:cNvSpPr>
            <a:spLocks noGrp="1"/>
          </p:cNvSpPr>
          <p:nvPr>
            <p:ph type="body" sz="quarter" idx="22" hasCustomPrompt="1"/>
          </p:nvPr>
        </p:nvSpPr>
        <p:spPr>
          <a:xfrm>
            <a:off x="3691382" y="3038477"/>
            <a:ext cx="2260092" cy="748874"/>
          </a:xfrm>
        </p:spPr>
        <p:txBody>
          <a:bodyPr>
            <a:noAutofit/>
          </a:bodyPr>
          <a:lstStyle>
            <a:lvl1pPr marL="0" indent="0">
              <a:lnSpc>
                <a:spcPct val="100000"/>
              </a:lnSpc>
              <a:buNone/>
              <a:defRPr sz="44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$2.2M</a:t>
            </a:r>
          </a:p>
        </p:txBody>
      </p:sp>
      <p:sp>
        <p:nvSpPr>
          <p:cNvPr id="18" name="Text Placeholder 24">
            <a:extLst>
              <a:ext uri="{FF2B5EF4-FFF2-40B4-BE49-F238E27FC236}">
                <a16:creationId xmlns:a16="http://schemas.microsoft.com/office/drawing/2014/main" id="{2AD809B9-BC7C-94DA-0AA3-6C051151FD2C}"/>
              </a:ext>
            </a:extLst>
          </p:cNvPr>
          <p:cNvSpPr>
            <a:spLocks noGrp="1"/>
          </p:cNvSpPr>
          <p:nvPr>
            <p:ph type="body" sz="quarter" idx="23" hasCustomPrompt="1"/>
          </p:nvPr>
        </p:nvSpPr>
        <p:spPr>
          <a:xfrm>
            <a:off x="6322824" y="3876678"/>
            <a:ext cx="2260092" cy="164845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16pt Lorem ipsum dolor sit </a:t>
            </a:r>
            <a:r>
              <a:rPr lang="en-US" dirty="0" err="1"/>
              <a:t>amet</a:t>
            </a:r>
            <a:r>
              <a:rPr lang="en-US" dirty="0"/>
              <a:t>, </a:t>
            </a:r>
            <a:r>
              <a:rPr lang="en-US" dirty="0" err="1"/>
              <a:t>adipiscing</a:t>
            </a:r>
            <a:r>
              <a:rPr lang="en-US" dirty="0"/>
              <a:t> </a:t>
            </a:r>
            <a:r>
              <a:rPr lang="en-US" dirty="0" err="1"/>
              <a:t>elit</a:t>
            </a:r>
            <a:r>
              <a:rPr lang="en-US" dirty="0"/>
              <a:t>.</a:t>
            </a:r>
          </a:p>
        </p:txBody>
      </p:sp>
      <p:sp>
        <p:nvSpPr>
          <p:cNvPr id="19" name="Text Placeholder 24">
            <a:extLst>
              <a:ext uri="{FF2B5EF4-FFF2-40B4-BE49-F238E27FC236}">
                <a16:creationId xmlns:a16="http://schemas.microsoft.com/office/drawing/2014/main" id="{2ECF8CCE-E8D2-3250-60DF-3CDF0A14F900}"/>
              </a:ext>
            </a:extLst>
          </p:cNvPr>
          <p:cNvSpPr>
            <a:spLocks noGrp="1"/>
          </p:cNvSpPr>
          <p:nvPr>
            <p:ph type="body" sz="quarter" idx="24" hasCustomPrompt="1"/>
          </p:nvPr>
        </p:nvSpPr>
        <p:spPr>
          <a:xfrm>
            <a:off x="6322824" y="3054354"/>
            <a:ext cx="2260092" cy="748874"/>
          </a:xfrm>
        </p:spPr>
        <p:txBody>
          <a:bodyPr>
            <a:noAutofit/>
          </a:bodyPr>
          <a:lstStyle>
            <a:lvl1pPr marL="0" indent="0">
              <a:lnSpc>
                <a:spcPct val="100000"/>
              </a:lnSpc>
              <a:buNone/>
              <a:defRPr sz="44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34%</a:t>
            </a:r>
          </a:p>
        </p:txBody>
      </p:sp>
      <p:sp>
        <p:nvSpPr>
          <p:cNvPr id="21" name="Text Placeholder 24">
            <a:extLst>
              <a:ext uri="{FF2B5EF4-FFF2-40B4-BE49-F238E27FC236}">
                <a16:creationId xmlns:a16="http://schemas.microsoft.com/office/drawing/2014/main" id="{175695D6-DD38-EDBB-A1F2-93C7ACD33307}"/>
              </a:ext>
            </a:extLst>
          </p:cNvPr>
          <p:cNvSpPr>
            <a:spLocks noGrp="1"/>
          </p:cNvSpPr>
          <p:nvPr>
            <p:ph type="body" sz="quarter" idx="25" hasCustomPrompt="1"/>
          </p:nvPr>
        </p:nvSpPr>
        <p:spPr>
          <a:xfrm>
            <a:off x="8954264" y="3860801"/>
            <a:ext cx="2260092" cy="164845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16pt Lorem ipsum dolor sit </a:t>
            </a:r>
            <a:r>
              <a:rPr lang="en-US" dirty="0" err="1"/>
              <a:t>amet</a:t>
            </a:r>
            <a:r>
              <a:rPr lang="en-US" dirty="0"/>
              <a:t>, </a:t>
            </a:r>
            <a:r>
              <a:rPr lang="en-US" dirty="0" err="1"/>
              <a:t>adipiscing</a:t>
            </a:r>
            <a:r>
              <a:rPr lang="en-US" dirty="0"/>
              <a:t> </a:t>
            </a:r>
            <a:r>
              <a:rPr lang="en-US" dirty="0" err="1"/>
              <a:t>elit</a:t>
            </a:r>
            <a:r>
              <a:rPr lang="en-US" dirty="0"/>
              <a:t>.</a:t>
            </a:r>
          </a:p>
        </p:txBody>
      </p:sp>
      <p:sp>
        <p:nvSpPr>
          <p:cNvPr id="23" name="Text Placeholder 24">
            <a:extLst>
              <a:ext uri="{FF2B5EF4-FFF2-40B4-BE49-F238E27FC236}">
                <a16:creationId xmlns:a16="http://schemas.microsoft.com/office/drawing/2014/main" id="{8B5FD3C3-8927-97ED-8864-E329AE6E21EC}"/>
              </a:ext>
            </a:extLst>
          </p:cNvPr>
          <p:cNvSpPr>
            <a:spLocks noGrp="1"/>
          </p:cNvSpPr>
          <p:nvPr>
            <p:ph type="body" sz="quarter" idx="26" hasCustomPrompt="1"/>
          </p:nvPr>
        </p:nvSpPr>
        <p:spPr>
          <a:xfrm>
            <a:off x="8954264" y="3038477"/>
            <a:ext cx="2260092" cy="748874"/>
          </a:xfrm>
        </p:spPr>
        <p:txBody>
          <a:bodyPr>
            <a:noAutofit/>
          </a:bodyPr>
          <a:lstStyle>
            <a:lvl1pPr marL="0" indent="0">
              <a:lnSpc>
                <a:spcPct val="100000"/>
              </a:lnSpc>
              <a:buNone/>
              <a:defRPr sz="44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10X</a:t>
            </a:r>
          </a:p>
        </p:txBody>
      </p:sp>
    </p:spTree>
    <p:extLst>
      <p:ext uri="{BB962C8B-B14F-4D97-AF65-F5344CB8AC3E}">
        <p14:creationId xmlns:p14="http://schemas.microsoft.com/office/powerpoint/2010/main" val="853986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 vertical">
    <p:bg>
      <p:bgPr>
        <a:solidFill>
          <a:srgbClr val="08073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697A5-B165-A2D9-8C68-89FDE9BB9568}"/>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5872481" y="819570"/>
            <a:ext cx="5409691"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Headline here: Arial bold 44pt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5872482" y="2572601"/>
            <a:ext cx="5409690" cy="342686"/>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Optional sub header goes here: arial bold 18pt</a:t>
            </a:r>
          </a:p>
          <a:p>
            <a:pPr lvl="0"/>
            <a:endParaRPr lang="en-US" dirty="0"/>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5872481" y="3084620"/>
            <a:ext cx="5409690" cy="2953810"/>
          </a:xfrm>
        </p:spPr>
        <p:txBody>
          <a:bodyPr>
            <a:noAutofit/>
          </a:bodyPr>
          <a:lstStyle>
            <a:lvl1pPr marL="0" indent="0">
              <a:lnSpc>
                <a:spcPct val="100000"/>
              </a:lnSpc>
              <a:buFont typeface="Arial" panose="020B0604020202020204" pitchFamily="34" charset="0"/>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Then go into your details below: arial regular 16pt. Bullet points or short body paragraphs are encouraged– breaking up your info will help your audience scan the content from a distance quickly. </a:t>
            </a:r>
          </a:p>
          <a:p>
            <a:r>
              <a:rPr lang="en-US" dirty="0"/>
              <a:t>Please be clear and straight to the point. Folks won’t enjoy having to squint at the screen in order to read a super text-heavy slide. Three bullet points max. Or, alternatively, two short body paragraphs max.</a:t>
            </a:r>
          </a:p>
        </p:txBody>
      </p:sp>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909829" y="819570"/>
            <a:ext cx="4256532" cy="5218860"/>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46334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horizontal">
    <p:bg>
      <p:bgPr>
        <a:solidFill>
          <a:srgbClr val="08073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54552-FBC1-A4AB-5181-B905AD215F93}"/>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9" y="3297023"/>
            <a:ext cx="4435169" cy="2626242"/>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Headline goes right here: Arial bold 44pt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5872482" y="3542975"/>
            <a:ext cx="5409690" cy="342686"/>
          </a:xfrm>
        </p:spPr>
        <p:txBody>
          <a:bodyPr>
            <a:noAutofit/>
          </a:bodyPr>
          <a:lstStyle>
            <a:lvl1pPr marL="0" indent="0">
              <a:lnSpc>
                <a:spcPct val="100000"/>
              </a:lnSpc>
              <a:buNone/>
              <a:defRPr sz="1800" b="1">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Main point goes here: arial bold 18pt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5872481" y="4054995"/>
            <a:ext cx="5409690" cy="1868270"/>
          </a:xfrm>
        </p:spPr>
        <p:txBody>
          <a:bodyPr>
            <a:noAutofit/>
          </a:bodyPr>
          <a:lstStyle>
            <a:lvl1pPr marL="0" indent="0">
              <a:lnSpc>
                <a:spcPct val="100000"/>
              </a:lnSpc>
              <a:buFont typeface="Arial" panose="020B0604020202020204" pitchFamily="34" charset="0"/>
              <a:buNone/>
              <a:defRPr sz="1600" b="0">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Then your supporting text and/or details go here. Stick to just one paragraph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a:t>
            </a:r>
          </a:p>
        </p:txBody>
      </p:sp>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0" y="0"/>
            <a:ext cx="12192000" cy="2626242"/>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27224607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g single stat ">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921190" y="1417320"/>
            <a:ext cx="4360984" cy="4023360"/>
          </a:xfrm>
        </p:spPr>
        <p:txBody>
          <a:bodyPr anchor="ctr">
            <a:noAutofit/>
          </a:bodyPr>
          <a:lstStyle>
            <a:lvl1pPr marL="0" indent="0">
              <a:lnSpc>
                <a:spcPct val="100000"/>
              </a:lnSpc>
              <a:buFont typeface="Arial" panose="020B0604020202020204" pitchFamily="34" charset="0"/>
              <a:buNone/>
              <a:defRPr sz="2800" b="1">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lorem ipsum dolor sit </a:t>
            </a:r>
            <a:r>
              <a:rPr lang="en-US" dirty="0" err="1"/>
              <a:t>amet</a:t>
            </a:r>
            <a:r>
              <a:rPr lang="en-US" dirty="0"/>
              <a:t>, </a:t>
            </a:r>
            <a:r>
              <a:rPr lang="en-US" dirty="0" err="1"/>
              <a:t>consec</a:t>
            </a:r>
            <a:r>
              <a:rPr lang="en-US" dirty="0"/>
              <a:t> </a:t>
            </a:r>
            <a:r>
              <a:rPr lang="en-US" dirty="0" err="1"/>
              <a:t>adipisc</a:t>
            </a:r>
            <a:r>
              <a:rPr lang="en-US" dirty="0"/>
              <a:t> </a:t>
            </a:r>
            <a:r>
              <a:rPr lang="en-US" dirty="0" err="1"/>
              <a:t>elit</a:t>
            </a:r>
            <a:r>
              <a:rPr lang="en-US" dirty="0"/>
              <a:t>, sed diam</a:t>
            </a:r>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909827" y="1417320"/>
            <a:ext cx="4360983" cy="4023360"/>
          </a:xfrm>
        </p:spPr>
        <p:txBody>
          <a:bodyPr anchor="ctr">
            <a:noAutofit/>
          </a:bodyPr>
          <a:lstStyle>
            <a:lvl1pPr marL="0" indent="0" algn="ctr">
              <a:lnSpc>
                <a:spcPct val="100000"/>
              </a:lnSpc>
              <a:spcBef>
                <a:spcPts val="0"/>
              </a:spcBef>
              <a:spcAft>
                <a:spcPts val="0"/>
              </a:spcAft>
              <a:buNone/>
              <a:defRPr sz="15000" b="0"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55%</a:t>
            </a:r>
          </a:p>
        </p:txBody>
      </p:sp>
    </p:spTree>
    <p:extLst>
      <p:ext uri="{BB962C8B-B14F-4D97-AF65-F5344CB8AC3E}">
        <p14:creationId xmlns:p14="http://schemas.microsoft.com/office/powerpoint/2010/main" val="1918593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lusio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B80F5-D4BF-16B8-A156-318100E5A016}"/>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2771480" y="4138575"/>
            <a:ext cx="5656083" cy="1090002"/>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short and sweet supporting text here: Arial reg 16pt</a:t>
            </a:r>
          </a:p>
        </p:txBody>
      </p:sp>
      <p:sp>
        <p:nvSpPr>
          <p:cNvPr id="8" name="Text Placeholder 21">
            <a:extLst>
              <a:ext uri="{FF2B5EF4-FFF2-40B4-BE49-F238E27FC236}">
                <a16:creationId xmlns:a16="http://schemas.microsoft.com/office/drawing/2014/main" id="{C9D2F0C7-7D90-4290-6DAA-48231B634346}"/>
              </a:ext>
            </a:extLst>
          </p:cNvPr>
          <p:cNvSpPr>
            <a:spLocks noGrp="1"/>
          </p:cNvSpPr>
          <p:nvPr>
            <p:ph type="body" sz="quarter" idx="14" hasCustomPrompt="1"/>
          </p:nvPr>
        </p:nvSpPr>
        <p:spPr>
          <a:xfrm>
            <a:off x="2771480" y="2562967"/>
            <a:ext cx="8484124"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Conclusion, CTA, or thank you message here: Arial bold 44pt</a:t>
            </a:r>
          </a:p>
        </p:txBody>
      </p:sp>
    </p:spTree>
    <p:extLst>
      <p:ext uri="{BB962C8B-B14F-4D97-AF65-F5344CB8AC3E}">
        <p14:creationId xmlns:p14="http://schemas.microsoft.com/office/powerpoint/2010/main" val="15235341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Blank">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23802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D1A976-FCC1-ECBE-CF0C-E2591539EFFB}"/>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3400078" y="2332352"/>
            <a:ext cx="7928322" cy="2330184"/>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Headline goes here: Arial bold 44pt, keep your title within three lines max please</a:t>
            </a:r>
          </a:p>
        </p:txBody>
      </p:sp>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hasCustomPrompt="1"/>
          </p:nvPr>
        </p:nvSpPr>
        <p:spPr>
          <a:xfrm>
            <a:off x="3400079" y="4949665"/>
            <a:ext cx="5432213" cy="347663"/>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Full name: Arial bold 22pt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3379893" y="5422859"/>
            <a:ext cx="5432213" cy="651499"/>
          </a:xfrm>
        </p:spPr>
        <p:txBody>
          <a:bodyPr>
            <a:noAutofit/>
          </a:bodyPr>
          <a:lstStyle>
            <a:lvl1pPr marL="0" indent="0">
              <a:lnSpc>
                <a:spcPct val="100000"/>
              </a:lnSpc>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place of work, optional pronouns - Arial reg 16pt</a:t>
            </a:r>
          </a:p>
        </p:txBody>
      </p:sp>
    </p:spTree>
    <p:extLst>
      <p:ext uri="{BB962C8B-B14F-4D97-AF65-F5344CB8AC3E}">
        <p14:creationId xmlns:p14="http://schemas.microsoft.com/office/powerpoint/2010/main" val="4004095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 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EB70C-691B-6C18-C818-84B3D4C68B1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023476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asic">
    <p:spTree>
      <p:nvGrpSpPr>
        <p:cNvPr id="1" name=""/>
        <p:cNvGrpSpPr/>
        <p:nvPr/>
      </p:nvGrpSpPr>
      <p:grpSpPr>
        <a:xfrm>
          <a:off x="0" y="0"/>
          <a:ext cx="0" cy="0"/>
          <a:chOff x="0" y="0"/>
          <a:chExt cx="0" cy="0"/>
        </a:xfrm>
      </p:grpSpPr>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2326640"/>
            <a:ext cx="10631260" cy="4168502"/>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Paragraph or bullet info is placed here.</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1479685"/>
            <a:ext cx="10631260"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here</a:t>
            </a:r>
          </a:p>
        </p:txBody>
      </p:sp>
      <p:sp>
        <p:nvSpPr>
          <p:cNvPr id="2" name="Text Placeholder 4">
            <a:extLst>
              <a:ext uri="{FF2B5EF4-FFF2-40B4-BE49-F238E27FC236}">
                <a16:creationId xmlns:a16="http://schemas.microsoft.com/office/drawing/2014/main" id="{6547F3A8-E408-718D-FE4C-75D30E703467}"/>
              </a:ext>
            </a:extLst>
          </p:cNvPr>
          <p:cNvSpPr>
            <a:spLocks noGrp="1"/>
          </p:cNvSpPr>
          <p:nvPr>
            <p:ph type="body" sz="quarter" idx="10" hasCustomPrompt="1"/>
          </p:nvPr>
        </p:nvSpPr>
        <p:spPr>
          <a:xfrm>
            <a:off x="733426" y="436108"/>
            <a:ext cx="10631260" cy="587149"/>
          </a:xfrm>
        </p:spPr>
        <p:txBody>
          <a:bodyPr>
            <a:normAutofit/>
          </a:bodyPr>
          <a:lstStyle>
            <a:lvl1pPr marL="0" indent="0">
              <a:buNone/>
              <a:defRPr sz="4000">
                <a:solidFill>
                  <a:schemeClr val="tx1"/>
                </a:solidFill>
              </a:defRPr>
            </a:lvl1pPr>
          </a:lstStyle>
          <a:p>
            <a:pPr lvl="0"/>
            <a:r>
              <a:rPr lang="en-US" dirty="0"/>
              <a:t>Headline here</a:t>
            </a:r>
          </a:p>
        </p:txBody>
      </p:sp>
    </p:spTree>
    <p:extLst>
      <p:ext uri="{BB962C8B-B14F-4D97-AF65-F5344CB8AC3E}">
        <p14:creationId xmlns:p14="http://schemas.microsoft.com/office/powerpoint/2010/main" val="2008572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ide Design - Dark Blues">
    <p:spTree>
      <p:nvGrpSpPr>
        <p:cNvPr id="1" name=""/>
        <p:cNvGrpSpPr/>
        <p:nvPr/>
      </p:nvGrpSpPr>
      <p:grpSpPr>
        <a:xfrm>
          <a:off x="0" y="0"/>
          <a:ext cx="0" cy="0"/>
          <a:chOff x="0" y="0"/>
          <a:chExt cx="0" cy="0"/>
        </a:xfrm>
      </p:grpSpPr>
      <p:pic>
        <p:nvPicPr>
          <p:cNvPr id="9" name="Picture 8" descr="Shape, icon&#10;&#10;Description automatically generated">
            <a:extLst>
              <a:ext uri="{FF2B5EF4-FFF2-40B4-BE49-F238E27FC236}">
                <a16:creationId xmlns:a16="http://schemas.microsoft.com/office/drawing/2014/main" id="{8677C1F3-3B21-B734-7C64-EAA6B60DA830}"/>
              </a:ext>
            </a:extLst>
          </p:cNvPr>
          <p:cNvPicPr>
            <a:picLocks noChangeAspect="1"/>
          </p:cNvPicPr>
          <p:nvPr userDrawn="1"/>
        </p:nvPicPr>
        <p:blipFill>
          <a:blip r:embed="rId2"/>
          <a:stretch>
            <a:fillRect/>
          </a:stretch>
        </p:blipFill>
        <p:spPr>
          <a:xfrm>
            <a:off x="-63335" y="-35626"/>
            <a:ext cx="12318670" cy="6929252"/>
          </a:xfrm>
          <a:prstGeom prst="rect">
            <a:avLst/>
          </a:prstGeom>
        </p:spPr>
      </p:pic>
      <p:sp>
        <p:nvSpPr>
          <p:cNvPr id="2" name="Text Placeholder 4">
            <a:extLst>
              <a:ext uri="{FF2B5EF4-FFF2-40B4-BE49-F238E27FC236}">
                <a16:creationId xmlns:a16="http://schemas.microsoft.com/office/drawing/2014/main" id="{C7FCD610-0FB2-F3C6-EB1F-E19872BB250D}"/>
              </a:ext>
            </a:extLst>
          </p:cNvPr>
          <p:cNvSpPr>
            <a:spLocks noGrp="1"/>
          </p:cNvSpPr>
          <p:nvPr>
            <p:ph type="body" sz="quarter" idx="10" hasCustomPrompt="1"/>
          </p:nvPr>
        </p:nvSpPr>
        <p:spPr>
          <a:xfrm>
            <a:off x="733425" y="436108"/>
            <a:ext cx="10457089" cy="587149"/>
          </a:xfrm>
        </p:spPr>
        <p:txBody>
          <a:bodyPr>
            <a:normAutofit/>
          </a:bodyPr>
          <a:lstStyle>
            <a:lvl1pPr marL="0" indent="0">
              <a:buNone/>
              <a:defRPr sz="4000">
                <a:solidFill>
                  <a:schemeClr val="bg1"/>
                </a:solidFill>
              </a:defRPr>
            </a:lvl1pPr>
          </a:lstStyle>
          <a:p>
            <a:pPr lvl="0"/>
            <a:r>
              <a:rPr lang="en-US"/>
              <a:t>Headline here</a:t>
            </a:r>
          </a:p>
        </p:txBody>
      </p:sp>
      <p:sp>
        <p:nvSpPr>
          <p:cNvPr id="3" name="Text Placeholder 16">
            <a:extLst>
              <a:ext uri="{FF2B5EF4-FFF2-40B4-BE49-F238E27FC236}">
                <a16:creationId xmlns:a16="http://schemas.microsoft.com/office/drawing/2014/main" id="{95992C74-E48A-F890-FA82-65924739825F}"/>
              </a:ext>
            </a:extLst>
          </p:cNvPr>
          <p:cNvSpPr>
            <a:spLocks noGrp="1"/>
          </p:cNvSpPr>
          <p:nvPr>
            <p:ph type="body" sz="quarter" idx="14" hasCustomPrompt="1"/>
          </p:nvPr>
        </p:nvSpPr>
        <p:spPr>
          <a:xfrm>
            <a:off x="733426" y="2326640"/>
            <a:ext cx="5616572" cy="4168502"/>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 bullet copy here</a:t>
            </a:r>
          </a:p>
        </p:txBody>
      </p:sp>
      <p:sp>
        <p:nvSpPr>
          <p:cNvPr id="6" name="Text Placeholder 16">
            <a:extLst>
              <a:ext uri="{FF2B5EF4-FFF2-40B4-BE49-F238E27FC236}">
                <a16:creationId xmlns:a16="http://schemas.microsoft.com/office/drawing/2014/main" id="{A91A460F-8D06-4BA9-01AB-AA1EE9C1E1B8}"/>
              </a:ext>
            </a:extLst>
          </p:cNvPr>
          <p:cNvSpPr>
            <a:spLocks noGrp="1"/>
          </p:cNvSpPr>
          <p:nvPr>
            <p:ph type="body" sz="quarter" idx="18" hasCustomPrompt="1"/>
          </p:nvPr>
        </p:nvSpPr>
        <p:spPr>
          <a:xfrm>
            <a:off x="733425" y="1479685"/>
            <a:ext cx="5616572" cy="678407"/>
          </a:xfrm>
        </p:spPr>
        <p:txBody>
          <a:bodyPr anchor="b">
            <a:normAutofit/>
          </a:bodyPr>
          <a:lstStyle>
            <a:lvl1pPr marL="0" indent="0">
              <a:lnSpc>
                <a:spcPct val="100000"/>
              </a:lnSpc>
              <a:buNone/>
              <a:defRPr sz="1800" b="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 here</a:t>
            </a:r>
          </a:p>
        </p:txBody>
      </p:sp>
    </p:spTree>
    <p:extLst>
      <p:ext uri="{BB962C8B-B14F-4D97-AF65-F5344CB8AC3E}">
        <p14:creationId xmlns:p14="http://schemas.microsoft.com/office/powerpoint/2010/main" val="6059834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877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ull Color - Dark Blue Full">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0AFB09F5-4678-F823-395F-68A1E579AC28}"/>
              </a:ext>
            </a:extLst>
          </p:cNvPr>
          <p:cNvPicPr>
            <a:picLocks noChangeAspect="1"/>
          </p:cNvPicPr>
          <p:nvPr userDrawn="1"/>
        </p:nvPicPr>
        <p:blipFill>
          <a:blip r:embed="rId2"/>
          <a:stretch>
            <a:fillRect/>
          </a:stretch>
        </p:blipFill>
        <p:spPr>
          <a:xfrm rot="10800000">
            <a:off x="0" y="0"/>
            <a:ext cx="12192000" cy="6858000"/>
          </a:xfrm>
          <a:prstGeom prst="rect">
            <a:avLst/>
          </a:prstGeom>
        </p:spPr>
      </p:pic>
      <p:sp>
        <p:nvSpPr>
          <p:cNvPr id="2" name="Text Placeholder 4">
            <a:extLst>
              <a:ext uri="{FF2B5EF4-FFF2-40B4-BE49-F238E27FC236}">
                <a16:creationId xmlns:a16="http://schemas.microsoft.com/office/drawing/2014/main" id="{B2B95CE6-0E33-E9BE-F775-30A0EA396DDC}"/>
              </a:ext>
            </a:extLst>
          </p:cNvPr>
          <p:cNvSpPr>
            <a:spLocks noGrp="1"/>
          </p:cNvSpPr>
          <p:nvPr>
            <p:ph type="body" sz="quarter" idx="10" hasCustomPrompt="1"/>
          </p:nvPr>
        </p:nvSpPr>
        <p:spPr>
          <a:xfrm>
            <a:off x="733425" y="436108"/>
            <a:ext cx="10624004" cy="587149"/>
          </a:xfrm>
        </p:spPr>
        <p:txBody>
          <a:bodyPr>
            <a:normAutofit/>
          </a:bodyPr>
          <a:lstStyle>
            <a:lvl1pPr marL="0" indent="0">
              <a:buNone/>
              <a:defRPr sz="4000">
                <a:solidFill>
                  <a:schemeClr val="bg1"/>
                </a:solidFill>
              </a:defRPr>
            </a:lvl1pPr>
          </a:lstStyle>
          <a:p>
            <a:pPr lvl="0"/>
            <a:r>
              <a:rPr lang="en-US"/>
              <a:t>Headline here</a:t>
            </a:r>
          </a:p>
        </p:txBody>
      </p:sp>
      <p:sp>
        <p:nvSpPr>
          <p:cNvPr id="4" name="Text Placeholder 16">
            <a:extLst>
              <a:ext uri="{FF2B5EF4-FFF2-40B4-BE49-F238E27FC236}">
                <a16:creationId xmlns:a16="http://schemas.microsoft.com/office/drawing/2014/main" id="{F03E8405-9D07-DA90-CF2A-1C02787D733F}"/>
              </a:ext>
            </a:extLst>
          </p:cNvPr>
          <p:cNvSpPr>
            <a:spLocks noGrp="1"/>
          </p:cNvSpPr>
          <p:nvPr>
            <p:ph type="body" sz="quarter" idx="15" hasCustomPrompt="1"/>
          </p:nvPr>
        </p:nvSpPr>
        <p:spPr>
          <a:xfrm>
            <a:off x="733426" y="2326640"/>
            <a:ext cx="10624002" cy="3982720"/>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or bullet info is placed here.</a:t>
            </a:r>
          </a:p>
        </p:txBody>
      </p:sp>
      <p:sp>
        <p:nvSpPr>
          <p:cNvPr id="5" name="Text Placeholder 16">
            <a:extLst>
              <a:ext uri="{FF2B5EF4-FFF2-40B4-BE49-F238E27FC236}">
                <a16:creationId xmlns:a16="http://schemas.microsoft.com/office/drawing/2014/main" id="{21F5F467-CFD5-17C0-CEED-2E14788B7010}"/>
              </a:ext>
            </a:extLst>
          </p:cNvPr>
          <p:cNvSpPr>
            <a:spLocks noGrp="1"/>
          </p:cNvSpPr>
          <p:nvPr>
            <p:ph type="body" sz="quarter" idx="18" hasCustomPrompt="1"/>
          </p:nvPr>
        </p:nvSpPr>
        <p:spPr>
          <a:xfrm>
            <a:off x="733425" y="1479685"/>
            <a:ext cx="10624002" cy="678407"/>
          </a:xfrm>
        </p:spPr>
        <p:txBody>
          <a:bodyPr anchor="b">
            <a:normAutofit/>
          </a:bodyPr>
          <a:lstStyle>
            <a:lvl1pPr marL="0" indent="0">
              <a:lnSpc>
                <a:spcPct val="100000"/>
              </a:lnSpc>
              <a:buNone/>
              <a:defRPr sz="1800" b="1">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 here</a:t>
            </a:r>
          </a:p>
        </p:txBody>
      </p:sp>
    </p:spTree>
    <p:extLst>
      <p:ext uri="{BB962C8B-B14F-4D97-AF65-F5344CB8AC3E}">
        <p14:creationId xmlns:p14="http://schemas.microsoft.com/office/powerpoint/2010/main" val="42450609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ullets - Blue Outline">
    <p:spTree>
      <p:nvGrpSpPr>
        <p:cNvPr id="1" name=""/>
        <p:cNvGrpSpPr/>
        <p:nvPr/>
      </p:nvGrpSpPr>
      <p:grpSpPr>
        <a:xfrm>
          <a:off x="0" y="0"/>
          <a:ext cx="0" cy="0"/>
          <a:chOff x="0" y="0"/>
          <a:chExt cx="0" cy="0"/>
        </a:xfrm>
      </p:grpSpPr>
      <p:pic>
        <p:nvPicPr>
          <p:cNvPr id="3" name="Picture 2" descr="A picture containing text, night sky&#10;&#10;Description automatically generated">
            <a:extLst>
              <a:ext uri="{FF2B5EF4-FFF2-40B4-BE49-F238E27FC236}">
                <a16:creationId xmlns:a16="http://schemas.microsoft.com/office/drawing/2014/main" id="{D56CF26D-D013-E844-989C-227D57FD4A0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ext Placeholder 4">
            <a:extLst>
              <a:ext uri="{FF2B5EF4-FFF2-40B4-BE49-F238E27FC236}">
                <a16:creationId xmlns:a16="http://schemas.microsoft.com/office/drawing/2014/main" id="{51CC4B90-CCDF-E442-8730-3DC212F327A4}"/>
              </a:ext>
            </a:extLst>
          </p:cNvPr>
          <p:cNvSpPr>
            <a:spLocks noGrp="1"/>
          </p:cNvSpPr>
          <p:nvPr>
            <p:ph type="body" sz="quarter" idx="10" hasCustomPrompt="1"/>
          </p:nvPr>
        </p:nvSpPr>
        <p:spPr>
          <a:xfrm>
            <a:off x="733425" y="436108"/>
            <a:ext cx="10457089" cy="587149"/>
          </a:xfrm>
        </p:spPr>
        <p:txBody>
          <a:bodyPr>
            <a:normAutofit/>
          </a:bodyPr>
          <a:lstStyle>
            <a:lvl1pPr marL="0" indent="0">
              <a:buNone/>
              <a:defRPr sz="4000">
                <a:solidFill>
                  <a:schemeClr val="tx1"/>
                </a:solidFill>
              </a:defRPr>
            </a:lvl1pPr>
          </a:lstStyle>
          <a:p>
            <a:pPr lvl="0"/>
            <a:r>
              <a:rPr lang="en-US"/>
              <a:t>Headline here</a:t>
            </a:r>
          </a:p>
        </p:txBody>
      </p:sp>
      <p:sp>
        <p:nvSpPr>
          <p:cNvPr id="2" name="Text Placeholder 16">
            <a:extLst>
              <a:ext uri="{FF2B5EF4-FFF2-40B4-BE49-F238E27FC236}">
                <a16:creationId xmlns:a16="http://schemas.microsoft.com/office/drawing/2014/main" id="{3D54D238-FD20-71AA-9EDF-31D934B6D8A5}"/>
              </a:ext>
            </a:extLst>
          </p:cNvPr>
          <p:cNvSpPr>
            <a:spLocks noGrp="1"/>
          </p:cNvSpPr>
          <p:nvPr>
            <p:ph type="body" sz="quarter" idx="14" hasCustomPrompt="1"/>
          </p:nvPr>
        </p:nvSpPr>
        <p:spPr>
          <a:xfrm>
            <a:off x="775970" y="2965541"/>
            <a:ext cx="2507615" cy="3277053"/>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 bullet copy here</a:t>
            </a:r>
          </a:p>
        </p:txBody>
      </p:sp>
      <p:sp>
        <p:nvSpPr>
          <p:cNvPr id="4" name="Text Placeholder 16">
            <a:extLst>
              <a:ext uri="{FF2B5EF4-FFF2-40B4-BE49-F238E27FC236}">
                <a16:creationId xmlns:a16="http://schemas.microsoft.com/office/drawing/2014/main" id="{9424E2FF-C256-D11F-75F0-751D180BF6F4}"/>
              </a:ext>
            </a:extLst>
          </p:cNvPr>
          <p:cNvSpPr>
            <a:spLocks noGrp="1"/>
          </p:cNvSpPr>
          <p:nvPr>
            <p:ph type="body" sz="quarter" idx="15" hasCustomPrompt="1"/>
          </p:nvPr>
        </p:nvSpPr>
        <p:spPr>
          <a:xfrm>
            <a:off x="3486785" y="2965540"/>
            <a:ext cx="2507615" cy="3277053"/>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 bullet copy here</a:t>
            </a:r>
          </a:p>
        </p:txBody>
      </p:sp>
      <p:sp>
        <p:nvSpPr>
          <p:cNvPr id="6" name="Text Placeholder 16">
            <a:extLst>
              <a:ext uri="{FF2B5EF4-FFF2-40B4-BE49-F238E27FC236}">
                <a16:creationId xmlns:a16="http://schemas.microsoft.com/office/drawing/2014/main" id="{917899BD-6BA3-B888-5B30-E305CFACC572}"/>
              </a:ext>
            </a:extLst>
          </p:cNvPr>
          <p:cNvSpPr>
            <a:spLocks noGrp="1"/>
          </p:cNvSpPr>
          <p:nvPr>
            <p:ph type="body" sz="quarter" idx="16" hasCustomPrompt="1"/>
          </p:nvPr>
        </p:nvSpPr>
        <p:spPr>
          <a:xfrm>
            <a:off x="6197600" y="2974520"/>
            <a:ext cx="2507615" cy="3277053"/>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 bullet copy here</a:t>
            </a:r>
          </a:p>
        </p:txBody>
      </p:sp>
      <p:sp>
        <p:nvSpPr>
          <p:cNvPr id="7" name="Text Placeholder 16">
            <a:extLst>
              <a:ext uri="{FF2B5EF4-FFF2-40B4-BE49-F238E27FC236}">
                <a16:creationId xmlns:a16="http://schemas.microsoft.com/office/drawing/2014/main" id="{DA6647F0-05D2-8D0D-A0A1-7C810B9F6EBA}"/>
              </a:ext>
            </a:extLst>
          </p:cNvPr>
          <p:cNvSpPr>
            <a:spLocks noGrp="1"/>
          </p:cNvSpPr>
          <p:nvPr>
            <p:ph type="body" sz="quarter" idx="17" hasCustomPrompt="1"/>
          </p:nvPr>
        </p:nvSpPr>
        <p:spPr>
          <a:xfrm>
            <a:off x="8908415" y="2965540"/>
            <a:ext cx="2507615" cy="3277053"/>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 bullet copy here</a:t>
            </a:r>
          </a:p>
        </p:txBody>
      </p:sp>
      <p:sp>
        <p:nvSpPr>
          <p:cNvPr id="10" name="Text Placeholder 16">
            <a:extLst>
              <a:ext uri="{FF2B5EF4-FFF2-40B4-BE49-F238E27FC236}">
                <a16:creationId xmlns:a16="http://schemas.microsoft.com/office/drawing/2014/main" id="{58A3820C-8597-061F-2049-0D1026687C8E}"/>
              </a:ext>
            </a:extLst>
          </p:cNvPr>
          <p:cNvSpPr>
            <a:spLocks noGrp="1"/>
          </p:cNvSpPr>
          <p:nvPr>
            <p:ph type="body" sz="quarter" idx="18" hasCustomPrompt="1"/>
          </p:nvPr>
        </p:nvSpPr>
        <p:spPr>
          <a:xfrm>
            <a:off x="775969" y="2112531"/>
            <a:ext cx="2507615"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here</a:t>
            </a:r>
          </a:p>
        </p:txBody>
      </p:sp>
      <p:sp>
        <p:nvSpPr>
          <p:cNvPr id="11" name="Text Placeholder 16">
            <a:extLst>
              <a:ext uri="{FF2B5EF4-FFF2-40B4-BE49-F238E27FC236}">
                <a16:creationId xmlns:a16="http://schemas.microsoft.com/office/drawing/2014/main" id="{BC2BFA94-8CA1-D962-54C2-CFECA033748E}"/>
              </a:ext>
            </a:extLst>
          </p:cNvPr>
          <p:cNvSpPr>
            <a:spLocks noGrp="1"/>
          </p:cNvSpPr>
          <p:nvPr>
            <p:ph type="body" sz="quarter" idx="19" hasCustomPrompt="1"/>
          </p:nvPr>
        </p:nvSpPr>
        <p:spPr>
          <a:xfrm>
            <a:off x="3486785" y="2112530"/>
            <a:ext cx="2507615"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here</a:t>
            </a:r>
          </a:p>
        </p:txBody>
      </p:sp>
      <p:sp>
        <p:nvSpPr>
          <p:cNvPr id="12" name="Text Placeholder 16">
            <a:extLst>
              <a:ext uri="{FF2B5EF4-FFF2-40B4-BE49-F238E27FC236}">
                <a16:creationId xmlns:a16="http://schemas.microsoft.com/office/drawing/2014/main" id="{C632D6B4-16F5-59DB-8558-EB19B8F54721}"/>
              </a:ext>
            </a:extLst>
          </p:cNvPr>
          <p:cNvSpPr>
            <a:spLocks noGrp="1"/>
          </p:cNvSpPr>
          <p:nvPr>
            <p:ph type="body" sz="quarter" idx="20" hasCustomPrompt="1"/>
          </p:nvPr>
        </p:nvSpPr>
        <p:spPr>
          <a:xfrm>
            <a:off x="6197600" y="2112529"/>
            <a:ext cx="2507615"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here</a:t>
            </a:r>
          </a:p>
        </p:txBody>
      </p:sp>
      <p:sp>
        <p:nvSpPr>
          <p:cNvPr id="13" name="Text Placeholder 16">
            <a:extLst>
              <a:ext uri="{FF2B5EF4-FFF2-40B4-BE49-F238E27FC236}">
                <a16:creationId xmlns:a16="http://schemas.microsoft.com/office/drawing/2014/main" id="{7EC7BAE9-ED6C-6250-EAB9-BE085F8E80E7}"/>
              </a:ext>
            </a:extLst>
          </p:cNvPr>
          <p:cNvSpPr>
            <a:spLocks noGrp="1"/>
          </p:cNvSpPr>
          <p:nvPr>
            <p:ph type="body" sz="quarter" idx="21" hasCustomPrompt="1"/>
          </p:nvPr>
        </p:nvSpPr>
        <p:spPr>
          <a:xfrm>
            <a:off x="8908416" y="2112528"/>
            <a:ext cx="2507615"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Subhead here</a:t>
            </a:r>
          </a:p>
        </p:txBody>
      </p:sp>
    </p:spTree>
    <p:extLst>
      <p:ext uri="{BB962C8B-B14F-4D97-AF65-F5344CB8AC3E}">
        <p14:creationId xmlns:p14="http://schemas.microsoft.com/office/powerpoint/2010/main" val="1372422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ide Design - Blue">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CADBA36C-55DE-E143-8B9D-C634C3D5DA6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4406BC78-4876-1DC0-B0B7-47DDEFC7C38A}"/>
              </a:ext>
            </a:extLst>
          </p:cNvPr>
          <p:cNvSpPr>
            <a:spLocks noGrp="1"/>
          </p:cNvSpPr>
          <p:nvPr>
            <p:ph type="body" sz="quarter" idx="10" hasCustomPrompt="1"/>
          </p:nvPr>
        </p:nvSpPr>
        <p:spPr>
          <a:xfrm>
            <a:off x="733426" y="436108"/>
            <a:ext cx="6857546" cy="587149"/>
          </a:xfrm>
        </p:spPr>
        <p:txBody>
          <a:bodyPr>
            <a:normAutofit/>
          </a:bodyPr>
          <a:lstStyle>
            <a:lvl1pPr marL="0" indent="0">
              <a:buNone/>
              <a:defRPr sz="4000">
                <a:solidFill>
                  <a:schemeClr val="tx1"/>
                </a:solidFill>
              </a:defRPr>
            </a:lvl1pPr>
          </a:lstStyle>
          <a:p>
            <a:pPr lvl="0"/>
            <a:r>
              <a:rPr lang="en-US"/>
              <a:t>Headline here</a:t>
            </a:r>
          </a:p>
        </p:txBody>
      </p:sp>
      <p:sp>
        <p:nvSpPr>
          <p:cNvPr id="4" name="Text Placeholder 16">
            <a:extLst>
              <a:ext uri="{FF2B5EF4-FFF2-40B4-BE49-F238E27FC236}">
                <a16:creationId xmlns:a16="http://schemas.microsoft.com/office/drawing/2014/main" id="{3370718C-8CAC-3BEC-8505-702D9B5447A4}"/>
              </a:ext>
            </a:extLst>
          </p:cNvPr>
          <p:cNvSpPr>
            <a:spLocks noGrp="1"/>
          </p:cNvSpPr>
          <p:nvPr>
            <p:ph type="body" sz="quarter" idx="14" hasCustomPrompt="1"/>
          </p:nvPr>
        </p:nvSpPr>
        <p:spPr>
          <a:xfrm>
            <a:off x="733426" y="2326640"/>
            <a:ext cx="6857546" cy="4168502"/>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or bullet info is placed here.</a:t>
            </a:r>
          </a:p>
        </p:txBody>
      </p:sp>
      <p:sp>
        <p:nvSpPr>
          <p:cNvPr id="13" name="Text Placeholder 16">
            <a:extLst>
              <a:ext uri="{FF2B5EF4-FFF2-40B4-BE49-F238E27FC236}">
                <a16:creationId xmlns:a16="http://schemas.microsoft.com/office/drawing/2014/main" id="{900A3136-9159-FD05-697E-6B1F4CCA39CE}"/>
              </a:ext>
            </a:extLst>
          </p:cNvPr>
          <p:cNvSpPr>
            <a:spLocks noGrp="1"/>
          </p:cNvSpPr>
          <p:nvPr>
            <p:ph type="body" sz="quarter" idx="18" hasCustomPrompt="1"/>
          </p:nvPr>
        </p:nvSpPr>
        <p:spPr>
          <a:xfrm>
            <a:off x="733425" y="1479685"/>
            <a:ext cx="6857546"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 here</a:t>
            </a:r>
          </a:p>
        </p:txBody>
      </p:sp>
    </p:spTree>
    <p:extLst>
      <p:ext uri="{BB962C8B-B14F-4D97-AF65-F5344CB8AC3E}">
        <p14:creationId xmlns:p14="http://schemas.microsoft.com/office/powerpoint/2010/main" val="2357638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icture - Side">
    <p:spTree>
      <p:nvGrpSpPr>
        <p:cNvPr id="1" name=""/>
        <p:cNvGrpSpPr/>
        <p:nvPr/>
      </p:nvGrpSpPr>
      <p:grpSpPr>
        <a:xfrm>
          <a:off x="0" y="0"/>
          <a:ext cx="0" cy="0"/>
          <a:chOff x="0" y="0"/>
          <a:chExt cx="0" cy="0"/>
        </a:xfrm>
      </p:grpSpPr>
      <p:sp>
        <p:nvSpPr>
          <p:cNvPr id="5" name="Text Placeholder 16">
            <a:extLst>
              <a:ext uri="{FF2B5EF4-FFF2-40B4-BE49-F238E27FC236}">
                <a16:creationId xmlns:a16="http://schemas.microsoft.com/office/drawing/2014/main" id="{DEAB55CE-A506-9BAB-33D7-3C55FAC7B9C5}"/>
              </a:ext>
            </a:extLst>
          </p:cNvPr>
          <p:cNvSpPr>
            <a:spLocks noGrp="1"/>
          </p:cNvSpPr>
          <p:nvPr>
            <p:ph type="body" sz="quarter" idx="15" hasCustomPrompt="1"/>
          </p:nvPr>
        </p:nvSpPr>
        <p:spPr>
          <a:xfrm>
            <a:off x="733426" y="2326640"/>
            <a:ext cx="5006974" cy="4168502"/>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or bullet info is placed here.</a:t>
            </a:r>
          </a:p>
        </p:txBody>
      </p:sp>
      <p:sp>
        <p:nvSpPr>
          <p:cNvPr id="6" name="Text Placeholder 16">
            <a:extLst>
              <a:ext uri="{FF2B5EF4-FFF2-40B4-BE49-F238E27FC236}">
                <a16:creationId xmlns:a16="http://schemas.microsoft.com/office/drawing/2014/main" id="{A468CC6C-F1FA-916A-A9B8-3739AAF0D7E5}"/>
              </a:ext>
            </a:extLst>
          </p:cNvPr>
          <p:cNvSpPr>
            <a:spLocks noGrp="1"/>
          </p:cNvSpPr>
          <p:nvPr>
            <p:ph type="body" sz="quarter" idx="18" hasCustomPrompt="1"/>
          </p:nvPr>
        </p:nvSpPr>
        <p:spPr>
          <a:xfrm>
            <a:off x="733425" y="1479685"/>
            <a:ext cx="5006974"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 here</a:t>
            </a:r>
          </a:p>
        </p:txBody>
      </p:sp>
      <p:sp>
        <p:nvSpPr>
          <p:cNvPr id="3" name="Picture Placeholder 2">
            <a:extLst>
              <a:ext uri="{FF2B5EF4-FFF2-40B4-BE49-F238E27FC236}">
                <a16:creationId xmlns:a16="http://schemas.microsoft.com/office/drawing/2014/main" id="{5BD5680E-CBEC-9E48-8467-6C15CFA030AD}"/>
              </a:ext>
            </a:extLst>
          </p:cNvPr>
          <p:cNvSpPr>
            <a:spLocks noGrp="1"/>
          </p:cNvSpPr>
          <p:nvPr>
            <p:ph type="pic" sz="quarter" idx="10"/>
          </p:nvPr>
        </p:nvSpPr>
        <p:spPr>
          <a:xfrm>
            <a:off x="6096000" y="0"/>
            <a:ext cx="6096000" cy="6858000"/>
          </a:xfrm>
        </p:spPr>
        <p:txBody>
          <a:bodyPr/>
          <a:lstStyle>
            <a:lvl1pPr marL="0" indent="0">
              <a:buNone/>
              <a:defRPr>
                <a:noFill/>
              </a:defRPr>
            </a:lvl1pPr>
          </a:lstStyle>
          <a:p>
            <a:endParaRPr lang="en-US"/>
          </a:p>
        </p:txBody>
      </p:sp>
      <p:sp>
        <p:nvSpPr>
          <p:cNvPr id="2" name="Text Placeholder 4">
            <a:extLst>
              <a:ext uri="{FF2B5EF4-FFF2-40B4-BE49-F238E27FC236}">
                <a16:creationId xmlns:a16="http://schemas.microsoft.com/office/drawing/2014/main" id="{1B31C515-6832-FE10-A5D9-227C4D8DB1E2}"/>
              </a:ext>
            </a:extLst>
          </p:cNvPr>
          <p:cNvSpPr>
            <a:spLocks noGrp="1"/>
          </p:cNvSpPr>
          <p:nvPr>
            <p:ph type="body" sz="quarter" idx="11" hasCustomPrompt="1"/>
          </p:nvPr>
        </p:nvSpPr>
        <p:spPr>
          <a:xfrm>
            <a:off x="733426" y="436108"/>
            <a:ext cx="5006974" cy="587149"/>
          </a:xfrm>
        </p:spPr>
        <p:txBody>
          <a:bodyPr>
            <a:normAutofit/>
          </a:bodyPr>
          <a:lstStyle>
            <a:lvl1pPr marL="0" indent="0">
              <a:buNone/>
              <a:defRPr sz="4000">
                <a:solidFill>
                  <a:schemeClr val="tx1"/>
                </a:solidFill>
              </a:defRPr>
            </a:lvl1pPr>
          </a:lstStyle>
          <a:p>
            <a:pPr lvl="0"/>
            <a:r>
              <a:rPr lang="en-US"/>
              <a:t>Headline here</a:t>
            </a:r>
          </a:p>
        </p:txBody>
      </p:sp>
    </p:spTree>
    <p:extLst>
      <p:ext uri="{BB962C8B-B14F-4D97-AF65-F5344CB8AC3E}">
        <p14:creationId xmlns:p14="http://schemas.microsoft.com/office/powerpoint/2010/main" val="3284250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Picture - Side 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8A08AC5-965B-1BF6-401A-48DF9C9B244B}"/>
              </a:ext>
            </a:extLst>
          </p:cNvPr>
          <p:cNvSpPr/>
          <p:nvPr userDrawn="1"/>
        </p:nvSpPr>
        <p:spPr>
          <a:xfrm>
            <a:off x="0" y="0"/>
            <a:ext cx="9438468"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6">
            <a:extLst>
              <a:ext uri="{FF2B5EF4-FFF2-40B4-BE49-F238E27FC236}">
                <a16:creationId xmlns:a16="http://schemas.microsoft.com/office/drawing/2014/main" id="{DEAB55CE-A506-9BAB-33D7-3C55FAC7B9C5}"/>
              </a:ext>
            </a:extLst>
          </p:cNvPr>
          <p:cNvSpPr>
            <a:spLocks noGrp="1"/>
          </p:cNvSpPr>
          <p:nvPr>
            <p:ph type="body" sz="quarter" idx="15" hasCustomPrompt="1"/>
          </p:nvPr>
        </p:nvSpPr>
        <p:spPr>
          <a:xfrm>
            <a:off x="733426" y="2326640"/>
            <a:ext cx="5006974" cy="4168502"/>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Paragraph or bullet info is placed here.</a:t>
            </a:r>
          </a:p>
        </p:txBody>
      </p:sp>
      <p:sp>
        <p:nvSpPr>
          <p:cNvPr id="6" name="Text Placeholder 16">
            <a:extLst>
              <a:ext uri="{FF2B5EF4-FFF2-40B4-BE49-F238E27FC236}">
                <a16:creationId xmlns:a16="http://schemas.microsoft.com/office/drawing/2014/main" id="{A468CC6C-F1FA-916A-A9B8-3739AAF0D7E5}"/>
              </a:ext>
            </a:extLst>
          </p:cNvPr>
          <p:cNvSpPr>
            <a:spLocks noGrp="1"/>
          </p:cNvSpPr>
          <p:nvPr>
            <p:ph type="body" sz="quarter" idx="18" hasCustomPrompt="1"/>
          </p:nvPr>
        </p:nvSpPr>
        <p:spPr>
          <a:xfrm>
            <a:off x="733425" y="1479685"/>
            <a:ext cx="5006974" cy="678407"/>
          </a:xfrm>
        </p:spPr>
        <p:txBody>
          <a:bodyPr anchor="b">
            <a:normAutofit/>
          </a:bodyPr>
          <a:lstStyle>
            <a:lvl1pPr marL="0" indent="0">
              <a:lnSpc>
                <a:spcPct val="100000"/>
              </a:lnSpc>
              <a:buNone/>
              <a:defRPr sz="1800" b="1">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Optional subhead</a:t>
            </a:r>
          </a:p>
        </p:txBody>
      </p:sp>
      <p:sp>
        <p:nvSpPr>
          <p:cNvPr id="2" name="Text Placeholder 4">
            <a:extLst>
              <a:ext uri="{FF2B5EF4-FFF2-40B4-BE49-F238E27FC236}">
                <a16:creationId xmlns:a16="http://schemas.microsoft.com/office/drawing/2014/main" id="{1B31C515-6832-FE10-A5D9-227C4D8DB1E2}"/>
              </a:ext>
            </a:extLst>
          </p:cNvPr>
          <p:cNvSpPr>
            <a:spLocks noGrp="1"/>
          </p:cNvSpPr>
          <p:nvPr>
            <p:ph type="body" sz="quarter" idx="11" hasCustomPrompt="1"/>
          </p:nvPr>
        </p:nvSpPr>
        <p:spPr>
          <a:xfrm>
            <a:off x="733426" y="436108"/>
            <a:ext cx="5006974" cy="587149"/>
          </a:xfrm>
        </p:spPr>
        <p:txBody>
          <a:bodyPr>
            <a:normAutofit/>
          </a:bodyPr>
          <a:lstStyle>
            <a:lvl1pPr marL="0" indent="0">
              <a:buNone/>
              <a:defRPr sz="4000">
                <a:solidFill>
                  <a:schemeClr val="bg1"/>
                </a:solidFill>
              </a:defRPr>
            </a:lvl1pPr>
          </a:lstStyle>
          <a:p>
            <a:pPr lvl="0"/>
            <a:r>
              <a:rPr lang="en-US"/>
              <a:t>Headline here</a:t>
            </a:r>
          </a:p>
        </p:txBody>
      </p:sp>
      <p:sp>
        <p:nvSpPr>
          <p:cNvPr id="7" name="Rectangle 6">
            <a:extLst>
              <a:ext uri="{FF2B5EF4-FFF2-40B4-BE49-F238E27FC236}">
                <a16:creationId xmlns:a16="http://schemas.microsoft.com/office/drawing/2014/main" id="{83D5669C-BE44-B87E-A076-8D93B19682CC}"/>
              </a:ext>
            </a:extLst>
          </p:cNvPr>
          <p:cNvSpPr/>
          <p:nvPr userDrawn="1"/>
        </p:nvSpPr>
        <p:spPr>
          <a:xfrm>
            <a:off x="9438467" y="0"/>
            <a:ext cx="276644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94649740-592B-7F8B-FA3E-023F68E1D360}"/>
              </a:ext>
            </a:extLst>
          </p:cNvPr>
          <p:cNvSpPr>
            <a:spLocks noGrp="1"/>
          </p:cNvSpPr>
          <p:nvPr>
            <p:ph type="pic" sz="quarter" idx="19"/>
          </p:nvPr>
        </p:nvSpPr>
        <p:spPr>
          <a:xfrm>
            <a:off x="7283651" y="758502"/>
            <a:ext cx="4309629" cy="5340995"/>
          </a:xfrm>
          <a:prstGeom prst="roundRect">
            <a:avLst/>
          </a:prstGeom>
        </p:spPr>
        <p:txBody>
          <a:bodyPr/>
          <a:lstStyle/>
          <a:p>
            <a:endParaRPr lang="en-US"/>
          </a:p>
        </p:txBody>
      </p:sp>
    </p:spTree>
    <p:extLst>
      <p:ext uri="{BB962C8B-B14F-4D97-AF65-F5344CB8AC3E}">
        <p14:creationId xmlns:p14="http://schemas.microsoft.com/office/powerpoint/2010/main" val="4124400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5390386" y="821265"/>
            <a:ext cx="5891787" cy="5215469"/>
          </a:xfrm>
        </p:spPr>
        <p:txBody>
          <a:bodyPr anchor="ctr">
            <a:noAutofit/>
          </a:bodyPr>
          <a:lstStyle>
            <a:lvl1pPr marL="742950" indent="-742950">
              <a:lnSpc>
                <a:spcPct val="100000"/>
              </a:lnSpc>
              <a:spcBef>
                <a:spcPts val="0"/>
              </a:spcBef>
              <a:spcAft>
                <a:spcPts val="0"/>
              </a:spcAft>
              <a:buFont typeface="+mj-lt"/>
              <a:buAutoNum type="arabicPeriod"/>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Introduction</a:t>
            </a:r>
          </a:p>
          <a:p>
            <a:pPr lvl="0"/>
            <a:r>
              <a:rPr lang="en-US" dirty="0"/>
              <a:t>Our mission</a:t>
            </a:r>
          </a:p>
          <a:p>
            <a:pPr lvl="0"/>
            <a:r>
              <a:rPr lang="en-US" dirty="0"/>
              <a:t>How it works</a:t>
            </a:r>
          </a:p>
          <a:p>
            <a:pPr lvl="0"/>
            <a:r>
              <a:rPr lang="en-US" dirty="0"/>
              <a:t>Success stories</a:t>
            </a:r>
          </a:p>
          <a:p>
            <a:pPr lvl="0"/>
            <a:r>
              <a:rPr lang="en-US" dirty="0"/>
              <a:t>Moving forward</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09828" y="819570"/>
            <a:ext cx="3570732" cy="480910"/>
          </a:xfrm>
        </p:spPr>
        <p:txBody>
          <a:bodyPr>
            <a:noAutofit/>
          </a:bodyPr>
          <a:lstStyle>
            <a:lvl1pPr marL="0" indent="0">
              <a:lnSpc>
                <a:spcPct val="100000"/>
              </a:lnSpc>
              <a:buNone/>
              <a:defRPr sz="2800" b="0">
                <a:solidFill>
                  <a:schemeClr val="accent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Agenda</a:t>
            </a:r>
          </a:p>
        </p:txBody>
      </p:sp>
    </p:spTree>
    <p:extLst>
      <p:ext uri="{BB962C8B-B14F-4D97-AF65-F5344CB8AC3E}">
        <p14:creationId xmlns:p14="http://schemas.microsoft.com/office/powerpoint/2010/main" val="51283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hort blurb or preview ">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4607052" cy="3051390"/>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Short header or statement can go right here</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5872482" y="961810"/>
            <a:ext cx="5409690" cy="342686"/>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sub header goes here: arial bold 18pt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5872482" y="1473829"/>
            <a:ext cx="5409690" cy="2397131"/>
          </a:xfrm>
        </p:spPr>
        <p:txBody>
          <a:bodyPr>
            <a:noAutofit/>
          </a:bodyPr>
          <a:lstStyle>
            <a:lvl1pPr marL="0" indent="0">
              <a:lnSpc>
                <a:spcPct val="100000"/>
              </a:lnSpc>
              <a:buFont typeface="Arial" panose="020B0604020202020204" pitchFamily="34" charset="0"/>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Then go into your details below: arial regular 16pt. Because of the complex pattern below, use this slide for very short content. Bullet points or short body paragraphs are encouraged– breaking up your info will help your audience scan the content from a distance quickly. </a:t>
            </a:r>
          </a:p>
        </p:txBody>
      </p:sp>
    </p:spTree>
    <p:extLst>
      <p:ext uri="{BB962C8B-B14F-4D97-AF65-F5344CB8AC3E}">
        <p14:creationId xmlns:p14="http://schemas.microsoft.com/office/powerpoint/2010/main" val="206514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1598638"/>
            <a:ext cx="4190492" cy="4023360"/>
          </a:xfrm>
        </p:spPr>
        <p:txBody>
          <a:bodyPr anchor="b">
            <a:noAutofit/>
          </a:bodyPr>
          <a:lstStyle>
            <a:lvl1pPr marL="0" indent="0" algn="r">
              <a:lnSpc>
                <a:spcPct val="100000"/>
              </a:lnSpc>
              <a:spcBef>
                <a:spcPts val="0"/>
              </a:spcBef>
              <a:spcAft>
                <a:spcPts val="0"/>
              </a:spcAft>
              <a:buNone/>
              <a:defRPr sz="28200" b="0"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01</a:t>
            </a:r>
          </a:p>
        </p:txBody>
      </p:sp>
      <p:sp>
        <p:nvSpPr>
          <p:cNvPr id="10" name="Text Placeholder 24">
            <a:extLst>
              <a:ext uri="{FF2B5EF4-FFF2-40B4-BE49-F238E27FC236}">
                <a16:creationId xmlns:a16="http://schemas.microsoft.com/office/drawing/2014/main" id="{124CB6C6-02C9-3787-E35B-F853F2E28CA3}"/>
              </a:ext>
            </a:extLst>
          </p:cNvPr>
          <p:cNvSpPr>
            <a:spLocks noGrp="1"/>
          </p:cNvSpPr>
          <p:nvPr>
            <p:ph type="body" sz="quarter" idx="14" hasCustomPrompt="1"/>
          </p:nvPr>
        </p:nvSpPr>
        <p:spPr>
          <a:xfrm>
            <a:off x="5390387" y="2781625"/>
            <a:ext cx="5891785" cy="2012309"/>
          </a:xfrm>
        </p:spPr>
        <p:txBody>
          <a:bodyPr anchor="t">
            <a:noAutofit/>
          </a:bodyPr>
          <a:lstStyle>
            <a:lvl1pPr marL="0" indent="0">
              <a:lnSpc>
                <a:spcPct val="100000"/>
              </a:lnSpc>
              <a:buFont typeface="Arial" panose="020B0604020202020204" pitchFamily="34" charset="0"/>
              <a:buNone/>
              <a:defRPr sz="44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description: Arial 44pt. Three lines max.</a:t>
            </a:r>
          </a:p>
        </p:txBody>
      </p:sp>
      <p:sp>
        <p:nvSpPr>
          <p:cNvPr id="11" name="Text Placeholder 24">
            <a:extLst>
              <a:ext uri="{FF2B5EF4-FFF2-40B4-BE49-F238E27FC236}">
                <a16:creationId xmlns:a16="http://schemas.microsoft.com/office/drawing/2014/main" id="{43611765-18FC-1F83-1C68-82A61068D278}"/>
              </a:ext>
            </a:extLst>
          </p:cNvPr>
          <p:cNvSpPr>
            <a:spLocks noGrp="1"/>
          </p:cNvSpPr>
          <p:nvPr>
            <p:ph type="body" sz="quarter" idx="15"/>
          </p:nvPr>
        </p:nvSpPr>
        <p:spPr>
          <a:xfrm>
            <a:off x="5390386" y="2164080"/>
            <a:ext cx="5891785" cy="497840"/>
          </a:xfrm>
        </p:spPr>
        <p:txBody>
          <a:bodyPr anchor="b">
            <a:noAutofit/>
          </a:bodyPr>
          <a:lstStyle>
            <a:lvl1pPr marL="0" indent="0">
              <a:lnSpc>
                <a:spcPct val="100000"/>
              </a:lnSpc>
              <a:buFont typeface="Arial" panose="020B0604020202020204" pitchFamily="34" charset="0"/>
              <a:buNone/>
              <a:defRPr sz="2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endParaRPr lang="en-US" dirty="0"/>
          </a:p>
          <a:p>
            <a:pPr lvl="0"/>
            <a:r>
              <a:rPr lang="en-US" dirty="0"/>
              <a:t>Introduction</a:t>
            </a:r>
          </a:p>
        </p:txBody>
      </p:sp>
    </p:spTree>
    <p:extLst>
      <p:ext uri="{BB962C8B-B14F-4D97-AF65-F5344CB8AC3E}">
        <p14:creationId xmlns:p14="http://schemas.microsoft.com/office/powerpoint/2010/main" val="572600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list">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5409691" cy="1368217"/>
          </a:xfrm>
        </p:spPr>
        <p:txBody>
          <a:bodyPr>
            <a:noAutofit/>
          </a:bodyPr>
          <a:lstStyle>
            <a:lvl1pPr marL="0" indent="0">
              <a:lnSpc>
                <a:spcPct val="100000"/>
              </a:lnSpc>
              <a:spcBef>
                <a:spcPts val="0"/>
              </a:spcBef>
              <a:spcAft>
                <a:spcPts val="0"/>
              </a:spcAft>
              <a:buNone/>
              <a:defRPr sz="4400" b="1" spc="0">
                <a:solidFill>
                  <a:schemeClr val="tx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Headline here: Arial bold 44pt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09828" y="2572601"/>
            <a:ext cx="5409690" cy="342686"/>
          </a:xfrm>
        </p:spPr>
        <p:txBody>
          <a:bodyPr>
            <a:noAutofit/>
          </a:bodyPr>
          <a:lstStyle>
            <a:lvl1pPr marL="0" indent="0">
              <a:lnSpc>
                <a:spcPct val="100000"/>
              </a:lnSpc>
              <a:buNone/>
              <a:defRPr sz="1800" b="1">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sub header goes here: arial bold 18pt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909828" y="3084620"/>
            <a:ext cx="5409690" cy="2953810"/>
          </a:xfrm>
        </p:spPr>
        <p:txBody>
          <a:bodyPr>
            <a:noAutofit/>
          </a:bodyPr>
          <a:lstStyle>
            <a:lvl1pPr marL="0" indent="0">
              <a:lnSpc>
                <a:spcPct val="100000"/>
              </a:lnSpc>
              <a:buFont typeface="Arial" panose="020B0604020202020204" pitchFamily="34" charset="0"/>
              <a:buNone/>
              <a:defRPr sz="1600" b="0">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Then go into your details below: arial regular 16pt. Bullet points or short body paragraphs are encouraged– breaking up your info will help your audience scan the content from a distance quickly. </a:t>
            </a:r>
          </a:p>
          <a:p>
            <a:pPr lvl="0"/>
            <a:r>
              <a:rPr lang="en-US" dirty="0"/>
              <a:t>Please be clear and straight to the point. Folks won’t enjoy having to squint at the screen in order to read a super text-heavy slide. Three bullet points max. Or, alternatively, two short body paragraphs max.</a:t>
            </a:r>
          </a:p>
        </p:txBody>
      </p:sp>
    </p:spTree>
    <p:extLst>
      <p:ext uri="{BB962C8B-B14F-4D97-AF65-F5344CB8AC3E}">
        <p14:creationId xmlns:p14="http://schemas.microsoft.com/office/powerpoint/2010/main" val="2631226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pattern">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4749293"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Headline here: Arial bold 44pt</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09828" y="2572601"/>
            <a:ext cx="4749292" cy="342686"/>
          </a:xfrm>
        </p:spPr>
        <p:txBody>
          <a:bodyPr>
            <a:noAutofit/>
          </a:bodyPr>
          <a:lstStyle>
            <a:lvl1pPr marL="0" indent="0">
              <a:lnSpc>
                <a:spcPct val="100000"/>
              </a:lnSpc>
              <a:buNone/>
              <a:defRPr sz="18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sub header here: arial bold 18pt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909828" y="3084620"/>
            <a:ext cx="4749292" cy="2953810"/>
          </a:xfrm>
        </p:spPr>
        <p:txBody>
          <a:bodyPr>
            <a:noAutofit/>
          </a:bodyPr>
          <a:lstStyle>
            <a:lvl1pPr marL="0" indent="0">
              <a:lnSpc>
                <a:spcPct val="100000"/>
              </a:lnSpc>
              <a:buFont typeface="Arial" panose="020B0604020202020204" pitchFamily="34" charset="0"/>
              <a:buNone/>
              <a:defRPr sz="16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Then go into your details below: arial regular 16pt. Bullet points or short body paragraphs are encouraged– breaking up your info will help your audience scan the content from a distance quickly. </a:t>
            </a:r>
          </a:p>
          <a:p>
            <a:pPr lvl="0"/>
            <a:r>
              <a:rPr lang="en-US" dirty="0"/>
              <a:t>Please be clear and straight to the point. Folks won’t enjoy having to squint at the screen in order to read a super text-heavy slide. Three bullet points max. Or, alternatively, two short body paragraphs max.</a:t>
            </a:r>
          </a:p>
        </p:txBody>
      </p:sp>
      <p:sp>
        <p:nvSpPr>
          <p:cNvPr id="2" name="Picture Placeholder 2">
            <a:extLst>
              <a:ext uri="{FF2B5EF4-FFF2-40B4-BE49-F238E27FC236}">
                <a16:creationId xmlns:a16="http://schemas.microsoft.com/office/drawing/2014/main" id="{66BF7607-0FFA-77D6-59A1-92627A157D3F}"/>
              </a:ext>
            </a:extLst>
          </p:cNvPr>
          <p:cNvSpPr>
            <a:spLocks noGrp="1"/>
          </p:cNvSpPr>
          <p:nvPr>
            <p:ph type="pic" sz="quarter" idx="10"/>
          </p:nvPr>
        </p:nvSpPr>
        <p:spPr>
          <a:xfrm>
            <a:off x="6032665" y="0"/>
            <a:ext cx="6159334" cy="3556000"/>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2599650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light">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6090412" cy="1368217"/>
          </a:xfrm>
        </p:spPr>
        <p:txBody>
          <a:bodyPr>
            <a:noAutofit/>
          </a:bodyPr>
          <a:lstStyle>
            <a:lvl1pPr marL="0" indent="0">
              <a:lnSpc>
                <a:spcPct val="100000"/>
              </a:lnSpc>
              <a:spcBef>
                <a:spcPts val="0"/>
              </a:spcBef>
              <a:spcAft>
                <a:spcPts val="0"/>
              </a:spcAft>
              <a:buNone/>
              <a:defRPr sz="4400" b="1" spc="0">
                <a:solidFill>
                  <a:schemeClr val="tx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Two column slide: Arial bold 44pt</a:t>
            </a:r>
          </a:p>
        </p:txBody>
      </p:sp>
      <p:sp>
        <p:nvSpPr>
          <p:cNvPr id="8" name="Text Placeholder 24">
            <a:extLst>
              <a:ext uri="{FF2B5EF4-FFF2-40B4-BE49-F238E27FC236}">
                <a16:creationId xmlns:a16="http://schemas.microsoft.com/office/drawing/2014/main" id="{CE49F905-6906-E008-F9AF-D31F79D479C2}"/>
              </a:ext>
            </a:extLst>
          </p:cNvPr>
          <p:cNvSpPr>
            <a:spLocks noGrp="1"/>
          </p:cNvSpPr>
          <p:nvPr>
            <p:ph type="body" sz="quarter" idx="14" hasCustomPrompt="1"/>
          </p:nvPr>
        </p:nvSpPr>
        <p:spPr>
          <a:xfrm>
            <a:off x="909828" y="3084620"/>
            <a:ext cx="5094732" cy="2953810"/>
          </a:xfrm>
        </p:spPr>
        <p:txBody>
          <a:bodyPr>
            <a:noAutofit/>
          </a:bodyPr>
          <a:lstStyle>
            <a:lvl1pPr marL="0" indent="0">
              <a:lnSpc>
                <a:spcPct val="100000"/>
              </a:lnSpc>
              <a:buFont typeface="Arial" panose="020B0604020202020204" pitchFamily="34" charset="0"/>
              <a:buNone/>
              <a:defRPr sz="1600" b="0">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Then go into your details below: arial regular 16pt. Bullet points or short body paragraphs are encouraged– breaking up your info will help your audience scan the content from a distance quickly. </a:t>
            </a:r>
          </a:p>
          <a:p>
            <a:pPr lvl="0"/>
            <a:r>
              <a:rPr lang="en-US" dirty="0"/>
              <a:t>Please be clear and straight to the point. Only use this slide if you absolutely must show multiple body paragraphs. Lorem ipsum dolor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wed beat</a:t>
            </a:r>
          </a:p>
        </p:txBody>
      </p:sp>
      <p:sp>
        <p:nvSpPr>
          <p:cNvPr id="7" name="Text Placeholder 24">
            <a:extLst>
              <a:ext uri="{FF2B5EF4-FFF2-40B4-BE49-F238E27FC236}">
                <a16:creationId xmlns:a16="http://schemas.microsoft.com/office/drawing/2014/main" id="{7590574F-EAB6-0CAF-FFE4-1C193DA05343}"/>
              </a:ext>
            </a:extLst>
          </p:cNvPr>
          <p:cNvSpPr>
            <a:spLocks noGrp="1"/>
          </p:cNvSpPr>
          <p:nvPr>
            <p:ph type="body" sz="quarter" idx="15" hasCustomPrompt="1"/>
          </p:nvPr>
        </p:nvSpPr>
        <p:spPr>
          <a:xfrm>
            <a:off x="6187440" y="3070440"/>
            <a:ext cx="5094732" cy="2953810"/>
          </a:xfrm>
        </p:spPr>
        <p:txBody>
          <a:bodyPr>
            <a:noAutofit/>
          </a:bodyPr>
          <a:lstStyle>
            <a:lvl1pPr marL="0" indent="0">
              <a:lnSpc>
                <a:spcPct val="100000"/>
              </a:lnSpc>
              <a:buFont typeface="Arial" panose="020B0604020202020204" pitchFamily="34" charset="0"/>
              <a:buNone/>
              <a:defRPr sz="1600" b="0">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est. </a:t>
            </a:r>
          </a:p>
          <a:p>
            <a:pPr lvl="0"/>
            <a:r>
              <a:rPr lang="en-US" dirty="0" err="1"/>
              <a:t>Placerat</a:t>
            </a:r>
            <a:r>
              <a:rPr lang="en-US" dirty="0"/>
              <a:t> </a:t>
            </a:r>
            <a:r>
              <a:rPr lang="en-US" dirty="0" err="1"/>
              <a:t>orci</a:t>
            </a:r>
            <a:r>
              <a:rPr lang="en-US" dirty="0"/>
              <a:t> </a:t>
            </a:r>
            <a:r>
              <a:rPr lang="en-US" dirty="0" err="1"/>
              <a:t>nulla</a:t>
            </a:r>
            <a:r>
              <a:rPr lang="en-US" dirty="0"/>
              <a:t> </a:t>
            </a:r>
            <a:r>
              <a:rPr lang="en-US" dirty="0" err="1"/>
              <a:t>pellentesque</a:t>
            </a:r>
            <a:r>
              <a:rPr lang="en-US" dirty="0"/>
              <a:t> </a:t>
            </a:r>
            <a:r>
              <a:rPr lang="en-US" dirty="0" err="1"/>
              <a:t>dignissim</a:t>
            </a:r>
            <a:r>
              <a:rPr lang="en-US" dirty="0"/>
              <a:t> </a:t>
            </a:r>
            <a:r>
              <a:rPr lang="en-US" dirty="0" err="1"/>
              <a:t>enim</a:t>
            </a:r>
            <a:r>
              <a:rPr lang="en-US" dirty="0"/>
              <a:t> sit </a:t>
            </a:r>
            <a:r>
              <a:rPr lang="en-US" dirty="0" err="1"/>
              <a:t>amet</a:t>
            </a:r>
            <a:r>
              <a:rPr lang="en-US" dirty="0"/>
              <a:t>. </a:t>
            </a:r>
            <a:r>
              <a:rPr lang="en-US" dirty="0" err="1"/>
              <a:t>Nibh</a:t>
            </a:r>
            <a:r>
              <a:rPr lang="en-US" dirty="0"/>
              <a:t> </a:t>
            </a:r>
            <a:r>
              <a:rPr lang="en-US" dirty="0" err="1"/>
              <a:t>venenatis</a:t>
            </a:r>
            <a:r>
              <a:rPr lang="en-US" dirty="0"/>
              <a:t> </a:t>
            </a:r>
            <a:r>
              <a:rPr lang="en-US" dirty="0" err="1"/>
              <a:t>cras</a:t>
            </a:r>
            <a:r>
              <a:rPr lang="en-US" dirty="0"/>
              <a:t> sed </a:t>
            </a:r>
            <a:r>
              <a:rPr lang="en-US" dirty="0" err="1"/>
              <a:t>felis</a:t>
            </a:r>
            <a:r>
              <a:rPr lang="en-US" dirty="0"/>
              <a:t> </a:t>
            </a:r>
            <a:r>
              <a:rPr lang="en-US" dirty="0" err="1"/>
              <a:t>eget</a:t>
            </a:r>
            <a:r>
              <a:rPr lang="en-US" dirty="0"/>
              <a:t> </a:t>
            </a:r>
            <a:r>
              <a:rPr lang="en-US" dirty="0" err="1"/>
              <a:t>velit</a:t>
            </a:r>
            <a:r>
              <a:rPr lang="en-US" dirty="0"/>
              <a:t> </a:t>
            </a:r>
            <a:r>
              <a:rPr lang="en-US" dirty="0" err="1"/>
              <a:t>aliquet</a:t>
            </a:r>
            <a:r>
              <a:rPr lang="en-US" dirty="0"/>
              <a:t> </a:t>
            </a:r>
            <a:r>
              <a:rPr lang="en-US" dirty="0" err="1"/>
              <a:t>sagittis</a:t>
            </a:r>
            <a:r>
              <a:rPr lang="en-US" dirty="0"/>
              <a:t> id. A </a:t>
            </a:r>
            <a:r>
              <a:rPr lang="en-US" dirty="0" err="1"/>
              <a:t>erat</a:t>
            </a:r>
            <a:r>
              <a:rPr lang="en-US" dirty="0"/>
              <a:t> </a:t>
            </a:r>
            <a:r>
              <a:rPr lang="en-US" dirty="0" err="1"/>
              <a:t>nam</a:t>
            </a:r>
            <a:r>
              <a:rPr lang="en-US" dirty="0"/>
              <a:t> at </a:t>
            </a:r>
            <a:r>
              <a:rPr lang="en-US" dirty="0" err="1"/>
              <a:t>lectus</a:t>
            </a:r>
            <a:r>
              <a:rPr lang="en-US" dirty="0"/>
              <a:t>. Lorem ipsum dolor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a:t>
            </a:r>
          </a:p>
        </p:txBody>
      </p:sp>
    </p:spTree>
    <p:extLst>
      <p:ext uri="{BB962C8B-B14F-4D97-AF65-F5344CB8AC3E}">
        <p14:creationId xmlns:p14="http://schemas.microsoft.com/office/powerpoint/2010/main" val="466714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edibility / logo slide">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909828" y="819570"/>
            <a:ext cx="6090412" cy="1368217"/>
          </a:xfrm>
        </p:spPr>
        <p:txBody>
          <a:bodyPr>
            <a:noAutofit/>
          </a:bodyPr>
          <a:lstStyle>
            <a:lvl1pPr marL="0" indent="0">
              <a:lnSpc>
                <a:spcPct val="100000"/>
              </a:lnSpc>
              <a:spcBef>
                <a:spcPts val="0"/>
              </a:spcBef>
              <a:spcAft>
                <a:spcPts val="0"/>
              </a:spcAft>
              <a:buNone/>
              <a:defRPr sz="44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Credibility slide here: Arial bold 44pt</a:t>
            </a:r>
          </a:p>
        </p:txBody>
      </p:sp>
      <p:sp>
        <p:nvSpPr>
          <p:cNvPr id="2" name="Picture Placeholder 2">
            <a:extLst>
              <a:ext uri="{FF2B5EF4-FFF2-40B4-BE49-F238E27FC236}">
                <a16:creationId xmlns:a16="http://schemas.microsoft.com/office/drawing/2014/main" id="{7E0B44E7-A9AF-8521-D5F1-22FC35B09AD9}"/>
              </a:ext>
            </a:extLst>
          </p:cNvPr>
          <p:cNvSpPr>
            <a:spLocks noGrp="1"/>
          </p:cNvSpPr>
          <p:nvPr>
            <p:ph type="pic" sz="quarter" idx="10"/>
          </p:nvPr>
        </p:nvSpPr>
        <p:spPr>
          <a:xfrm>
            <a:off x="909828" y="2733774"/>
            <a:ext cx="2860894" cy="845027"/>
          </a:xfrm>
        </p:spPr>
        <p:txBody>
          <a:bodyPr/>
          <a:lstStyle>
            <a:lvl1pPr marL="0" indent="0">
              <a:buNone/>
              <a:defRPr>
                <a:noFill/>
              </a:defRPr>
            </a:lvl1pPr>
          </a:lstStyle>
          <a:p>
            <a:endParaRPr lang="en-US" dirty="0"/>
          </a:p>
        </p:txBody>
      </p:sp>
      <p:sp>
        <p:nvSpPr>
          <p:cNvPr id="4" name="Picture Placeholder 2">
            <a:extLst>
              <a:ext uri="{FF2B5EF4-FFF2-40B4-BE49-F238E27FC236}">
                <a16:creationId xmlns:a16="http://schemas.microsoft.com/office/drawing/2014/main" id="{F58ABE78-98A5-A7E5-C542-168D2E727EBD}"/>
              </a:ext>
            </a:extLst>
          </p:cNvPr>
          <p:cNvSpPr>
            <a:spLocks noGrp="1"/>
          </p:cNvSpPr>
          <p:nvPr>
            <p:ph type="pic" sz="quarter" idx="12"/>
          </p:nvPr>
        </p:nvSpPr>
        <p:spPr>
          <a:xfrm>
            <a:off x="4665553" y="2733774"/>
            <a:ext cx="2860894" cy="845027"/>
          </a:xfrm>
        </p:spPr>
        <p:txBody>
          <a:bodyPr/>
          <a:lstStyle>
            <a:lvl1pPr marL="0" indent="0">
              <a:buNone/>
              <a:defRPr>
                <a:noFill/>
              </a:defRPr>
            </a:lvl1pPr>
          </a:lstStyle>
          <a:p>
            <a:endParaRPr lang="en-US" dirty="0"/>
          </a:p>
        </p:txBody>
      </p:sp>
      <p:sp>
        <p:nvSpPr>
          <p:cNvPr id="5" name="Picture Placeholder 2">
            <a:extLst>
              <a:ext uri="{FF2B5EF4-FFF2-40B4-BE49-F238E27FC236}">
                <a16:creationId xmlns:a16="http://schemas.microsoft.com/office/drawing/2014/main" id="{1947D1BA-A8D7-DF51-07A9-BFFFE8B92484}"/>
              </a:ext>
            </a:extLst>
          </p:cNvPr>
          <p:cNvSpPr>
            <a:spLocks noGrp="1"/>
          </p:cNvSpPr>
          <p:nvPr>
            <p:ph type="pic" sz="quarter" idx="13"/>
          </p:nvPr>
        </p:nvSpPr>
        <p:spPr>
          <a:xfrm>
            <a:off x="8421278" y="2733774"/>
            <a:ext cx="2860894" cy="845027"/>
          </a:xfrm>
        </p:spPr>
        <p:txBody>
          <a:bodyPr/>
          <a:lstStyle>
            <a:lvl1pPr marL="0" indent="0">
              <a:buNone/>
              <a:defRPr>
                <a:noFill/>
              </a:defRPr>
            </a:lvl1pPr>
          </a:lstStyle>
          <a:p>
            <a:endParaRPr lang="en-US" dirty="0"/>
          </a:p>
        </p:txBody>
      </p:sp>
      <p:sp>
        <p:nvSpPr>
          <p:cNvPr id="9" name="Picture Placeholder 2">
            <a:extLst>
              <a:ext uri="{FF2B5EF4-FFF2-40B4-BE49-F238E27FC236}">
                <a16:creationId xmlns:a16="http://schemas.microsoft.com/office/drawing/2014/main" id="{4F299BB6-3E14-FE3B-68EC-78B7AE82BBE5}"/>
              </a:ext>
            </a:extLst>
          </p:cNvPr>
          <p:cNvSpPr>
            <a:spLocks noGrp="1"/>
          </p:cNvSpPr>
          <p:nvPr>
            <p:ph type="pic" sz="quarter" idx="14"/>
          </p:nvPr>
        </p:nvSpPr>
        <p:spPr>
          <a:xfrm>
            <a:off x="909828" y="3963588"/>
            <a:ext cx="2860894" cy="845027"/>
          </a:xfrm>
        </p:spPr>
        <p:txBody>
          <a:bodyPr/>
          <a:lstStyle>
            <a:lvl1pPr marL="0" indent="0">
              <a:buNone/>
              <a:defRPr>
                <a:noFill/>
              </a:defRPr>
            </a:lvl1pPr>
          </a:lstStyle>
          <a:p>
            <a:endParaRPr lang="en-US" dirty="0"/>
          </a:p>
        </p:txBody>
      </p:sp>
      <p:sp>
        <p:nvSpPr>
          <p:cNvPr id="10" name="Picture Placeholder 2">
            <a:extLst>
              <a:ext uri="{FF2B5EF4-FFF2-40B4-BE49-F238E27FC236}">
                <a16:creationId xmlns:a16="http://schemas.microsoft.com/office/drawing/2014/main" id="{5146A62B-F95D-BE1B-369F-5BE5FEE44E9C}"/>
              </a:ext>
            </a:extLst>
          </p:cNvPr>
          <p:cNvSpPr>
            <a:spLocks noGrp="1"/>
          </p:cNvSpPr>
          <p:nvPr>
            <p:ph type="pic" sz="quarter" idx="15"/>
          </p:nvPr>
        </p:nvSpPr>
        <p:spPr>
          <a:xfrm>
            <a:off x="4665553" y="3963588"/>
            <a:ext cx="2860894" cy="845027"/>
          </a:xfrm>
        </p:spPr>
        <p:txBody>
          <a:bodyPr/>
          <a:lstStyle>
            <a:lvl1pPr marL="0" indent="0">
              <a:buNone/>
              <a:defRPr>
                <a:noFill/>
              </a:defRPr>
            </a:lvl1pPr>
          </a:lstStyle>
          <a:p>
            <a:endParaRPr lang="en-US" dirty="0"/>
          </a:p>
        </p:txBody>
      </p:sp>
      <p:sp>
        <p:nvSpPr>
          <p:cNvPr id="11" name="Picture Placeholder 2">
            <a:extLst>
              <a:ext uri="{FF2B5EF4-FFF2-40B4-BE49-F238E27FC236}">
                <a16:creationId xmlns:a16="http://schemas.microsoft.com/office/drawing/2014/main" id="{3E3D1823-0793-B422-D76B-1FE771791A86}"/>
              </a:ext>
            </a:extLst>
          </p:cNvPr>
          <p:cNvSpPr>
            <a:spLocks noGrp="1"/>
          </p:cNvSpPr>
          <p:nvPr>
            <p:ph type="pic" sz="quarter" idx="16"/>
          </p:nvPr>
        </p:nvSpPr>
        <p:spPr>
          <a:xfrm>
            <a:off x="8421278" y="3963588"/>
            <a:ext cx="2860894" cy="845027"/>
          </a:xfrm>
        </p:spPr>
        <p:txBody>
          <a:bodyPr/>
          <a:lstStyle>
            <a:lvl1pPr marL="0" indent="0">
              <a:buNone/>
              <a:defRPr>
                <a:noFill/>
              </a:defRPr>
            </a:lvl1pPr>
          </a:lstStyle>
          <a:p>
            <a:endParaRPr lang="en-US" dirty="0"/>
          </a:p>
        </p:txBody>
      </p:sp>
      <p:sp>
        <p:nvSpPr>
          <p:cNvPr id="12" name="Picture Placeholder 2">
            <a:extLst>
              <a:ext uri="{FF2B5EF4-FFF2-40B4-BE49-F238E27FC236}">
                <a16:creationId xmlns:a16="http://schemas.microsoft.com/office/drawing/2014/main" id="{ECA3C479-7D3E-4A4A-FA1A-98552EA18635}"/>
              </a:ext>
            </a:extLst>
          </p:cNvPr>
          <p:cNvSpPr>
            <a:spLocks noGrp="1"/>
          </p:cNvSpPr>
          <p:nvPr>
            <p:ph type="pic" sz="quarter" idx="17"/>
          </p:nvPr>
        </p:nvSpPr>
        <p:spPr>
          <a:xfrm>
            <a:off x="909828" y="5193403"/>
            <a:ext cx="2860894" cy="845027"/>
          </a:xfrm>
        </p:spPr>
        <p:txBody>
          <a:bodyPr/>
          <a:lstStyle>
            <a:lvl1pPr marL="0" indent="0">
              <a:buNone/>
              <a:defRPr>
                <a:noFill/>
              </a:defRPr>
            </a:lvl1pPr>
          </a:lstStyle>
          <a:p>
            <a:endParaRPr lang="en-US" dirty="0"/>
          </a:p>
        </p:txBody>
      </p:sp>
      <p:sp>
        <p:nvSpPr>
          <p:cNvPr id="13" name="Picture Placeholder 2">
            <a:extLst>
              <a:ext uri="{FF2B5EF4-FFF2-40B4-BE49-F238E27FC236}">
                <a16:creationId xmlns:a16="http://schemas.microsoft.com/office/drawing/2014/main" id="{6C8B57B5-B21B-E985-2C1B-14E1DE0E0F59}"/>
              </a:ext>
            </a:extLst>
          </p:cNvPr>
          <p:cNvSpPr>
            <a:spLocks noGrp="1"/>
          </p:cNvSpPr>
          <p:nvPr>
            <p:ph type="pic" sz="quarter" idx="18"/>
          </p:nvPr>
        </p:nvSpPr>
        <p:spPr>
          <a:xfrm>
            <a:off x="4665553" y="5193403"/>
            <a:ext cx="2860894" cy="845027"/>
          </a:xfrm>
        </p:spPr>
        <p:txBody>
          <a:bodyPr/>
          <a:lstStyle>
            <a:lvl1pPr marL="0" indent="0">
              <a:buNone/>
              <a:defRPr>
                <a:noFill/>
              </a:defRPr>
            </a:lvl1pPr>
          </a:lstStyle>
          <a:p>
            <a:endParaRPr lang="en-US" dirty="0"/>
          </a:p>
        </p:txBody>
      </p:sp>
      <p:sp>
        <p:nvSpPr>
          <p:cNvPr id="14" name="Picture Placeholder 2">
            <a:extLst>
              <a:ext uri="{FF2B5EF4-FFF2-40B4-BE49-F238E27FC236}">
                <a16:creationId xmlns:a16="http://schemas.microsoft.com/office/drawing/2014/main" id="{8F244D63-35BA-4EEC-3AFB-68073BFAD657}"/>
              </a:ext>
            </a:extLst>
          </p:cNvPr>
          <p:cNvSpPr>
            <a:spLocks noGrp="1"/>
          </p:cNvSpPr>
          <p:nvPr>
            <p:ph type="pic" sz="quarter" idx="19"/>
          </p:nvPr>
        </p:nvSpPr>
        <p:spPr>
          <a:xfrm>
            <a:off x="8421278" y="5193403"/>
            <a:ext cx="2860894" cy="845027"/>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158510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B5D47-49AD-2046-9481-1EE9E69F1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Cover Titles</a:t>
            </a:r>
          </a:p>
        </p:txBody>
      </p:sp>
      <p:sp>
        <p:nvSpPr>
          <p:cNvPr id="3" name="Text Placeholder 2">
            <a:extLst>
              <a:ext uri="{FF2B5EF4-FFF2-40B4-BE49-F238E27FC236}">
                <a16:creationId xmlns:a16="http://schemas.microsoft.com/office/drawing/2014/main" id="{8AE832AA-36EA-BA45-8537-FA98E71D6A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Headlines / Main Points</a:t>
            </a:r>
          </a:p>
          <a:p>
            <a:pPr lvl="1"/>
            <a:r>
              <a:rPr lang="en-US" dirty="0"/>
              <a:t>Bullet / Subheads</a:t>
            </a:r>
          </a:p>
          <a:p>
            <a:pPr lvl="2"/>
            <a:r>
              <a:rPr lang="en-US" dirty="0"/>
              <a:t>Body copy</a:t>
            </a:r>
          </a:p>
        </p:txBody>
      </p:sp>
    </p:spTree>
    <p:extLst>
      <p:ext uri="{BB962C8B-B14F-4D97-AF65-F5344CB8AC3E}">
        <p14:creationId xmlns:p14="http://schemas.microsoft.com/office/powerpoint/2010/main" val="3137100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9" r:id="rId3"/>
    <p:sldLayoutId id="2147483690" r:id="rId4"/>
    <p:sldLayoutId id="2147483691" r:id="rId5"/>
    <p:sldLayoutId id="2147483678" r:id="rId6"/>
    <p:sldLayoutId id="2147483695" r:id="rId7"/>
    <p:sldLayoutId id="2147483693" r:id="rId8"/>
    <p:sldLayoutId id="2147483697" r:id="rId9"/>
    <p:sldLayoutId id="2147483694" r:id="rId10"/>
    <p:sldLayoutId id="2147483692" r:id="rId11"/>
    <p:sldLayoutId id="2147483683" r:id="rId12"/>
    <p:sldLayoutId id="2147483681" r:id="rId13"/>
    <p:sldLayoutId id="2147483687" r:id="rId14"/>
    <p:sldLayoutId id="2147483684" r:id="rId15"/>
    <p:sldLayoutId id="2147483685" r:id="rId16"/>
    <p:sldLayoutId id="2147483671" r:id="rId17"/>
    <p:sldLayoutId id="2147483686" r:id="rId18"/>
    <p:sldLayoutId id="2147483676" r:id="rId19"/>
    <p:sldLayoutId id="2147483696"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1F_C8ED423E.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emf"/><Relationship Id="rId26" Type="http://schemas.openxmlformats.org/officeDocument/2006/relationships/image" Target="../media/image44.png"/><Relationship Id="rId3" Type="http://schemas.openxmlformats.org/officeDocument/2006/relationships/image" Target="../media/image22.png"/><Relationship Id="rId21" Type="http://schemas.openxmlformats.org/officeDocument/2006/relationships/image" Target="../media/image40.png"/><Relationship Id="rId34" Type="http://schemas.microsoft.com/office/2007/relationships/hdphoto" Target="../media/hdphoto4.wdp"/><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emf"/><Relationship Id="rId25" Type="http://schemas.openxmlformats.org/officeDocument/2006/relationships/image" Target="../media/image43.png"/><Relationship Id="rId33"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35.emf"/><Relationship Id="rId20" Type="http://schemas.openxmlformats.org/officeDocument/2006/relationships/image" Target="../media/image39.png"/><Relationship Id="rId29" Type="http://schemas.openxmlformats.org/officeDocument/2006/relationships/image" Target="../media/image46.png"/><Relationship Id="rId1" Type="http://schemas.openxmlformats.org/officeDocument/2006/relationships/slideLayout" Target="../slideLayouts/slideLayout23.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2.png"/><Relationship Id="rId32" Type="http://schemas.microsoft.com/office/2007/relationships/hdphoto" Target="../media/hdphoto3.wdp"/><Relationship Id="rId5" Type="http://schemas.openxmlformats.org/officeDocument/2006/relationships/image" Target="../media/image24.png"/><Relationship Id="rId15" Type="http://schemas.openxmlformats.org/officeDocument/2006/relationships/image" Target="../media/image34.png"/><Relationship Id="rId23" Type="http://schemas.microsoft.com/office/2007/relationships/hdphoto" Target="../media/hdphoto1.wdp"/><Relationship Id="rId28" Type="http://schemas.microsoft.com/office/2007/relationships/hdphoto" Target="../media/hdphoto2.wdp"/><Relationship Id="rId10" Type="http://schemas.openxmlformats.org/officeDocument/2006/relationships/image" Target="../media/image29.png"/><Relationship Id="rId19" Type="http://schemas.openxmlformats.org/officeDocument/2006/relationships/image" Target="../media/image38.emf"/><Relationship Id="rId31" Type="http://schemas.openxmlformats.org/officeDocument/2006/relationships/image" Target="../media/image48.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5.png"/><Relationship Id="rId30" Type="http://schemas.openxmlformats.org/officeDocument/2006/relationships/image" Target="../media/image47.png"/><Relationship Id="rId8"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7A_CE268950.xml"/><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7F3E8ACA_DC10416B.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189A51-FE43-295A-191D-BBF338AB1632}"/>
              </a:ext>
            </a:extLst>
          </p:cNvPr>
          <p:cNvSpPr>
            <a:spLocks noGrp="1"/>
          </p:cNvSpPr>
          <p:nvPr>
            <p:ph type="body" sz="quarter" idx="11"/>
          </p:nvPr>
        </p:nvSpPr>
        <p:spPr/>
        <p:txBody>
          <a:bodyPr/>
          <a:lstStyle/>
          <a:p>
            <a:pPr lvl="0"/>
            <a:r>
              <a:rPr lang="en-US" sz="3600" dirty="0"/>
              <a:t>OMVP Summit	</a:t>
            </a:r>
            <a:br>
              <a:rPr lang="en-US" sz="3600" dirty="0"/>
            </a:br>
            <a:r>
              <a:rPr lang="en-US" sz="3600" b="0" i="1" dirty="0"/>
              <a:t>Tech Partner Philosophy and Adoption of Expanded Network</a:t>
            </a:r>
          </a:p>
        </p:txBody>
      </p:sp>
      <p:sp>
        <p:nvSpPr>
          <p:cNvPr id="3" name="Text Placeholder 2">
            <a:extLst>
              <a:ext uri="{FF2B5EF4-FFF2-40B4-BE49-F238E27FC236}">
                <a16:creationId xmlns:a16="http://schemas.microsoft.com/office/drawing/2014/main" id="{E88FA839-EB87-A239-264D-C0F9A51A430B}"/>
              </a:ext>
            </a:extLst>
          </p:cNvPr>
          <p:cNvSpPr>
            <a:spLocks noGrp="1"/>
          </p:cNvSpPr>
          <p:nvPr>
            <p:ph type="body" sz="quarter" idx="12"/>
          </p:nvPr>
        </p:nvSpPr>
        <p:spPr/>
        <p:txBody>
          <a:bodyPr/>
          <a:lstStyle/>
          <a:p>
            <a:r>
              <a:rPr lang="en-US" dirty="0"/>
              <a:t>Jeff Cheal</a:t>
            </a:r>
          </a:p>
        </p:txBody>
      </p:sp>
      <p:sp>
        <p:nvSpPr>
          <p:cNvPr id="4" name="Text Placeholder 3">
            <a:extLst>
              <a:ext uri="{FF2B5EF4-FFF2-40B4-BE49-F238E27FC236}">
                <a16:creationId xmlns:a16="http://schemas.microsoft.com/office/drawing/2014/main" id="{901A422E-E388-5B04-C08F-6C9FFCEE1AFF}"/>
              </a:ext>
            </a:extLst>
          </p:cNvPr>
          <p:cNvSpPr>
            <a:spLocks noGrp="1"/>
          </p:cNvSpPr>
          <p:nvPr>
            <p:ph type="body" sz="quarter" idx="13"/>
          </p:nvPr>
        </p:nvSpPr>
        <p:spPr>
          <a:xfrm>
            <a:off x="3379893" y="5422859"/>
            <a:ext cx="2601807" cy="651499"/>
          </a:xfrm>
        </p:spPr>
        <p:txBody>
          <a:bodyPr/>
          <a:lstStyle/>
          <a:p>
            <a:r>
              <a:rPr lang="en-US" dirty="0"/>
              <a:t>VP, Strategic &amp; Tech Partners</a:t>
            </a:r>
          </a:p>
        </p:txBody>
      </p:sp>
    </p:spTree>
    <p:extLst>
      <p:ext uri="{BB962C8B-B14F-4D97-AF65-F5344CB8AC3E}">
        <p14:creationId xmlns:p14="http://schemas.microsoft.com/office/powerpoint/2010/main" val="337099219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41B7-A535-152B-84EA-D4B765341364}"/>
              </a:ext>
            </a:extLst>
          </p:cNvPr>
          <p:cNvSpPr>
            <a:spLocks noGrp="1"/>
          </p:cNvSpPr>
          <p:nvPr>
            <p:ph type="body" sz="quarter" idx="11"/>
          </p:nvPr>
        </p:nvSpPr>
        <p:spPr/>
        <p:txBody>
          <a:bodyPr/>
          <a:lstStyle/>
          <a:p>
            <a:r>
              <a:rPr lang="en-US" sz="3500" dirty="0">
                <a:solidFill>
                  <a:schemeClr val="accent2"/>
                </a:solidFill>
              </a:rPr>
              <a:t>Our products meet our customers at compelling events</a:t>
            </a:r>
          </a:p>
        </p:txBody>
      </p:sp>
      <p:sp>
        <p:nvSpPr>
          <p:cNvPr id="7" name="Text Placeholder 6">
            <a:extLst>
              <a:ext uri="{FF2B5EF4-FFF2-40B4-BE49-F238E27FC236}">
                <a16:creationId xmlns:a16="http://schemas.microsoft.com/office/drawing/2014/main" id="{959D5F1E-E01F-639A-31F8-C69D11D0E3DA}"/>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Our best partnerships work with our Solutions Partners to drive complete value propositions, often with multiple partners together</a:t>
            </a:r>
          </a:p>
          <a:p>
            <a:r>
              <a:rPr lang="en-US" dirty="0">
                <a:latin typeface="Arial" panose="020B0604020202020204"/>
                <a:ea typeface="Helvetica Neue"/>
                <a:sym typeface="Helvetica Neue"/>
              </a:rPr>
              <a:t>This means we are focused on partnerships across multiple tech partners that drive to personas</a:t>
            </a:r>
            <a:endPar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96938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5130F7-9BEF-C577-0FA0-C21F0FA64061}"/>
              </a:ext>
            </a:extLst>
          </p:cNvPr>
          <p:cNvSpPr>
            <a:spLocks noGrp="1"/>
          </p:cNvSpPr>
          <p:nvPr>
            <p:ph type="body" sz="quarter" idx="11"/>
          </p:nvPr>
        </p:nvSpPr>
        <p:spPr/>
        <p:txBody>
          <a:bodyPr/>
          <a:lstStyle/>
          <a:p>
            <a:r>
              <a:rPr lang="en-US" dirty="0"/>
              <a:t>Sample: </a:t>
            </a:r>
            <a:r>
              <a:rPr lang="en-US" dirty="0">
                <a:solidFill>
                  <a:schemeClr val="accent2"/>
                </a:solidFill>
              </a:rPr>
              <a:t>Product Manager</a:t>
            </a:r>
          </a:p>
        </p:txBody>
      </p:sp>
      <p:sp>
        <p:nvSpPr>
          <p:cNvPr id="3" name="Text Placeholder 2">
            <a:extLst>
              <a:ext uri="{FF2B5EF4-FFF2-40B4-BE49-F238E27FC236}">
                <a16:creationId xmlns:a16="http://schemas.microsoft.com/office/drawing/2014/main" id="{81CD80D2-9A31-F397-9AD1-49C6B1942632}"/>
              </a:ext>
            </a:extLst>
          </p:cNvPr>
          <p:cNvSpPr>
            <a:spLocks noGrp="1"/>
          </p:cNvSpPr>
          <p:nvPr>
            <p:ph type="body" sz="quarter" idx="13"/>
          </p:nvPr>
        </p:nvSpPr>
        <p:spPr/>
        <p:txBody>
          <a:bodyPr/>
          <a:lstStyle/>
          <a:p>
            <a:r>
              <a:rPr lang="en-US" dirty="0"/>
              <a:t>Tag Management</a:t>
            </a:r>
          </a:p>
        </p:txBody>
      </p:sp>
      <p:sp>
        <p:nvSpPr>
          <p:cNvPr id="4" name="Text Placeholder 3">
            <a:extLst>
              <a:ext uri="{FF2B5EF4-FFF2-40B4-BE49-F238E27FC236}">
                <a16:creationId xmlns:a16="http://schemas.microsoft.com/office/drawing/2014/main" id="{FC0D4D3E-3DFC-EA5F-A456-9E78200970B0}"/>
              </a:ext>
            </a:extLst>
          </p:cNvPr>
          <p:cNvSpPr>
            <a:spLocks noGrp="1"/>
          </p:cNvSpPr>
          <p:nvPr>
            <p:ph type="body" sz="quarter" idx="14"/>
          </p:nvPr>
        </p:nvSpPr>
        <p:spPr/>
        <p:txBody>
          <a:bodyPr/>
          <a:lstStyle/>
          <a:p>
            <a:r>
              <a:rPr lang="en-US" dirty="0"/>
              <a:t>Journey Analytics</a:t>
            </a:r>
          </a:p>
        </p:txBody>
      </p:sp>
      <p:sp>
        <p:nvSpPr>
          <p:cNvPr id="5" name="Text Placeholder 4">
            <a:extLst>
              <a:ext uri="{FF2B5EF4-FFF2-40B4-BE49-F238E27FC236}">
                <a16:creationId xmlns:a16="http://schemas.microsoft.com/office/drawing/2014/main" id="{14486F88-BBDC-737D-D150-5DFA24BC1AA6}"/>
              </a:ext>
            </a:extLst>
          </p:cNvPr>
          <p:cNvSpPr>
            <a:spLocks noGrp="1"/>
          </p:cNvSpPr>
          <p:nvPr>
            <p:ph type="body" sz="quarter" idx="15"/>
          </p:nvPr>
        </p:nvSpPr>
        <p:spPr/>
        <p:txBody>
          <a:bodyPr/>
          <a:lstStyle/>
          <a:p>
            <a:r>
              <a:rPr lang="en-US" dirty="0"/>
              <a:t>Customer Data</a:t>
            </a:r>
          </a:p>
        </p:txBody>
      </p:sp>
      <p:sp>
        <p:nvSpPr>
          <p:cNvPr id="6" name="Text Placeholder 5">
            <a:extLst>
              <a:ext uri="{FF2B5EF4-FFF2-40B4-BE49-F238E27FC236}">
                <a16:creationId xmlns:a16="http://schemas.microsoft.com/office/drawing/2014/main" id="{AFDA4712-0A98-0DC2-98F8-85A941A836E8}"/>
              </a:ext>
            </a:extLst>
          </p:cNvPr>
          <p:cNvSpPr>
            <a:spLocks noGrp="1"/>
          </p:cNvSpPr>
          <p:nvPr>
            <p:ph type="body" sz="quarter" idx="16"/>
          </p:nvPr>
        </p:nvSpPr>
        <p:spPr/>
        <p:txBody>
          <a:bodyPr/>
          <a:lstStyle/>
          <a:p>
            <a:r>
              <a:rPr lang="en-US" dirty="0">
                <a:solidFill>
                  <a:schemeClr val="accent2"/>
                </a:solidFill>
              </a:rPr>
              <a:t>Experimentation</a:t>
            </a:r>
          </a:p>
        </p:txBody>
      </p:sp>
      <p:sp>
        <p:nvSpPr>
          <p:cNvPr id="7" name="Text Placeholder 6">
            <a:extLst>
              <a:ext uri="{FF2B5EF4-FFF2-40B4-BE49-F238E27FC236}">
                <a16:creationId xmlns:a16="http://schemas.microsoft.com/office/drawing/2014/main" id="{0E7CB3E7-A0BE-35CF-ECA6-217F3C70B031}"/>
              </a:ext>
            </a:extLst>
          </p:cNvPr>
          <p:cNvSpPr>
            <a:spLocks noGrp="1"/>
          </p:cNvSpPr>
          <p:nvPr>
            <p:ph type="body" sz="quarter" idx="17"/>
          </p:nvPr>
        </p:nvSpPr>
        <p:spPr/>
        <p:txBody>
          <a:bodyPr/>
          <a:lstStyle/>
          <a:p>
            <a:r>
              <a:rPr lang="en-US" dirty="0"/>
              <a:t>Segment</a:t>
            </a:r>
          </a:p>
          <a:p>
            <a:r>
              <a:rPr lang="en-US" dirty="0"/>
              <a:t>Tealium</a:t>
            </a:r>
          </a:p>
          <a:p>
            <a:r>
              <a:rPr lang="en-US" dirty="0"/>
              <a:t>GA4</a:t>
            </a:r>
          </a:p>
          <a:p>
            <a:endParaRPr lang="en-US" dirty="0"/>
          </a:p>
        </p:txBody>
      </p:sp>
      <p:sp>
        <p:nvSpPr>
          <p:cNvPr id="8" name="Text Placeholder 7">
            <a:extLst>
              <a:ext uri="{FF2B5EF4-FFF2-40B4-BE49-F238E27FC236}">
                <a16:creationId xmlns:a16="http://schemas.microsoft.com/office/drawing/2014/main" id="{7B37571B-D2C7-F9D1-C804-79C89485FC5E}"/>
              </a:ext>
            </a:extLst>
          </p:cNvPr>
          <p:cNvSpPr>
            <a:spLocks noGrp="1"/>
          </p:cNvSpPr>
          <p:nvPr>
            <p:ph type="body" sz="quarter" idx="18"/>
          </p:nvPr>
        </p:nvSpPr>
        <p:spPr/>
        <p:txBody>
          <a:bodyPr/>
          <a:lstStyle/>
          <a:p>
            <a:r>
              <a:rPr lang="en-US" dirty="0"/>
              <a:t>Quantum Metric</a:t>
            </a:r>
          </a:p>
          <a:p>
            <a:r>
              <a:rPr lang="en-US" dirty="0" err="1"/>
              <a:t>Contentsquare</a:t>
            </a:r>
            <a:endParaRPr lang="en-US" dirty="0"/>
          </a:p>
          <a:p>
            <a:r>
              <a:rPr lang="en-US" dirty="0" err="1"/>
              <a:t>FullStory</a:t>
            </a:r>
            <a:endParaRPr lang="en-US" dirty="0"/>
          </a:p>
        </p:txBody>
      </p:sp>
      <p:sp>
        <p:nvSpPr>
          <p:cNvPr id="9" name="Text Placeholder 8">
            <a:extLst>
              <a:ext uri="{FF2B5EF4-FFF2-40B4-BE49-F238E27FC236}">
                <a16:creationId xmlns:a16="http://schemas.microsoft.com/office/drawing/2014/main" id="{7DB121CC-F998-7F28-4322-7B54D39D364C}"/>
              </a:ext>
            </a:extLst>
          </p:cNvPr>
          <p:cNvSpPr>
            <a:spLocks noGrp="1"/>
          </p:cNvSpPr>
          <p:nvPr>
            <p:ph type="body" sz="quarter" idx="19"/>
          </p:nvPr>
        </p:nvSpPr>
        <p:spPr/>
        <p:txBody>
          <a:bodyPr/>
          <a:lstStyle/>
          <a:p>
            <a:r>
              <a:rPr lang="en-US" dirty="0" err="1"/>
              <a:t>Zeotap</a:t>
            </a:r>
            <a:endParaRPr lang="en-US" dirty="0"/>
          </a:p>
          <a:p>
            <a:r>
              <a:rPr lang="en-US" dirty="0" err="1"/>
              <a:t>Lytics</a:t>
            </a:r>
            <a:endParaRPr lang="en-US" dirty="0"/>
          </a:p>
          <a:p>
            <a:r>
              <a:rPr lang="en-US" dirty="0" err="1"/>
              <a:t>mParticle</a:t>
            </a:r>
            <a:endParaRPr lang="en-US" dirty="0"/>
          </a:p>
        </p:txBody>
      </p:sp>
      <p:sp>
        <p:nvSpPr>
          <p:cNvPr id="10" name="Text Placeholder 9">
            <a:extLst>
              <a:ext uri="{FF2B5EF4-FFF2-40B4-BE49-F238E27FC236}">
                <a16:creationId xmlns:a16="http://schemas.microsoft.com/office/drawing/2014/main" id="{CCA59405-8E8E-ACED-767B-F830CB8763FC}"/>
              </a:ext>
            </a:extLst>
          </p:cNvPr>
          <p:cNvSpPr>
            <a:spLocks noGrp="1"/>
          </p:cNvSpPr>
          <p:nvPr>
            <p:ph type="body" sz="quarter" idx="20"/>
          </p:nvPr>
        </p:nvSpPr>
        <p:spPr/>
        <p:txBody>
          <a:bodyPr/>
          <a:lstStyle/>
          <a:p>
            <a:r>
              <a:rPr lang="en-US" dirty="0">
                <a:solidFill>
                  <a:schemeClr val="accent2"/>
                </a:solidFill>
              </a:rPr>
              <a:t>Web or Feature Experimentation</a:t>
            </a:r>
          </a:p>
          <a:p>
            <a:r>
              <a:rPr lang="en-US" dirty="0">
                <a:solidFill>
                  <a:schemeClr val="accent2"/>
                </a:solidFill>
              </a:rPr>
              <a:t>Focused on Personalization and activation</a:t>
            </a:r>
          </a:p>
        </p:txBody>
      </p:sp>
      <p:sp>
        <p:nvSpPr>
          <p:cNvPr id="11" name="TextBox 10">
            <a:extLst>
              <a:ext uri="{FF2B5EF4-FFF2-40B4-BE49-F238E27FC236}">
                <a16:creationId xmlns:a16="http://schemas.microsoft.com/office/drawing/2014/main" id="{53F9079E-C743-AB48-F3E0-BEE3DE0C07BF}"/>
              </a:ext>
            </a:extLst>
          </p:cNvPr>
          <p:cNvSpPr txBox="1"/>
          <p:nvPr/>
        </p:nvSpPr>
        <p:spPr>
          <a:xfrm>
            <a:off x="7014970" y="988604"/>
            <a:ext cx="4884929" cy="1477328"/>
          </a:xfrm>
          <a:prstGeom prst="rect">
            <a:avLst/>
          </a:prstGeom>
          <a:noFill/>
        </p:spPr>
        <p:txBody>
          <a:bodyPr wrap="square" rtlCol="0">
            <a:spAutoFit/>
          </a:bodyPr>
          <a:lstStyle/>
          <a:p>
            <a:r>
              <a:rPr lang="en-US" b="1" dirty="0"/>
              <a:t>Supported by</a:t>
            </a:r>
          </a:p>
          <a:p>
            <a:pPr marL="285750" indent="-285750">
              <a:buFont typeface="Arial" panose="020B0604020202020204" pitchFamily="34" charset="0"/>
              <a:buChar char="•"/>
            </a:pPr>
            <a:r>
              <a:rPr lang="en-US" b="1" dirty="0"/>
              <a:t>Cloud Partner</a:t>
            </a:r>
            <a:br>
              <a:rPr lang="en-US" dirty="0"/>
            </a:br>
            <a:r>
              <a:rPr lang="en-US" dirty="0"/>
              <a:t>Driving Cloud Consumption</a:t>
            </a:r>
          </a:p>
          <a:p>
            <a:pPr marL="285750" indent="-285750">
              <a:buFont typeface="Arial" panose="020B0604020202020204" pitchFamily="34" charset="0"/>
              <a:buChar char="•"/>
            </a:pPr>
            <a:r>
              <a:rPr lang="en-US" b="1" dirty="0"/>
              <a:t>Solutions Partner</a:t>
            </a:r>
            <a:br>
              <a:rPr lang="en-US" dirty="0"/>
            </a:br>
            <a:r>
              <a:rPr lang="en-US" dirty="0" err="1"/>
              <a:t>Foused</a:t>
            </a:r>
            <a:r>
              <a:rPr lang="en-US" dirty="0"/>
              <a:t> around a joint services offering</a:t>
            </a:r>
          </a:p>
        </p:txBody>
      </p:sp>
    </p:spTree>
    <p:extLst>
      <p:ext uri="{BB962C8B-B14F-4D97-AF65-F5344CB8AC3E}">
        <p14:creationId xmlns:p14="http://schemas.microsoft.com/office/powerpoint/2010/main" val="392313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41B7-A535-152B-84EA-D4B765341364}"/>
              </a:ext>
            </a:extLst>
          </p:cNvPr>
          <p:cNvSpPr>
            <a:spLocks noGrp="1"/>
          </p:cNvSpPr>
          <p:nvPr>
            <p:ph type="body" sz="quarter" idx="11"/>
          </p:nvPr>
        </p:nvSpPr>
        <p:spPr/>
        <p:txBody>
          <a:bodyPr/>
          <a:lstStyle/>
          <a:p>
            <a:r>
              <a:rPr lang="en-US" sz="3500" dirty="0">
                <a:solidFill>
                  <a:schemeClr val="accent5"/>
                </a:solidFill>
              </a:rPr>
              <a:t>We will integrate with Competitors</a:t>
            </a:r>
          </a:p>
        </p:txBody>
      </p:sp>
      <p:sp>
        <p:nvSpPr>
          <p:cNvPr id="7" name="Text Placeholder 6">
            <a:extLst>
              <a:ext uri="{FF2B5EF4-FFF2-40B4-BE49-F238E27FC236}">
                <a16:creationId xmlns:a16="http://schemas.microsoft.com/office/drawing/2014/main" id="{959D5F1E-E01F-639A-31F8-C69D11D0E3DA}"/>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We have too many product combinations, some that drive large areas of or business that we must continue to support. </a:t>
            </a:r>
            <a:r>
              <a:rPr lang="en-US" dirty="0">
                <a:latin typeface="Arial" panose="020B0604020202020204"/>
                <a:ea typeface="Helvetica Neue"/>
                <a:sym typeface="Helvetica Neue"/>
              </a:rPr>
              <a:t>We will not turn to an Optimizely-first or Optimizely-only tech stack</a:t>
            </a:r>
          </a:p>
          <a:p>
            <a:pPr marL="285750" indent="-285750">
              <a:buFont typeface="Arial" panose="020B0604020202020204" pitchFamily="34" charset="0"/>
              <a:buChar char="•"/>
            </a:pPr>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Upgrading our integration between Feature Experimentation and </a:t>
            </a:r>
            <a:r>
              <a:rPr kumimoji="0" lang="en-US" sz="1600" b="0" i="0" u="none" strike="noStrike" kern="1200" cap="none" spc="0" normalizeH="0" baseline="0" noProof="0" dirty="0" err="1">
                <a:ln>
                  <a:noFill/>
                </a:ln>
                <a:solidFill>
                  <a:schemeClr val="tx1"/>
                </a:solidFill>
                <a:effectLst/>
                <a:uLnTx/>
                <a:uFillTx/>
                <a:latin typeface="Arial" panose="020B0604020202020204"/>
                <a:ea typeface="Helvetica Neue"/>
                <a:cs typeface="Arial" panose="020B0604020202020204" pitchFamily="34" charset="0"/>
                <a:sym typeface="Helvetica Neue"/>
              </a:rPr>
              <a:t>Contentful</a:t>
            </a:r>
            <a:endPar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a:p>
            <a:pPr marL="285750" indent="-285750">
              <a:buFont typeface="Arial" panose="020B0604020202020204" pitchFamily="34" charset="0"/>
              <a:buChar char="•"/>
            </a:pPr>
            <a:r>
              <a:rPr lang="en-US" dirty="0">
                <a:latin typeface="Arial" panose="020B0604020202020204"/>
                <a:ea typeface="Helvetica Neue"/>
                <a:sym typeface="Helvetica Neue"/>
              </a:rPr>
              <a:t>We are working to integrate Web Experimentation with Shopify</a:t>
            </a:r>
          </a:p>
          <a:p>
            <a:pPr marL="285750" indent="-285750">
              <a:buFont typeface="Arial" panose="020B0604020202020204" pitchFamily="34" charset="0"/>
              <a:buChar char="•"/>
            </a:pPr>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We recently released a CMS integration to Salesforce Commerce</a:t>
            </a:r>
          </a:p>
        </p:txBody>
      </p:sp>
    </p:spTree>
    <p:extLst>
      <p:ext uri="{BB962C8B-B14F-4D97-AF65-F5344CB8AC3E}">
        <p14:creationId xmlns:p14="http://schemas.microsoft.com/office/powerpoint/2010/main" val="1445050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41B7-A535-152B-84EA-D4B765341364}"/>
              </a:ext>
            </a:extLst>
          </p:cNvPr>
          <p:cNvSpPr>
            <a:spLocks noGrp="1"/>
          </p:cNvSpPr>
          <p:nvPr>
            <p:ph type="body" sz="quarter" idx="11"/>
          </p:nvPr>
        </p:nvSpPr>
        <p:spPr/>
        <p:txBody>
          <a:bodyPr/>
          <a:lstStyle/>
          <a:p>
            <a:r>
              <a:rPr lang="en-US" sz="3500" dirty="0">
                <a:solidFill>
                  <a:schemeClr val="accent1"/>
                </a:solidFill>
              </a:rPr>
              <a:t>We are driven on a mutual referral business</a:t>
            </a:r>
          </a:p>
        </p:txBody>
      </p:sp>
      <p:sp>
        <p:nvSpPr>
          <p:cNvPr id="3" name="Text Placeholder 2">
            <a:extLst>
              <a:ext uri="{FF2B5EF4-FFF2-40B4-BE49-F238E27FC236}">
                <a16:creationId xmlns:a16="http://schemas.microsoft.com/office/drawing/2014/main" id="{CF27FBF2-4BD1-901F-A08A-FCE6085C41C1}"/>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Good technology GTM partnerships are predicated on a mutual referral program, meaning we are as active at referring logos to other partners as we are at seeking out referrals for new business</a:t>
            </a:r>
          </a:p>
          <a:p>
            <a:r>
              <a:rPr lang="en-US" b="1" dirty="0">
                <a:latin typeface="Arial" panose="020B0604020202020204"/>
                <a:ea typeface="Helvetica Neue"/>
                <a:sym typeface="Helvetica Neue"/>
              </a:rPr>
              <a:t>We view our Tech Partner Channel is a revenue driver </a:t>
            </a:r>
            <a:r>
              <a:rPr lang="en-US" dirty="0">
                <a:latin typeface="Arial" panose="020B0604020202020204"/>
                <a:ea typeface="Helvetica Neue"/>
                <a:sym typeface="Helvetica Neue"/>
              </a:rPr>
              <a:t>where in years past its been aspirational or a should-have</a:t>
            </a:r>
            <a:endParaRPr kumimoji="0" lang="en-US" sz="1600" b="1"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93664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41B7-A535-152B-84EA-D4B765341364}"/>
              </a:ext>
            </a:extLst>
          </p:cNvPr>
          <p:cNvSpPr>
            <a:spLocks noGrp="1"/>
          </p:cNvSpPr>
          <p:nvPr>
            <p:ph type="body" sz="quarter" idx="11"/>
          </p:nvPr>
        </p:nvSpPr>
        <p:spPr/>
        <p:txBody>
          <a:bodyPr/>
          <a:lstStyle/>
          <a:p>
            <a:r>
              <a:rPr lang="en-US" sz="3500" dirty="0">
                <a:solidFill>
                  <a:schemeClr val="accent3"/>
                </a:solidFill>
              </a:rPr>
              <a:t>Not all integrations come with a GTM Plan</a:t>
            </a:r>
          </a:p>
        </p:txBody>
      </p:sp>
      <p:sp>
        <p:nvSpPr>
          <p:cNvPr id="3" name="Text Placeholder 2">
            <a:extLst>
              <a:ext uri="{FF2B5EF4-FFF2-40B4-BE49-F238E27FC236}">
                <a16:creationId xmlns:a16="http://schemas.microsoft.com/office/drawing/2014/main" id="{DE860409-3BAA-FE77-8092-3E32C76568D6}"/>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Some of our biggest focus integrations do not have a joint GTM plan because of their requirements</a:t>
            </a:r>
          </a:p>
          <a:p>
            <a:r>
              <a:rPr lang="en-US" dirty="0">
                <a:latin typeface="Arial" panose="020B0604020202020204"/>
                <a:ea typeface="Helvetica Neue"/>
                <a:sym typeface="Helvetica Neue"/>
              </a:rPr>
              <a:t>This means you will hear the most about partnerships that have the strongest GTM from a co-marketing perspective, but we will continue to have a hyperfocus on any integration that helps win rate and retention (Slack, Teams </a:t>
            </a:r>
            <a:r>
              <a:rPr lang="en-US" dirty="0" err="1">
                <a:latin typeface="Arial" panose="020B0604020202020204"/>
                <a:ea typeface="Helvetica Neue"/>
                <a:sym typeface="Helvetica Neue"/>
              </a:rPr>
              <a:t>etc</a:t>
            </a:r>
            <a:r>
              <a:rPr lang="en-US" dirty="0">
                <a:latin typeface="Arial" panose="020B0604020202020204"/>
                <a:ea typeface="Helvetica Neue"/>
                <a:sym typeface="Helvetica Neue"/>
              </a:rPr>
              <a:t>)</a:t>
            </a:r>
            <a:endPar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093985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8041B7-A535-152B-84EA-D4B765341364}"/>
              </a:ext>
            </a:extLst>
          </p:cNvPr>
          <p:cNvSpPr>
            <a:spLocks noGrp="1"/>
          </p:cNvSpPr>
          <p:nvPr>
            <p:ph type="body" sz="quarter" idx="11"/>
          </p:nvPr>
        </p:nvSpPr>
        <p:spPr/>
        <p:txBody>
          <a:bodyPr/>
          <a:lstStyle/>
          <a:p>
            <a:r>
              <a:rPr lang="en-US" sz="3500" dirty="0">
                <a:solidFill>
                  <a:schemeClr val="accent4"/>
                </a:solidFill>
              </a:rPr>
              <a:t>Tech Partner Integrations cannot be a reason we lose</a:t>
            </a:r>
          </a:p>
        </p:txBody>
      </p:sp>
      <p:sp>
        <p:nvSpPr>
          <p:cNvPr id="3" name="Text Placeholder 2">
            <a:extLst>
              <a:ext uri="{FF2B5EF4-FFF2-40B4-BE49-F238E27FC236}">
                <a16:creationId xmlns:a16="http://schemas.microsoft.com/office/drawing/2014/main" id="{561A5DF5-E8EE-C39F-120F-AED7B0495D50}"/>
              </a:ext>
            </a:extLst>
          </p:cNvPr>
          <p:cNvSpPr>
            <a:spLocks noGrp="1"/>
          </p:cNvSpPr>
          <p:nvPr>
            <p:ph type="body" sz="quarter" idx="14"/>
          </p:nvPr>
        </p:nvSpPr>
        <p:spPr/>
        <p:txBody>
          <a:bodyPr/>
          <a:lstStyle/>
          <a:p>
            <a:r>
              <a:rPr kumimoji="0" lang="en-US" sz="16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We are focused at parody with the competition when it comes to a fulfilled set of technology partnerships, and are equally focused at retaining these partnerships to keep them updated</a:t>
            </a:r>
          </a:p>
          <a:p>
            <a:endParaRPr lang="en-US" dirty="0"/>
          </a:p>
        </p:txBody>
      </p:sp>
    </p:spTree>
    <p:extLst>
      <p:ext uri="{BB962C8B-B14F-4D97-AF65-F5344CB8AC3E}">
        <p14:creationId xmlns:p14="http://schemas.microsoft.com/office/powerpoint/2010/main" val="2433239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09466E-C217-FF86-E620-16C638AF171A}"/>
              </a:ext>
            </a:extLst>
          </p:cNvPr>
          <p:cNvSpPr>
            <a:spLocks noGrp="1"/>
          </p:cNvSpPr>
          <p:nvPr>
            <p:ph type="body" sz="quarter" idx="11"/>
          </p:nvPr>
        </p:nvSpPr>
        <p:spPr/>
        <p:txBody>
          <a:bodyPr/>
          <a:lstStyle/>
          <a:p>
            <a:r>
              <a:rPr lang="en-US" dirty="0"/>
              <a:t>02</a:t>
            </a:r>
          </a:p>
        </p:txBody>
      </p:sp>
      <p:sp>
        <p:nvSpPr>
          <p:cNvPr id="3" name="Text Placeholder 2">
            <a:extLst>
              <a:ext uri="{FF2B5EF4-FFF2-40B4-BE49-F238E27FC236}">
                <a16:creationId xmlns:a16="http://schemas.microsoft.com/office/drawing/2014/main" id="{76A016A3-196A-DDAD-F4F9-314099132EE1}"/>
              </a:ext>
            </a:extLst>
          </p:cNvPr>
          <p:cNvSpPr>
            <a:spLocks noGrp="1"/>
          </p:cNvSpPr>
          <p:nvPr>
            <p:ph type="body" sz="quarter" idx="14"/>
          </p:nvPr>
        </p:nvSpPr>
        <p:spPr/>
        <p:txBody>
          <a:bodyPr/>
          <a:lstStyle/>
          <a:p>
            <a:r>
              <a:rPr lang="en-US" dirty="0"/>
              <a:t>How Optimizely Integrates</a:t>
            </a:r>
          </a:p>
        </p:txBody>
      </p:sp>
    </p:spTree>
    <p:extLst>
      <p:ext uri="{BB962C8B-B14F-4D97-AF65-F5344CB8AC3E}">
        <p14:creationId xmlns:p14="http://schemas.microsoft.com/office/powerpoint/2010/main" val="4163807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E14E560-CBDC-C9DD-455E-C79AA71FFFDB}"/>
              </a:ext>
            </a:extLst>
          </p:cNvPr>
          <p:cNvSpPr/>
          <p:nvPr/>
        </p:nvSpPr>
        <p:spPr>
          <a:xfrm>
            <a:off x="3507661" y="1255441"/>
            <a:ext cx="2069077"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Advertising</a:t>
            </a:r>
          </a:p>
        </p:txBody>
      </p:sp>
      <p:sp>
        <p:nvSpPr>
          <p:cNvPr id="3" name="Rounded Rectangle 2">
            <a:extLst>
              <a:ext uri="{FF2B5EF4-FFF2-40B4-BE49-F238E27FC236}">
                <a16:creationId xmlns:a16="http://schemas.microsoft.com/office/drawing/2014/main" id="{F73135A6-13F9-7406-053B-930D3970809F}"/>
              </a:ext>
            </a:extLst>
          </p:cNvPr>
          <p:cNvSpPr/>
          <p:nvPr/>
        </p:nvSpPr>
        <p:spPr>
          <a:xfrm>
            <a:off x="7093860" y="1230715"/>
            <a:ext cx="694705" cy="2908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Loyalty</a:t>
            </a:r>
          </a:p>
        </p:txBody>
      </p:sp>
      <p:sp>
        <p:nvSpPr>
          <p:cNvPr id="4" name="Rounded Rectangle 3">
            <a:extLst>
              <a:ext uri="{FF2B5EF4-FFF2-40B4-BE49-F238E27FC236}">
                <a16:creationId xmlns:a16="http://schemas.microsoft.com/office/drawing/2014/main" id="{0DAAF315-4303-F540-65AD-88B287BA68C5}"/>
              </a:ext>
            </a:extLst>
          </p:cNvPr>
          <p:cNvSpPr/>
          <p:nvPr/>
        </p:nvSpPr>
        <p:spPr>
          <a:xfrm>
            <a:off x="7391400" y="1720419"/>
            <a:ext cx="747911" cy="26298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Search</a:t>
            </a:r>
          </a:p>
        </p:txBody>
      </p:sp>
      <p:sp>
        <p:nvSpPr>
          <p:cNvPr id="5" name="Rounded Rectangle 4">
            <a:extLst>
              <a:ext uri="{FF2B5EF4-FFF2-40B4-BE49-F238E27FC236}">
                <a16:creationId xmlns:a16="http://schemas.microsoft.com/office/drawing/2014/main" id="{B46FCBAC-E73C-F845-CAC3-E0ECE29FCBC5}"/>
              </a:ext>
            </a:extLst>
          </p:cNvPr>
          <p:cNvSpPr/>
          <p:nvPr/>
        </p:nvSpPr>
        <p:spPr>
          <a:xfrm>
            <a:off x="7765355" y="2174971"/>
            <a:ext cx="1003072" cy="2895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Translation</a:t>
            </a:r>
          </a:p>
        </p:txBody>
      </p:sp>
      <p:sp>
        <p:nvSpPr>
          <p:cNvPr id="6" name="Rounded Rectangle 5">
            <a:extLst>
              <a:ext uri="{FF2B5EF4-FFF2-40B4-BE49-F238E27FC236}">
                <a16:creationId xmlns:a16="http://schemas.microsoft.com/office/drawing/2014/main" id="{07607A48-9F7F-2CF1-574B-443880459C31}"/>
              </a:ext>
            </a:extLst>
          </p:cNvPr>
          <p:cNvSpPr/>
          <p:nvPr/>
        </p:nvSpPr>
        <p:spPr>
          <a:xfrm>
            <a:off x="7690682" y="2697522"/>
            <a:ext cx="953961" cy="2790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Tax</a:t>
            </a:r>
          </a:p>
        </p:txBody>
      </p:sp>
      <p:sp>
        <p:nvSpPr>
          <p:cNvPr id="7" name="Rounded Rectangle 6">
            <a:extLst>
              <a:ext uri="{FF2B5EF4-FFF2-40B4-BE49-F238E27FC236}">
                <a16:creationId xmlns:a16="http://schemas.microsoft.com/office/drawing/2014/main" id="{F4045647-7E98-435A-7A32-E83A5F8E2CBF}"/>
              </a:ext>
            </a:extLst>
          </p:cNvPr>
          <p:cNvSpPr/>
          <p:nvPr/>
        </p:nvSpPr>
        <p:spPr>
          <a:xfrm>
            <a:off x="8564763" y="3844284"/>
            <a:ext cx="553753" cy="2709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chemeClr val="accent3"/>
                </a:solidFill>
                <a:latin typeface="Arial"/>
                <a:cs typeface="Arial"/>
              </a:rPr>
              <a:t>PIM</a:t>
            </a:r>
          </a:p>
        </p:txBody>
      </p:sp>
      <p:sp>
        <p:nvSpPr>
          <p:cNvPr id="8" name="Rounded Rectangle 7">
            <a:extLst>
              <a:ext uri="{FF2B5EF4-FFF2-40B4-BE49-F238E27FC236}">
                <a16:creationId xmlns:a16="http://schemas.microsoft.com/office/drawing/2014/main" id="{5F6CEAE1-4F0A-EB12-63A3-F68C848885FD}"/>
              </a:ext>
            </a:extLst>
          </p:cNvPr>
          <p:cNvSpPr/>
          <p:nvPr/>
        </p:nvSpPr>
        <p:spPr>
          <a:xfrm>
            <a:off x="8485365" y="4374940"/>
            <a:ext cx="1058276" cy="5391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SEO, QA &amp; accessibility</a:t>
            </a:r>
          </a:p>
        </p:txBody>
      </p:sp>
      <p:sp>
        <p:nvSpPr>
          <p:cNvPr id="11" name="Rounded Rectangle 10">
            <a:extLst>
              <a:ext uri="{FF2B5EF4-FFF2-40B4-BE49-F238E27FC236}">
                <a16:creationId xmlns:a16="http://schemas.microsoft.com/office/drawing/2014/main" id="{90652A3C-4CBF-5F92-C242-FEDA593C6E0B}"/>
              </a:ext>
            </a:extLst>
          </p:cNvPr>
          <p:cNvSpPr/>
          <p:nvPr/>
        </p:nvSpPr>
        <p:spPr>
          <a:xfrm>
            <a:off x="2889070" y="2202340"/>
            <a:ext cx="1321468"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User research </a:t>
            </a:r>
          </a:p>
        </p:txBody>
      </p:sp>
      <p:sp>
        <p:nvSpPr>
          <p:cNvPr id="12" name="Rounded Rectangle 11">
            <a:extLst>
              <a:ext uri="{FF2B5EF4-FFF2-40B4-BE49-F238E27FC236}">
                <a16:creationId xmlns:a16="http://schemas.microsoft.com/office/drawing/2014/main" id="{E066287C-14BF-63EE-4545-3FBAC90D9D94}"/>
              </a:ext>
            </a:extLst>
          </p:cNvPr>
          <p:cNvSpPr/>
          <p:nvPr/>
        </p:nvSpPr>
        <p:spPr>
          <a:xfrm>
            <a:off x="2571072" y="2831218"/>
            <a:ext cx="2069077"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Cloud platform</a:t>
            </a:r>
          </a:p>
        </p:txBody>
      </p:sp>
      <p:sp>
        <p:nvSpPr>
          <p:cNvPr id="13" name="Rounded Rectangle 12">
            <a:extLst>
              <a:ext uri="{FF2B5EF4-FFF2-40B4-BE49-F238E27FC236}">
                <a16:creationId xmlns:a16="http://schemas.microsoft.com/office/drawing/2014/main" id="{9D70D885-0A60-03D9-7983-7ECE95CA4A49}"/>
              </a:ext>
            </a:extLst>
          </p:cNvPr>
          <p:cNvSpPr/>
          <p:nvPr/>
        </p:nvSpPr>
        <p:spPr>
          <a:xfrm>
            <a:off x="2334868" y="3961267"/>
            <a:ext cx="2069077"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Experience analytics</a:t>
            </a:r>
          </a:p>
        </p:txBody>
      </p:sp>
      <p:sp>
        <p:nvSpPr>
          <p:cNvPr id="15" name="Rounded Rectangle 14">
            <a:extLst>
              <a:ext uri="{FF2B5EF4-FFF2-40B4-BE49-F238E27FC236}">
                <a16:creationId xmlns:a16="http://schemas.microsoft.com/office/drawing/2014/main" id="{04169077-ACA9-27D5-0CA6-12104B505037}"/>
              </a:ext>
            </a:extLst>
          </p:cNvPr>
          <p:cNvSpPr/>
          <p:nvPr/>
        </p:nvSpPr>
        <p:spPr>
          <a:xfrm>
            <a:off x="2740248" y="5964535"/>
            <a:ext cx="1550551" cy="27367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Asset management</a:t>
            </a:r>
            <a:endParaRPr lang="en-US" sz="1000" b="1" dirty="0">
              <a:solidFill>
                <a:schemeClr val="accent3"/>
              </a:solidFill>
              <a:latin typeface="Arial"/>
              <a:cs typeface="Arial"/>
            </a:endParaRPr>
          </a:p>
        </p:txBody>
      </p:sp>
      <p:sp>
        <p:nvSpPr>
          <p:cNvPr id="16" name="Rounded Rectangle 15">
            <a:extLst>
              <a:ext uri="{FF2B5EF4-FFF2-40B4-BE49-F238E27FC236}">
                <a16:creationId xmlns:a16="http://schemas.microsoft.com/office/drawing/2014/main" id="{60729F8B-3DFC-1CA1-4C8F-083280A88CE9}"/>
              </a:ext>
            </a:extLst>
          </p:cNvPr>
          <p:cNvSpPr/>
          <p:nvPr/>
        </p:nvSpPr>
        <p:spPr>
          <a:xfrm>
            <a:off x="8008904" y="6378606"/>
            <a:ext cx="1137308" cy="2920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Collaboration</a:t>
            </a:r>
          </a:p>
        </p:txBody>
      </p:sp>
      <p:sp>
        <p:nvSpPr>
          <p:cNvPr id="17" name="Rounded Rectangle 16">
            <a:extLst>
              <a:ext uri="{FF2B5EF4-FFF2-40B4-BE49-F238E27FC236}">
                <a16:creationId xmlns:a16="http://schemas.microsoft.com/office/drawing/2014/main" id="{51B8F0F1-6B4A-D04E-06BC-F80B46383456}"/>
              </a:ext>
            </a:extLst>
          </p:cNvPr>
          <p:cNvSpPr/>
          <p:nvPr/>
        </p:nvSpPr>
        <p:spPr>
          <a:xfrm>
            <a:off x="8281151" y="5611737"/>
            <a:ext cx="1112241" cy="48995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Marketing</a:t>
            </a:r>
          </a:p>
          <a:p>
            <a:pPr algn="r"/>
            <a:r>
              <a:rPr lang="en-US" sz="1000" b="1">
                <a:solidFill>
                  <a:schemeClr val="accent3"/>
                </a:solidFill>
                <a:latin typeface="Arial"/>
                <a:cs typeface="Arial"/>
              </a:rPr>
              <a:t> automation</a:t>
            </a:r>
          </a:p>
        </p:txBody>
      </p:sp>
      <p:sp>
        <p:nvSpPr>
          <p:cNvPr id="18" name="Rounded Rectangle 17">
            <a:extLst>
              <a:ext uri="{FF2B5EF4-FFF2-40B4-BE49-F238E27FC236}">
                <a16:creationId xmlns:a16="http://schemas.microsoft.com/office/drawing/2014/main" id="{424E36B3-32BB-C93B-2CDC-4DFA341F74F3}"/>
              </a:ext>
            </a:extLst>
          </p:cNvPr>
          <p:cNvSpPr/>
          <p:nvPr/>
        </p:nvSpPr>
        <p:spPr>
          <a:xfrm>
            <a:off x="8758585" y="5048197"/>
            <a:ext cx="634807" cy="26889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CRM</a:t>
            </a:r>
          </a:p>
        </p:txBody>
      </p:sp>
      <p:sp>
        <p:nvSpPr>
          <p:cNvPr id="19" name="TextBox 18">
            <a:extLst>
              <a:ext uri="{FF2B5EF4-FFF2-40B4-BE49-F238E27FC236}">
                <a16:creationId xmlns:a16="http://schemas.microsoft.com/office/drawing/2014/main" id="{FB1CAC37-AABC-1544-CA0D-093205E9DC16}"/>
              </a:ext>
            </a:extLst>
          </p:cNvPr>
          <p:cNvSpPr txBox="1"/>
          <p:nvPr/>
        </p:nvSpPr>
        <p:spPr>
          <a:xfrm>
            <a:off x="3049489" y="1733807"/>
            <a:ext cx="1492711" cy="246221"/>
          </a:xfrm>
          <a:prstGeom prst="rect">
            <a:avLst/>
          </a:prstGeom>
          <a:noFill/>
        </p:spPr>
        <p:txBody>
          <a:bodyPr wrap="square" lIns="91440" tIns="45720" rIns="91440" bIns="45720" rtlCol="0" anchor="t">
            <a:spAutoFit/>
          </a:bodyPr>
          <a:lstStyle/>
          <a:p>
            <a:r>
              <a:rPr lang="en-US" sz="1000" b="1">
                <a:solidFill>
                  <a:schemeClr val="accent3"/>
                </a:solidFill>
                <a:latin typeface="Arial"/>
                <a:cs typeface="Arial"/>
              </a:rPr>
              <a:t>Data-warehousing</a:t>
            </a:r>
          </a:p>
        </p:txBody>
      </p:sp>
      <p:sp>
        <p:nvSpPr>
          <p:cNvPr id="22" name="Rectangle 21">
            <a:extLst>
              <a:ext uri="{FF2B5EF4-FFF2-40B4-BE49-F238E27FC236}">
                <a16:creationId xmlns:a16="http://schemas.microsoft.com/office/drawing/2014/main" id="{780B708E-A986-1D3C-0287-2953B6CD509E}"/>
              </a:ext>
            </a:extLst>
          </p:cNvPr>
          <p:cNvSpPr/>
          <p:nvPr/>
        </p:nvSpPr>
        <p:spPr>
          <a:xfrm>
            <a:off x="5950908" y="3803885"/>
            <a:ext cx="184731" cy="307777"/>
          </a:xfrm>
          <a:prstGeom prst="rect">
            <a:avLst/>
          </a:prstGeom>
        </p:spPr>
        <p:txBody>
          <a:bodyPr wrap="none" lIns="91440" tIns="45720" rIns="91440" bIns="45720" anchor="t">
            <a:spAutoFit/>
          </a:bodyPr>
          <a:lstStyle/>
          <a:p>
            <a:endParaRPr lang="en-US" sz="1400">
              <a:solidFill>
                <a:srgbClr val="000000"/>
              </a:solidFill>
              <a:latin typeface="Arial"/>
              <a:cs typeface="Arial"/>
            </a:endParaRPr>
          </a:p>
        </p:txBody>
      </p:sp>
      <p:pic>
        <p:nvPicPr>
          <p:cNvPr id="24" name="Picture 9">
            <a:extLst>
              <a:ext uri="{FF2B5EF4-FFF2-40B4-BE49-F238E27FC236}">
                <a16:creationId xmlns:a16="http://schemas.microsoft.com/office/drawing/2014/main" id="{5934B868-CACB-F435-F0D6-05DE54353389}"/>
              </a:ext>
            </a:extLst>
          </p:cNvPr>
          <p:cNvPicPr>
            <a:picLocks noChangeAspect="1"/>
          </p:cNvPicPr>
          <p:nvPr/>
        </p:nvPicPr>
        <p:blipFill>
          <a:blip r:embed="rId3">
            <a:alphaModFix amt="70000"/>
          </a:blip>
          <a:stretch>
            <a:fillRect/>
          </a:stretch>
        </p:blipFill>
        <p:spPr>
          <a:xfrm>
            <a:off x="1641038" y="6028832"/>
            <a:ext cx="988139" cy="202627"/>
          </a:xfrm>
          <a:prstGeom prst="rect">
            <a:avLst/>
          </a:prstGeom>
        </p:spPr>
      </p:pic>
      <p:pic>
        <p:nvPicPr>
          <p:cNvPr id="29" name="Picture 22">
            <a:extLst>
              <a:ext uri="{FF2B5EF4-FFF2-40B4-BE49-F238E27FC236}">
                <a16:creationId xmlns:a16="http://schemas.microsoft.com/office/drawing/2014/main" id="{06591F14-B574-F153-817C-F53C758A6294}"/>
              </a:ext>
            </a:extLst>
          </p:cNvPr>
          <p:cNvPicPr>
            <a:picLocks noChangeAspect="1"/>
          </p:cNvPicPr>
          <p:nvPr/>
        </p:nvPicPr>
        <p:blipFill>
          <a:blip r:embed="rId4">
            <a:alphaModFix amt="70000"/>
          </a:blip>
          <a:stretch>
            <a:fillRect/>
          </a:stretch>
        </p:blipFill>
        <p:spPr>
          <a:xfrm>
            <a:off x="9669272" y="5725205"/>
            <a:ext cx="705009" cy="209161"/>
          </a:xfrm>
          <a:prstGeom prst="rect">
            <a:avLst/>
          </a:prstGeom>
        </p:spPr>
      </p:pic>
      <p:pic>
        <p:nvPicPr>
          <p:cNvPr id="30" name="Picture 24" descr="A picture containing text, clipart&#10;&#10;Description automatically generated">
            <a:extLst>
              <a:ext uri="{FF2B5EF4-FFF2-40B4-BE49-F238E27FC236}">
                <a16:creationId xmlns:a16="http://schemas.microsoft.com/office/drawing/2014/main" id="{85D58BFB-66C4-6111-C38B-034554FBD42E}"/>
              </a:ext>
            </a:extLst>
          </p:cNvPr>
          <p:cNvPicPr>
            <a:picLocks noChangeAspect="1"/>
          </p:cNvPicPr>
          <p:nvPr/>
        </p:nvPicPr>
        <p:blipFill>
          <a:blip r:embed="rId5">
            <a:alphaModFix amt="90000"/>
          </a:blip>
          <a:stretch>
            <a:fillRect/>
          </a:stretch>
        </p:blipFill>
        <p:spPr>
          <a:xfrm>
            <a:off x="9585704" y="5084502"/>
            <a:ext cx="1017411" cy="232588"/>
          </a:xfrm>
          <a:prstGeom prst="rect">
            <a:avLst/>
          </a:prstGeom>
        </p:spPr>
      </p:pic>
      <p:pic>
        <p:nvPicPr>
          <p:cNvPr id="31" name="Picture 25">
            <a:extLst>
              <a:ext uri="{FF2B5EF4-FFF2-40B4-BE49-F238E27FC236}">
                <a16:creationId xmlns:a16="http://schemas.microsoft.com/office/drawing/2014/main" id="{2D208831-DC99-D8A9-8584-51EB6E35C15D}"/>
              </a:ext>
            </a:extLst>
          </p:cNvPr>
          <p:cNvPicPr>
            <a:picLocks noChangeAspect="1"/>
          </p:cNvPicPr>
          <p:nvPr/>
        </p:nvPicPr>
        <p:blipFill>
          <a:blip r:embed="rId6">
            <a:alphaModFix amt="90000"/>
          </a:blip>
          <a:stretch>
            <a:fillRect/>
          </a:stretch>
        </p:blipFill>
        <p:spPr>
          <a:xfrm>
            <a:off x="9691522" y="4540389"/>
            <a:ext cx="1118213" cy="170184"/>
          </a:xfrm>
          <a:prstGeom prst="rect">
            <a:avLst/>
          </a:prstGeom>
        </p:spPr>
      </p:pic>
      <p:pic>
        <p:nvPicPr>
          <p:cNvPr id="35" name="Picture 33" descr="A picture containing text, clipart&#10;&#10;Description automatically generated">
            <a:extLst>
              <a:ext uri="{FF2B5EF4-FFF2-40B4-BE49-F238E27FC236}">
                <a16:creationId xmlns:a16="http://schemas.microsoft.com/office/drawing/2014/main" id="{AC734A0F-CA19-FDFD-9123-6EA6289F9EFA}"/>
              </a:ext>
            </a:extLst>
          </p:cNvPr>
          <p:cNvPicPr>
            <a:picLocks noChangeAspect="1"/>
          </p:cNvPicPr>
          <p:nvPr/>
        </p:nvPicPr>
        <p:blipFill>
          <a:blip r:embed="rId7">
            <a:alphaModFix amt="90000"/>
          </a:blip>
          <a:stretch>
            <a:fillRect/>
          </a:stretch>
        </p:blipFill>
        <p:spPr>
          <a:xfrm>
            <a:off x="8802594" y="1775496"/>
            <a:ext cx="1214947" cy="199251"/>
          </a:xfrm>
          <a:prstGeom prst="rect">
            <a:avLst/>
          </a:prstGeom>
        </p:spPr>
      </p:pic>
      <p:pic>
        <p:nvPicPr>
          <p:cNvPr id="36" name="Picture 35">
            <a:extLst>
              <a:ext uri="{FF2B5EF4-FFF2-40B4-BE49-F238E27FC236}">
                <a16:creationId xmlns:a16="http://schemas.microsoft.com/office/drawing/2014/main" id="{A3BA1D28-A897-FBC3-6DF0-75953554505F}"/>
              </a:ext>
            </a:extLst>
          </p:cNvPr>
          <p:cNvPicPr>
            <a:picLocks noChangeAspect="1"/>
          </p:cNvPicPr>
          <p:nvPr/>
        </p:nvPicPr>
        <p:blipFill>
          <a:blip r:embed="rId8">
            <a:alphaModFix amt="70000"/>
          </a:blip>
          <a:stretch>
            <a:fillRect/>
          </a:stretch>
        </p:blipFill>
        <p:spPr>
          <a:xfrm>
            <a:off x="9301942" y="2736724"/>
            <a:ext cx="925145" cy="183220"/>
          </a:xfrm>
          <a:prstGeom prst="rect">
            <a:avLst/>
          </a:prstGeom>
        </p:spPr>
      </p:pic>
      <p:pic>
        <p:nvPicPr>
          <p:cNvPr id="38" name="Picture 38" descr="Text&#10;&#10;Description automatically generated">
            <a:extLst>
              <a:ext uri="{FF2B5EF4-FFF2-40B4-BE49-F238E27FC236}">
                <a16:creationId xmlns:a16="http://schemas.microsoft.com/office/drawing/2014/main" id="{4990312D-C06A-2230-2BE9-8A353E73C701}"/>
              </a:ext>
            </a:extLst>
          </p:cNvPr>
          <p:cNvPicPr>
            <a:picLocks noChangeAspect="1"/>
          </p:cNvPicPr>
          <p:nvPr/>
        </p:nvPicPr>
        <p:blipFill>
          <a:blip r:embed="rId9">
            <a:alphaModFix amt="90000"/>
          </a:blip>
          <a:stretch>
            <a:fillRect/>
          </a:stretch>
        </p:blipFill>
        <p:spPr>
          <a:xfrm>
            <a:off x="8406124" y="1286419"/>
            <a:ext cx="1373080" cy="204691"/>
          </a:xfrm>
          <a:prstGeom prst="rect">
            <a:avLst/>
          </a:prstGeom>
        </p:spPr>
      </p:pic>
      <p:pic>
        <p:nvPicPr>
          <p:cNvPr id="47" name="Picture 111">
            <a:extLst>
              <a:ext uri="{FF2B5EF4-FFF2-40B4-BE49-F238E27FC236}">
                <a16:creationId xmlns:a16="http://schemas.microsoft.com/office/drawing/2014/main" id="{8FB677E4-C316-237A-1521-FFEB7B7E01A8}"/>
              </a:ext>
            </a:extLst>
          </p:cNvPr>
          <p:cNvPicPr>
            <a:picLocks noChangeAspect="1"/>
          </p:cNvPicPr>
          <p:nvPr/>
        </p:nvPicPr>
        <p:blipFill>
          <a:blip r:embed="rId10">
            <a:alphaModFix amt="90000"/>
          </a:blip>
          <a:stretch>
            <a:fillRect/>
          </a:stretch>
        </p:blipFill>
        <p:spPr>
          <a:xfrm>
            <a:off x="1693376" y="1747764"/>
            <a:ext cx="1090671" cy="247028"/>
          </a:xfrm>
          <a:prstGeom prst="rect">
            <a:avLst/>
          </a:prstGeom>
        </p:spPr>
      </p:pic>
      <p:pic>
        <p:nvPicPr>
          <p:cNvPr id="49" name="Picture 113" descr="A picture containing text, clipart&#10;&#10;Description automatically generated">
            <a:extLst>
              <a:ext uri="{FF2B5EF4-FFF2-40B4-BE49-F238E27FC236}">
                <a16:creationId xmlns:a16="http://schemas.microsoft.com/office/drawing/2014/main" id="{806CDBB8-861E-9E5F-DB1D-D3C58A248661}"/>
              </a:ext>
            </a:extLst>
          </p:cNvPr>
          <p:cNvPicPr>
            <a:picLocks noChangeAspect="1"/>
          </p:cNvPicPr>
          <p:nvPr/>
        </p:nvPicPr>
        <p:blipFill>
          <a:blip r:embed="rId11">
            <a:alphaModFix amt="70000"/>
          </a:blip>
          <a:stretch>
            <a:fillRect/>
          </a:stretch>
        </p:blipFill>
        <p:spPr>
          <a:xfrm>
            <a:off x="1741086" y="2260432"/>
            <a:ext cx="930921" cy="241100"/>
          </a:xfrm>
          <a:prstGeom prst="rect">
            <a:avLst/>
          </a:prstGeom>
        </p:spPr>
      </p:pic>
      <p:pic>
        <p:nvPicPr>
          <p:cNvPr id="50" name="Picture 114">
            <a:extLst>
              <a:ext uri="{FF2B5EF4-FFF2-40B4-BE49-F238E27FC236}">
                <a16:creationId xmlns:a16="http://schemas.microsoft.com/office/drawing/2014/main" id="{EC5E378B-00BE-5B8D-7DFC-E8F36510307E}"/>
              </a:ext>
            </a:extLst>
          </p:cNvPr>
          <p:cNvPicPr>
            <a:picLocks noChangeAspect="1"/>
          </p:cNvPicPr>
          <p:nvPr/>
        </p:nvPicPr>
        <p:blipFill>
          <a:blip r:embed="rId12">
            <a:alphaModFix amt="90000"/>
          </a:blip>
          <a:stretch>
            <a:fillRect/>
          </a:stretch>
        </p:blipFill>
        <p:spPr>
          <a:xfrm>
            <a:off x="1523939" y="2679051"/>
            <a:ext cx="742567" cy="212435"/>
          </a:xfrm>
          <a:prstGeom prst="rect">
            <a:avLst/>
          </a:prstGeom>
        </p:spPr>
      </p:pic>
      <p:pic>
        <p:nvPicPr>
          <p:cNvPr id="54" name="Picture 118" descr="Logo&#10;&#10;Description automatically generated">
            <a:extLst>
              <a:ext uri="{FF2B5EF4-FFF2-40B4-BE49-F238E27FC236}">
                <a16:creationId xmlns:a16="http://schemas.microsoft.com/office/drawing/2014/main" id="{CB73774C-0B8B-37D0-7DA6-BF466A5C2DE5}"/>
              </a:ext>
            </a:extLst>
          </p:cNvPr>
          <p:cNvPicPr>
            <a:picLocks noChangeAspect="1"/>
          </p:cNvPicPr>
          <p:nvPr/>
        </p:nvPicPr>
        <p:blipFill>
          <a:blip r:embed="rId13">
            <a:alphaModFix amt="90000"/>
          </a:blip>
          <a:stretch>
            <a:fillRect/>
          </a:stretch>
        </p:blipFill>
        <p:spPr>
          <a:xfrm>
            <a:off x="981745" y="3673159"/>
            <a:ext cx="1299032" cy="288108"/>
          </a:xfrm>
          <a:prstGeom prst="rect">
            <a:avLst/>
          </a:prstGeom>
        </p:spPr>
      </p:pic>
      <p:pic>
        <p:nvPicPr>
          <p:cNvPr id="55" name="Picture 119">
            <a:extLst>
              <a:ext uri="{FF2B5EF4-FFF2-40B4-BE49-F238E27FC236}">
                <a16:creationId xmlns:a16="http://schemas.microsoft.com/office/drawing/2014/main" id="{9F9BC86A-DBF3-A0E0-218E-1366101A1B0B}"/>
              </a:ext>
            </a:extLst>
          </p:cNvPr>
          <p:cNvPicPr>
            <a:picLocks noChangeAspect="1"/>
          </p:cNvPicPr>
          <p:nvPr/>
        </p:nvPicPr>
        <p:blipFill>
          <a:blip r:embed="rId14">
            <a:alphaModFix amt="90000"/>
          </a:blip>
          <a:stretch>
            <a:fillRect/>
          </a:stretch>
        </p:blipFill>
        <p:spPr>
          <a:xfrm>
            <a:off x="1396497" y="4134571"/>
            <a:ext cx="774155" cy="230745"/>
          </a:xfrm>
          <a:prstGeom prst="rect">
            <a:avLst/>
          </a:prstGeom>
        </p:spPr>
      </p:pic>
      <p:pic>
        <p:nvPicPr>
          <p:cNvPr id="59" name="Picture 124">
            <a:extLst>
              <a:ext uri="{FF2B5EF4-FFF2-40B4-BE49-F238E27FC236}">
                <a16:creationId xmlns:a16="http://schemas.microsoft.com/office/drawing/2014/main" id="{F341D410-5101-457C-CFB1-017213C25B42}"/>
              </a:ext>
            </a:extLst>
          </p:cNvPr>
          <p:cNvPicPr>
            <a:picLocks noChangeAspect="1"/>
          </p:cNvPicPr>
          <p:nvPr/>
        </p:nvPicPr>
        <p:blipFill>
          <a:blip r:embed="rId15">
            <a:alphaModFix amt="90000"/>
          </a:blip>
          <a:stretch>
            <a:fillRect/>
          </a:stretch>
        </p:blipFill>
        <p:spPr>
          <a:xfrm>
            <a:off x="1179725" y="3184377"/>
            <a:ext cx="1145755" cy="167187"/>
          </a:xfrm>
          <a:prstGeom prst="rect">
            <a:avLst/>
          </a:prstGeom>
        </p:spPr>
      </p:pic>
      <p:pic>
        <p:nvPicPr>
          <p:cNvPr id="61" name="Picture 60">
            <a:extLst>
              <a:ext uri="{FF2B5EF4-FFF2-40B4-BE49-F238E27FC236}">
                <a16:creationId xmlns:a16="http://schemas.microsoft.com/office/drawing/2014/main" id="{69847345-982A-DA29-BC8B-E7C44ABF8D25}"/>
              </a:ext>
            </a:extLst>
          </p:cNvPr>
          <p:cNvPicPr>
            <a:picLocks noChangeAspect="1"/>
          </p:cNvPicPr>
          <p:nvPr/>
        </p:nvPicPr>
        <p:blipFill>
          <a:blip r:embed="rId16">
            <a:alphaModFix amt="70000"/>
          </a:blip>
          <a:stretch>
            <a:fillRect/>
          </a:stretch>
        </p:blipFill>
        <p:spPr>
          <a:xfrm>
            <a:off x="9414443" y="6378606"/>
            <a:ext cx="1059659" cy="259903"/>
          </a:xfrm>
          <a:prstGeom prst="rect">
            <a:avLst/>
          </a:prstGeom>
        </p:spPr>
      </p:pic>
      <p:pic>
        <p:nvPicPr>
          <p:cNvPr id="62" name="Picture 61">
            <a:extLst>
              <a:ext uri="{FF2B5EF4-FFF2-40B4-BE49-F238E27FC236}">
                <a16:creationId xmlns:a16="http://schemas.microsoft.com/office/drawing/2014/main" id="{D1FDFD6D-4385-AFF2-E39E-0A5441112AEF}"/>
              </a:ext>
            </a:extLst>
          </p:cNvPr>
          <p:cNvPicPr>
            <a:picLocks noChangeAspect="1"/>
          </p:cNvPicPr>
          <p:nvPr/>
        </p:nvPicPr>
        <p:blipFill>
          <a:blip r:embed="rId17">
            <a:alphaModFix amt="90000"/>
          </a:blip>
          <a:stretch>
            <a:fillRect/>
          </a:stretch>
        </p:blipFill>
        <p:spPr>
          <a:xfrm>
            <a:off x="2428094" y="1319133"/>
            <a:ext cx="888607" cy="218641"/>
          </a:xfrm>
          <a:prstGeom prst="rect">
            <a:avLst/>
          </a:prstGeom>
        </p:spPr>
      </p:pic>
      <p:pic>
        <p:nvPicPr>
          <p:cNvPr id="65" name="Picture 64">
            <a:extLst>
              <a:ext uri="{FF2B5EF4-FFF2-40B4-BE49-F238E27FC236}">
                <a16:creationId xmlns:a16="http://schemas.microsoft.com/office/drawing/2014/main" id="{34CB28C1-7F0D-D03B-CB64-6DA85349A844}"/>
              </a:ext>
            </a:extLst>
          </p:cNvPr>
          <p:cNvPicPr>
            <a:picLocks noChangeAspect="1"/>
          </p:cNvPicPr>
          <p:nvPr/>
        </p:nvPicPr>
        <p:blipFill>
          <a:blip r:embed="rId18">
            <a:alphaModFix amt="90000"/>
          </a:blip>
          <a:stretch>
            <a:fillRect/>
          </a:stretch>
        </p:blipFill>
        <p:spPr>
          <a:xfrm>
            <a:off x="9111795" y="2290075"/>
            <a:ext cx="1115292" cy="160603"/>
          </a:xfrm>
          <a:prstGeom prst="rect">
            <a:avLst/>
          </a:prstGeom>
        </p:spPr>
      </p:pic>
      <p:pic>
        <p:nvPicPr>
          <p:cNvPr id="66" name="Picture 65">
            <a:extLst>
              <a:ext uri="{FF2B5EF4-FFF2-40B4-BE49-F238E27FC236}">
                <a16:creationId xmlns:a16="http://schemas.microsoft.com/office/drawing/2014/main" id="{BA0448FD-7813-F5D9-5B44-C1A7D62F3A1E}"/>
              </a:ext>
            </a:extLst>
          </p:cNvPr>
          <p:cNvPicPr>
            <a:picLocks noChangeAspect="1"/>
          </p:cNvPicPr>
          <p:nvPr/>
        </p:nvPicPr>
        <p:blipFill>
          <a:blip r:embed="rId19">
            <a:alphaModFix amt="90000"/>
          </a:blip>
          <a:stretch>
            <a:fillRect/>
          </a:stretch>
        </p:blipFill>
        <p:spPr>
          <a:xfrm>
            <a:off x="185646" y="4070218"/>
            <a:ext cx="849791" cy="283831"/>
          </a:xfrm>
          <a:prstGeom prst="rect">
            <a:avLst/>
          </a:prstGeom>
        </p:spPr>
      </p:pic>
      <p:pic>
        <p:nvPicPr>
          <p:cNvPr id="69" name="Picture 68">
            <a:extLst>
              <a:ext uri="{FF2B5EF4-FFF2-40B4-BE49-F238E27FC236}">
                <a16:creationId xmlns:a16="http://schemas.microsoft.com/office/drawing/2014/main" id="{4D2F2F8E-B58C-46BD-A2B1-D1C7109628AD}"/>
              </a:ext>
            </a:extLst>
          </p:cNvPr>
          <p:cNvPicPr>
            <a:picLocks noChangeAspect="1"/>
          </p:cNvPicPr>
          <p:nvPr/>
        </p:nvPicPr>
        <p:blipFill rotWithShape="1">
          <a:blip r:embed="rId20"/>
          <a:srcRect l="37752" t="35302" r="10989" b="10123"/>
          <a:stretch/>
        </p:blipFill>
        <p:spPr>
          <a:xfrm>
            <a:off x="4041055" y="2783725"/>
            <a:ext cx="4183953" cy="2329596"/>
          </a:xfrm>
          <a:prstGeom prst="rect">
            <a:avLst/>
          </a:prstGeom>
        </p:spPr>
      </p:pic>
      <p:pic>
        <p:nvPicPr>
          <p:cNvPr id="2052" name="Picture 4" descr="Qualtrics API">
            <a:extLst>
              <a:ext uri="{FF2B5EF4-FFF2-40B4-BE49-F238E27FC236}">
                <a16:creationId xmlns:a16="http://schemas.microsoft.com/office/drawing/2014/main" id="{57618CB0-4937-8D28-3E18-9BA0EF3927F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168712" y="5101906"/>
            <a:ext cx="888695" cy="252954"/>
          </a:xfrm>
          <a:prstGeom prst="rect">
            <a:avLst/>
          </a:prstGeom>
          <a:noFill/>
          <a:extLst>
            <a:ext uri="{909E8E84-426E-40DD-AFC4-6F175D3DCCD1}">
              <a14:hiddenFill xmlns:a14="http://schemas.microsoft.com/office/drawing/2010/main">
                <a:solidFill>
                  <a:srgbClr val="FFFFFF"/>
                </a:solidFill>
              </a14:hiddenFill>
            </a:ext>
          </a:extLst>
        </p:spPr>
      </p:pic>
      <p:sp>
        <p:nvSpPr>
          <p:cNvPr id="70" name="Rounded Rectangle 69">
            <a:extLst>
              <a:ext uri="{FF2B5EF4-FFF2-40B4-BE49-F238E27FC236}">
                <a16:creationId xmlns:a16="http://schemas.microsoft.com/office/drawing/2014/main" id="{407AD84B-652E-F92C-0D41-CA9C81550B8A}"/>
              </a:ext>
            </a:extLst>
          </p:cNvPr>
          <p:cNvSpPr/>
          <p:nvPr/>
        </p:nvSpPr>
        <p:spPr>
          <a:xfrm>
            <a:off x="2195347" y="5057653"/>
            <a:ext cx="2069077"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Voice of the customer</a:t>
            </a:r>
          </a:p>
        </p:txBody>
      </p:sp>
      <p:pic>
        <p:nvPicPr>
          <p:cNvPr id="2054" name="Picture 6" descr="Heap white logo transparent PNG - StickPNG">
            <a:extLst>
              <a:ext uri="{FF2B5EF4-FFF2-40B4-BE49-F238E27FC236}">
                <a16:creationId xmlns:a16="http://schemas.microsoft.com/office/drawing/2014/main" id="{FF43071B-2D0A-11F6-F24F-FCE9578618D6}"/>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46889" y="4567583"/>
            <a:ext cx="762000" cy="3133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raze - Battery Ventures">
            <a:extLst>
              <a:ext uri="{FF2B5EF4-FFF2-40B4-BE49-F238E27FC236}">
                <a16:creationId xmlns:a16="http://schemas.microsoft.com/office/drawing/2014/main" id="{E114AA94-9391-A641-83D8-812A9E296F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603115" y="5643514"/>
            <a:ext cx="866837" cy="45915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ertified platform partnerships | Ntara | Kentico, inriver, Znode">
            <a:extLst>
              <a:ext uri="{FF2B5EF4-FFF2-40B4-BE49-F238E27FC236}">
                <a16:creationId xmlns:a16="http://schemas.microsoft.com/office/drawing/2014/main" id="{13BED13D-55FC-2DA6-26AE-1D5442EA14EE}"/>
              </a:ext>
            </a:extLst>
          </p:cNvPr>
          <p:cNvPicPr>
            <a:picLocks noChangeAspect="1" noChangeArrowheads="1"/>
          </p:cNvPicPr>
          <p:nvPr/>
        </p:nvPicPr>
        <p:blipFill rotWithShape="1">
          <a:blip r:embed="rId25">
            <a:extLst>
              <a:ext uri="{28A0092B-C50C-407E-A947-70E740481C1C}">
                <a14:useLocalDpi xmlns:a14="http://schemas.microsoft.com/office/drawing/2010/main" val="0"/>
              </a:ext>
            </a:extLst>
          </a:blip>
          <a:srcRect b="9279"/>
          <a:stretch/>
        </p:blipFill>
        <p:spPr bwMode="auto">
          <a:xfrm>
            <a:off x="9416826" y="3163164"/>
            <a:ext cx="634807" cy="48184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ase Study - Cloudflare - Marketo">
            <a:extLst>
              <a:ext uri="{FF2B5EF4-FFF2-40B4-BE49-F238E27FC236}">
                <a16:creationId xmlns:a16="http://schemas.microsoft.com/office/drawing/2014/main" id="{A24FEF4D-E273-9E5F-1F95-2516406AB5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297919" y="5493433"/>
            <a:ext cx="790913" cy="263638"/>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Microsoft-Logo-White - Vyopta">
            <a:extLst>
              <a:ext uri="{FF2B5EF4-FFF2-40B4-BE49-F238E27FC236}">
                <a16:creationId xmlns:a16="http://schemas.microsoft.com/office/drawing/2014/main" id="{7AD553B0-2811-05D2-7E94-3D48B68BF297}"/>
              </a:ext>
            </a:extLst>
          </p:cNvPr>
          <p:cNvPicPr>
            <a:picLocks noChangeAspect="1" noChangeArrowheads="1"/>
          </p:cNvPicPr>
          <p:nvPr/>
        </p:nvPicPr>
        <p:blipFill>
          <a:blip r:embed="rId27">
            <a:extLst>
              <a:ext uri="{BEBA8EAE-BF5A-486C-A8C5-ECC9F3942E4B}">
                <a14:imgProps xmlns:a14="http://schemas.microsoft.com/office/drawing/2010/main">
                  <a14:imgLayer r:embed="rId28">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795427" y="4975199"/>
            <a:ext cx="1140475" cy="419956"/>
          </a:xfrm>
          <a:prstGeom prst="rect">
            <a:avLst/>
          </a:prstGeom>
          <a:noFill/>
          <a:extLst>
            <a:ext uri="{909E8E84-426E-40DD-AFC4-6F175D3DCCD1}">
              <a14:hiddenFill xmlns:a14="http://schemas.microsoft.com/office/drawing/2010/main">
                <a:solidFill>
                  <a:srgbClr val="FFFFFF"/>
                </a:solidFill>
              </a14:hiddenFill>
            </a:ext>
          </a:extLst>
        </p:spPr>
      </p:pic>
      <p:sp>
        <p:nvSpPr>
          <p:cNvPr id="71" name="Rounded Rectangle 70">
            <a:extLst>
              <a:ext uri="{FF2B5EF4-FFF2-40B4-BE49-F238E27FC236}">
                <a16:creationId xmlns:a16="http://schemas.microsoft.com/office/drawing/2014/main" id="{248A34FE-085C-866F-206C-E8723EAEE1CB}"/>
              </a:ext>
            </a:extLst>
          </p:cNvPr>
          <p:cNvSpPr/>
          <p:nvPr/>
        </p:nvSpPr>
        <p:spPr>
          <a:xfrm>
            <a:off x="2402119" y="5428442"/>
            <a:ext cx="2069077" cy="3466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US" sz="1000" b="1">
                <a:solidFill>
                  <a:schemeClr val="accent3"/>
                </a:solidFill>
                <a:latin typeface="Arial"/>
                <a:cs typeface="Arial"/>
              </a:rPr>
              <a:t>Content delivery</a:t>
            </a:r>
          </a:p>
        </p:txBody>
      </p:sp>
      <p:sp>
        <p:nvSpPr>
          <p:cNvPr id="73" name="Rounded Rectangle 72">
            <a:extLst>
              <a:ext uri="{FF2B5EF4-FFF2-40B4-BE49-F238E27FC236}">
                <a16:creationId xmlns:a16="http://schemas.microsoft.com/office/drawing/2014/main" id="{707D3610-0656-D156-CF97-A7F90D938969}"/>
              </a:ext>
            </a:extLst>
          </p:cNvPr>
          <p:cNvSpPr/>
          <p:nvPr/>
        </p:nvSpPr>
        <p:spPr>
          <a:xfrm>
            <a:off x="8087782" y="3248898"/>
            <a:ext cx="953961" cy="2790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r"/>
            <a:r>
              <a:rPr lang="en-US" sz="1000" b="1">
                <a:solidFill>
                  <a:schemeClr val="accent3"/>
                </a:solidFill>
                <a:latin typeface="Arial"/>
                <a:cs typeface="Arial"/>
              </a:rPr>
              <a:t>Punchout</a:t>
            </a:r>
          </a:p>
        </p:txBody>
      </p:sp>
      <p:sp>
        <p:nvSpPr>
          <p:cNvPr id="74" name="TextBox 73">
            <a:extLst>
              <a:ext uri="{FF2B5EF4-FFF2-40B4-BE49-F238E27FC236}">
                <a16:creationId xmlns:a16="http://schemas.microsoft.com/office/drawing/2014/main" id="{FA3D0D20-4A77-349E-D859-F7D3D39F340B}"/>
              </a:ext>
            </a:extLst>
          </p:cNvPr>
          <p:cNvSpPr txBox="1"/>
          <p:nvPr/>
        </p:nvSpPr>
        <p:spPr>
          <a:xfrm>
            <a:off x="599695" y="187303"/>
            <a:ext cx="11218984" cy="707886"/>
          </a:xfrm>
          <a:prstGeom prst="rect">
            <a:avLst/>
          </a:prstGeom>
          <a:noFill/>
        </p:spPr>
        <p:txBody>
          <a:bodyPr wrap="square" rtlCol="0">
            <a:spAutoFit/>
          </a:bodyPr>
          <a:lstStyle/>
          <a:p>
            <a:pPr algn="l"/>
            <a:r>
              <a:rPr lang="en-GB" sz="4000" b="1" dirty="0">
                <a:solidFill>
                  <a:schemeClr val="bg1"/>
                </a:solidFill>
              </a:rPr>
              <a:t>Our priority technology partners</a:t>
            </a:r>
            <a:endParaRPr lang="en-GB" sz="4000" b="1" i="0" dirty="0">
              <a:solidFill>
                <a:schemeClr val="bg1"/>
              </a:solidFill>
              <a:effectLst/>
            </a:endParaRPr>
          </a:p>
        </p:txBody>
      </p:sp>
      <p:pic>
        <p:nvPicPr>
          <p:cNvPr id="75" name="Picture 74">
            <a:extLst>
              <a:ext uri="{FF2B5EF4-FFF2-40B4-BE49-F238E27FC236}">
                <a16:creationId xmlns:a16="http://schemas.microsoft.com/office/drawing/2014/main" id="{5CAF54EF-2534-D2C8-B607-766E0DCD3395}"/>
              </a:ext>
            </a:extLst>
          </p:cNvPr>
          <p:cNvPicPr>
            <a:picLocks noChangeAspect="1"/>
          </p:cNvPicPr>
          <p:nvPr/>
        </p:nvPicPr>
        <p:blipFill rotWithShape="1">
          <a:blip r:embed="rId29"/>
          <a:srcRect t="14961" b="12325"/>
          <a:stretch/>
        </p:blipFill>
        <p:spPr>
          <a:xfrm>
            <a:off x="9446947" y="3673159"/>
            <a:ext cx="872897" cy="634717"/>
          </a:xfrm>
          <a:prstGeom prst="rect">
            <a:avLst/>
          </a:prstGeom>
        </p:spPr>
      </p:pic>
      <p:sp>
        <p:nvSpPr>
          <p:cNvPr id="9" name="Rectangle 8">
            <a:extLst>
              <a:ext uri="{FF2B5EF4-FFF2-40B4-BE49-F238E27FC236}">
                <a16:creationId xmlns:a16="http://schemas.microsoft.com/office/drawing/2014/main" id="{A7C20251-CE6B-D12F-35B8-D0E2C8B89C22}"/>
              </a:ext>
            </a:extLst>
          </p:cNvPr>
          <p:cNvSpPr/>
          <p:nvPr/>
        </p:nvSpPr>
        <p:spPr>
          <a:xfrm>
            <a:off x="3396297" y="6393698"/>
            <a:ext cx="1705916" cy="246221"/>
          </a:xfrm>
          <a:prstGeom prst="rect">
            <a:avLst/>
          </a:prstGeom>
        </p:spPr>
        <p:txBody>
          <a:bodyPr wrap="none" lIns="91440" tIns="45720" rIns="91440" bIns="45720" anchor="t">
            <a:spAutoFit/>
          </a:bodyPr>
          <a:lstStyle/>
          <a:p>
            <a:r>
              <a:rPr lang="en-GB" sz="1000" b="1">
                <a:solidFill>
                  <a:schemeClr val="accent3"/>
                </a:solidFill>
                <a:latin typeface="Arial"/>
                <a:cs typeface="Arial"/>
              </a:rPr>
              <a:t>Performance monitoring </a:t>
            </a:r>
            <a:endParaRPr lang="en-US" sz="1000" b="1" dirty="0">
              <a:solidFill>
                <a:schemeClr val="accent3"/>
              </a:solidFill>
              <a:latin typeface="Arial"/>
              <a:cs typeface="Arial"/>
            </a:endParaRPr>
          </a:p>
        </p:txBody>
      </p:sp>
      <p:pic>
        <p:nvPicPr>
          <p:cNvPr id="10" name="Picture 37" descr="A picture containing text, clipart&#10;&#10;Description automatically generated">
            <a:extLst>
              <a:ext uri="{FF2B5EF4-FFF2-40B4-BE49-F238E27FC236}">
                <a16:creationId xmlns:a16="http://schemas.microsoft.com/office/drawing/2014/main" id="{C76CA613-5A67-EB59-AE0F-2F0CC6462486}"/>
              </a:ext>
            </a:extLst>
          </p:cNvPr>
          <p:cNvPicPr>
            <a:picLocks noChangeAspect="1"/>
          </p:cNvPicPr>
          <p:nvPr/>
        </p:nvPicPr>
        <p:blipFill>
          <a:blip r:embed="rId30">
            <a:alphaModFix amt="90000"/>
          </a:blip>
          <a:stretch>
            <a:fillRect/>
          </a:stretch>
        </p:blipFill>
        <p:spPr>
          <a:xfrm>
            <a:off x="2088832" y="6413934"/>
            <a:ext cx="1072309" cy="224575"/>
          </a:xfrm>
          <a:prstGeom prst="rect">
            <a:avLst/>
          </a:prstGeom>
        </p:spPr>
      </p:pic>
      <p:pic>
        <p:nvPicPr>
          <p:cNvPr id="1026" name="Picture 2" descr="Smartling Logo Download Vector">
            <a:extLst>
              <a:ext uri="{FF2B5EF4-FFF2-40B4-BE49-F238E27FC236}">
                <a16:creationId xmlns:a16="http://schemas.microsoft.com/office/drawing/2014/main" id="{20ED9E51-CAC9-C0EC-EFE3-E5E2F265892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10450914" y="2234165"/>
            <a:ext cx="1210741" cy="230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zaarvoice logo and thumbnail transparent PNG - StickPNG">
            <a:extLst>
              <a:ext uri="{FF2B5EF4-FFF2-40B4-BE49-F238E27FC236}">
                <a16:creationId xmlns:a16="http://schemas.microsoft.com/office/drawing/2014/main" id="{8FE0E4CD-F138-5CB6-4C81-D14018509D5F}"/>
              </a:ext>
            </a:extLst>
          </p:cNvPr>
          <p:cNvPicPr>
            <a:picLocks noChangeAspect="1" noChangeArrowheads="1"/>
          </p:cNvPicPr>
          <p:nvPr/>
        </p:nvPicPr>
        <p:blipFill>
          <a:blip r:embed="rId33">
            <a:extLst>
              <a:ext uri="{BEBA8EAE-BF5A-486C-A8C5-ECC9F3942E4B}">
                <a14:imgProps xmlns:a14="http://schemas.microsoft.com/office/drawing/2010/main">
                  <a14:imgLayer r:embed="rId3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476612" y="4968097"/>
            <a:ext cx="544929" cy="54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798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p:txBody>
          <a:bodyPr>
            <a:normAutofit fontScale="92500" lnSpcReduction="10000"/>
          </a:bodyPr>
          <a:lstStyle/>
          <a:p>
            <a:r>
              <a:rPr lang="en-US"/>
              <a:t>Current GTM/Co-Sell Partnership Landscape</a:t>
            </a:r>
          </a:p>
        </p:txBody>
      </p:sp>
      <p:sp>
        <p:nvSpPr>
          <p:cNvPr id="9" name="Rounded Rectangle 8">
            <a:extLst>
              <a:ext uri="{FF2B5EF4-FFF2-40B4-BE49-F238E27FC236}">
                <a16:creationId xmlns:a16="http://schemas.microsoft.com/office/drawing/2014/main" id="{361E8C33-8C4E-6B4C-8ACA-30B4468D3DF2}"/>
              </a:ext>
            </a:extLst>
          </p:cNvPr>
          <p:cNvSpPr/>
          <p:nvPr/>
        </p:nvSpPr>
        <p:spPr>
          <a:xfrm>
            <a:off x="5781186" y="2875517"/>
            <a:ext cx="1328728" cy="1327740"/>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1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Contentsquare</a:t>
            </a:r>
            <a:endParaRPr kumimoji="0" lang="en-US" sz="11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cxnSp>
        <p:nvCxnSpPr>
          <p:cNvPr id="11" name="Google Shape;327;p46">
            <a:extLst>
              <a:ext uri="{FF2B5EF4-FFF2-40B4-BE49-F238E27FC236}">
                <a16:creationId xmlns:a16="http://schemas.microsoft.com/office/drawing/2014/main" id="{AABDA8F1-E795-AE9E-9C52-241C3CB2A255}"/>
              </a:ext>
            </a:extLst>
          </p:cNvPr>
          <p:cNvCxnSpPr>
            <a:cxnSpLocks/>
          </p:cNvCxnSpPr>
          <p:nvPr/>
        </p:nvCxnSpPr>
        <p:spPr>
          <a:xfrm>
            <a:off x="672344" y="4303843"/>
            <a:ext cx="1940727" cy="0"/>
          </a:xfrm>
          <a:prstGeom prst="straightConnector1">
            <a:avLst/>
          </a:prstGeom>
          <a:noFill/>
          <a:ln w="12700" cap="flat" cmpd="sng">
            <a:solidFill>
              <a:schemeClr val="bg1"/>
            </a:solidFill>
            <a:prstDash val="sysDash"/>
            <a:round/>
            <a:headEnd type="none" w="med" len="med"/>
            <a:tailEnd type="none" w="med" len="med"/>
          </a:ln>
        </p:spPr>
      </p:cxnSp>
      <p:sp>
        <p:nvSpPr>
          <p:cNvPr id="12" name="Google Shape;1830;p331">
            <a:extLst>
              <a:ext uri="{FF2B5EF4-FFF2-40B4-BE49-F238E27FC236}">
                <a16:creationId xmlns:a16="http://schemas.microsoft.com/office/drawing/2014/main" id="{F4F92451-C934-8718-8513-A74A1697A4F1}"/>
              </a:ext>
            </a:extLst>
          </p:cNvPr>
          <p:cNvSpPr txBox="1">
            <a:spLocks/>
          </p:cNvSpPr>
          <p:nvPr/>
        </p:nvSpPr>
        <p:spPr>
          <a:xfrm>
            <a:off x="762835" y="2884918"/>
            <a:ext cx="2048513" cy="141892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Technology Partners</a:t>
            </a:r>
            <a:br>
              <a:rPr kumimoji="0" lang="en-US" sz="12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br>
            <a:r>
              <a:rPr kumimoji="0" lang="en-US" sz="1200"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Platinum</a:t>
            </a:r>
          </a:p>
        </p:txBody>
      </p:sp>
      <p:cxnSp>
        <p:nvCxnSpPr>
          <p:cNvPr id="6" name="Google Shape;327;p46">
            <a:extLst>
              <a:ext uri="{FF2B5EF4-FFF2-40B4-BE49-F238E27FC236}">
                <a16:creationId xmlns:a16="http://schemas.microsoft.com/office/drawing/2014/main" id="{2670CAC9-0ED5-2FCD-EA67-3562EC77D825}"/>
              </a:ext>
            </a:extLst>
          </p:cNvPr>
          <p:cNvCxnSpPr>
            <a:cxnSpLocks/>
          </p:cNvCxnSpPr>
          <p:nvPr/>
        </p:nvCxnSpPr>
        <p:spPr>
          <a:xfrm>
            <a:off x="672344" y="1989270"/>
            <a:ext cx="1940727" cy="0"/>
          </a:xfrm>
          <a:prstGeom prst="straightConnector1">
            <a:avLst/>
          </a:prstGeom>
          <a:noFill/>
          <a:ln w="12700" cap="flat" cmpd="sng">
            <a:solidFill>
              <a:schemeClr val="bg1"/>
            </a:solidFill>
            <a:prstDash val="sysDash"/>
            <a:round/>
            <a:headEnd type="none" w="med" len="med"/>
            <a:tailEnd type="none" w="med" len="med"/>
          </a:ln>
        </p:spPr>
      </p:cxnSp>
      <p:cxnSp>
        <p:nvCxnSpPr>
          <p:cNvPr id="8" name="Google Shape;327;p46">
            <a:extLst>
              <a:ext uri="{FF2B5EF4-FFF2-40B4-BE49-F238E27FC236}">
                <a16:creationId xmlns:a16="http://schemas.microsoft.com/office/drawing/2014/main" id="{7A82B576-FF31-E3EA-37E0-264A6E22EC2F}"/>
              </a:ext>
            </a:extLst>
          </p:cNvPr>
          <p:cNvCxnSpPr>
            <a:cxnSpLocks/>
          </p:cNvCxnSpPr>
          <p:nvPr/>
        </p:nvCxnSpPr>
        <p:spPr>
          <a:xfrm>
            <a:off x="672344" y="2860808"/>
            <a:ext cx="1940727" cy="0"/>
          </a:xfrm>
          <a:prstGeom prst="straightConnector1">
            <a:avLst/>
          </a:prstGeom>
          <a:noFill/>
          <a:ln w="12700" cap="flat" cmpd="sng">
            <a:solidFill>
              <a:schemeClr val="bg1"/>
            </a:solidFill>
            <a:prstDash val="sysDash"/>
            <a:round/>
            <a:headEnd type="none" w="med" len="med"/>
            <a:tailEnd type="none" w="med" len="med"/>
          </a:ln>
        </p:spPr>
      </p:cxnSp>
      <p:sp>
        <p:nvSpPr>
          <p:cNvPr id="10" name="Google Shape;1830;p331">
            <a:extLst>
              <a:ext uri="{FF2B5EF4-FFF2-40B4-BE49-F238E27FC236}">
                <a16:creationId xmlns:a16="http://schemas.microsoft.com/office/drawing/2014/main" id="{F5BE13E7-A779-86DD-63CD-A224C772DA76}"/>
              </a:ext>
            </a:extLst>
          </p:cNvPr>
          <p:cNvSpPr txBox="1">
            <a:spLocks/>
          </p:cNvSpPr>
          <p:nvPr/>
        </p:nvSpPr>
        <p:spPr>
          <a:xfrm>
            <a:off x="762835" y="2013379"/>
            <a:ext cx="2048513" cy="84742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Strategic Partners</a:t>
            </a:r>
          </a:p>
        </p:txBody>
      </p:sp>
      <p:sp>
        <p:nvSpPr>
          <p:cNvPr id="18" name="Google Shape;1830;p331">
            <a:extLst>
              <a:ext uri="{FF2B5EF4-FFF2-40B4-BE49-F238E27FC236}">
                <a16:creationId xmlns:a16="http://schemas.microsoft.com/office/drawing/2014/main" id="{9E95261B-8A3A-BD2B-F619-DCFC077011E1}"/>
              </a:ext>
            </a:extLst>
          </p:cNvPr>
          <p:cNvSpPr txBox="1">
            <a:spLocks/>
          </p:cNvSpPr>
          <p:nvPr/>
        </p:nvSpPr>
        <p:spPr>
          <a:xfrm>
            <a:off x="762835" y="1023257"/>
            <a:ext cx="2048513" cy="96600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Product Solution</a:t>
            </a:r>
          </a:p>
        </p:txBody>
      </p:sp>
      <p:sp>
        <p:nvSpPr>
          <p:cNvPr id="22" name="Rounded Rectangle 21">
            <a:extLst>
              <a:ext uri="{FF2B5EF4-FFF2-40B4-BE49-F238E27FC236}">
                <a16:creationId xmlns:a16="http://schemas.microsoft.com/office/drawing/2014/main" id="{755DF673-5CDB-2E95-4329-EB64584C561B}"/>
              </a:ext>
            </a:extLst>
          </p:cNvPr>
          <p:cNvSpPr/>
          <p:nvPr/>
        </p:nvSpPr>
        <p:spPr>
          <a:xfrm>
            <a:off x="2804133"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Orchestrate</a:t>
            </a:r>
          </a:p>
        </p:txBody>
      </p:sp>
      <p:sp>
        <p:nvSpPr>
          <p:cNvPr id="24" name="Rounded Rectangle 23">
            <a:extLst>
              <a:ext uri="{FF2B5EF4-FFF2-40B4-BE49-F238E27FC236}">
                <a16:creationId xmlns:a16="http://schemas.microsoft.com/office/drawing/2014/main" id="{324B344C-6D9E-F449-60E6-609D6D8E150A}"/>
              </a:ext>
            </a:extLst>
          </p:cNvPr>
          <p:cNvSpPr/>
          <p:nvPr/>
        </p:nvSpPr>
        <p:spPr>
          <a:xfrm>
            <a:off x="5781186"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Experiment</a:t>
            </a:r>
          </a:p>
        </p:txBody>
      </p:sp>
      <p:sp>
        <p:nvSpPr>
          <p:cNvPr id="26" name="Rounded Rectangle 25">
            <a:extLst>
              <a:ext uri="{FF2B5EF4-FFF2-40B4-BE49-F238E27FC236}">
                <a16:creationId xmlns:a16="http://schemas.microsoft.com/office/drawing/2014/main" id="{07E43C61-8513-53FA-8A4A-2F52BED353B7}"/>
              </a:ext>
            </a:extLst>
          </p:cNvPr>
          <p:cNvSpPr/>
          <p:nvPr/>
        </p:nvSpPr>
        <p:spPr>
          <a:xfrm>
            <a:off x="8758238"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Monetize</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7" name="Rounded Rectangle 26">
            <a:extLst>
              <a:ext uri="{FF2B5EF4-FFF2-40B4-BE49-F238E27FC236}">
                <a16:creationId xmlns:a16="http://schemas.microsoft.com/office/drawing/2014/main" id="{67A3829D-E2F4-5829-5F5F-248564575FAB}"/>
              </a:ext>
            </a:extLst>
          </p:cNvPr>
          <p:cNvSpPr/>
          <p:nvPr/>
        </p:nvSpPr>
        <p:spPr>
          <a:xfrm>
            <a:off x="2804133"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CMS</a:t>
            </a:r>
          </a:p>
        </p:txBody>
      </p:sp>
      <p:sp>
        <p:nvSpPr>
          <p:cNvPr id="28" name="Rounded Rectangle 27">
            <a:extLst>
              <a:ext uri="{FF2B5EF4-FFF2-40B4-BE49-F238E27FC236}">
                <a16:creationId xmlns:a16="http://schemas.microsoft.com/office/drawing/2014/main" id="{EE3ACFB5-F563-ECA7-6AE3-12A154D6A38C}"/>
              </a:ext>
            </a:extLst>
          </p:cNvPr>
          <p:cNvSpPr/>
          <p:nvPr/>
        </p:nvSpPr>
        <p:spPr>
          <a:xfrm>
            <a:off x="4224759"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CMP</a:t>
            </a:r>
          </a:p>
        </p:txBody>
      </p:sp>
      <p:sp>
        <p:nvSpPr>
          <p:cNvPr id="29" name="Rounded Rectangle 28">
            <a:extLst>
              <a:ext uri="{FF2B5EF4-FFF2-40B4-BE49-F238E27FC236}">
                <a16:creationId xmlns:a16="http://schemas.microsoft.com/office/drawing/2014/main" id="{7355580B-E143-1975-1A84-6510CB5DF102}"/>
              </a:ext>
            </a:extLst>
          </p:cNvPr>
          <p:cNvSpPr/>
          <p:nvPr/>
        </p:nvSpPr>
        <p:spPr>
          <a:xfrm>
            <a:off x="5778826"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WebX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0" name="Rounded Rectangle 29">
            <a:extLst>
              <a:ext uri="{FF2B5EF4-FFF2-40B4-BE49-F238E27FC236}">
                <a16:creationId xmlns:a16="http://schemas.microsoft.com/office/drawing/2014/main" id="{0F5B04B5-8CAF-9959-B7B3-0AEEEDA44C90}"/>
              </a:ext>
            </a:extLst>
          </p:cNvPr>
          <p:cNvSpPr/>
          <p:nvPr/>
        </p:nvSpPr>
        <p:spPr>
          <a:xfrm>
            <a:off x="7199452"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FeatX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1" name="Rounded Rectangle 30">
            <a:extLst>
              <a:ext uri="{FF2B5EF4-FFF2-40B4-BE49-F238E27FC236}">
                <a16:creationId xmlns:a16="http://schemas.microsoft.com/office/drawing/2014/main" id="{7B33FBC2-237F-2CED-ACC5-3B80036A30E1}"/>
              </a:ext>
            </a:extLst>
          </p:cNvPr>
          <p:cNvSpPr/>
          <p:nvPr/>
        </p:nvSpPr>
        <p:spPr>
          <a:xfrm>
            <a:off x="8753520"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Customized</a:t>
            </a:r>
          </a:p>
        </p:txBody>
      </p:sp>
      <p:sp>
        <p:nvSpPr>
          <p:cNvPr id="32" name="Rounded Rectangle 31">
            <a:extLst>
              <a:ext uri="{FF2B5EF4-FFF2-40B4-BE49-F238E27FC236}">
                <a16:creationId xmlns:a16="http://schemas.microsoft.com/office/drawing/2014/main" id="{761F19DE-039C-D9A0-8FDA-0A3966B41220}"/>
              </a:ext>
            </a:extLst>
          </p:cNvPr>
          <p:cNvSpPr/>
          <p:nvPr/>
        </p:nvSpPr>
        <p:spPr>
          <a:xfrm>
            <a:off x="10174146"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Configured</a:t>
            </a:r>
          </a:p>
        </p:txBody>
      </p:sp>
      <p:sp>
        <p:nvSpPr>
          <p:cNvPr id="33" name="Rounded Rectangle 32">
            <a:extLst>
              <a:ext uri="{FF2B5EF4-FFF2-40B4-BE49-F238E27FC236}">
                <a16:creationId xmlns:a16="http://schemas.microsoft.com/office/drawing/2014/main" id="{64A4C325-9D56-EC29-E4C3-C151C6A259A9}"/>
              </a:ext>
            </a:extLst>
          </p:cNvPr>
          <p:cNvSpPr/>
          <p:nvPr/>
        </p:nvSpPr>
        <p:spPr>
          <a:xfrm>
            <a:off x="7203586" y="2884918"/>
            <a:ext cx="1328728" cy="612424"/>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Fullstory</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4" name="Rounded Rectangle 33">
            <a:extLst>
              <a:ext uri="{FF2B5EF4-FFF2-40B4-BE49-F238E27FC236}">
                <a16:creationId xmlns:a16="http://schemas.microsoft.com/office/drawing/2014/main" id="{7F9A42BD-6420-8668-E618-DE357269306A}"/>
              </a:ext>
            </a:extLst>
          </p:cNvPr>
          <p:cNvSpPr/>
          <p:nvPr/>
        </p:nvSpPr>
        <p:spPr>
          <a:xfrm>
            <a:off x="7203586" y="3639580"/>
            <a:ext cx="1328728" cy="563677"/>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100" b="1">
                <a:solidFill>
                  <a:schemeClr val="bg1"/>
                </a:solidFill>
                <a:latin typeface="Arial" panose="020B0604020202020204"/>
                <a:ea typeface="Helvetica Neue"/>
                <a:cs typeface="Arial" panose="020B0604020202020204" pitchFamily="34" charset="0"/>
                <a:sym typeface="Helvetica Neue"/>
              </a:rPr>
              <a:t>Quantum Metric</a:t>
            </a:r>
            <a:endParaRPr kumimoji="0" lang="en-US" sz="11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5" name="Rounded Rectangle 34">
            <a:extLst>
              <a:ext uri="{FF2B5EF4-FFF2-40B4-BE49-F238E27FC236}">
                <a16:creationId xmlns:a16="http://schemas.microsoft.com/office/drawing/2014/main" id="{807D4152-3FC6-9A4C-CCC7-FF7E7724B709}"/>
              </a:ext>
            </a:extLst>
          </p:cNvPr>
          <p:cNvSpPr/>
          <p:nvPr/>
        </p:nvSpPr>
        <p:spPr>
          <a:xfrm>
            <a:off x="2803035" y="2898159"/>
            <a:ext cx="2743199" cy="1327740"/>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Siteimprove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cxnSp>
        <p:nvCxnSpPr>
          <p:cNvPr id="37" name="Google Shape;327;p46">
            <a:extLst>
              <a:ext uri="{FF2B5EF4-FFF2-40B4-BE49-F238E27FC236}">
                <a16:creationId xmlns:a16="http://schemas.microsoft.com/office/drawing/2014/main" id="{A6748D98-1642-83AE-AE8F-713F642206AD}"/>
              </a:ext>
            </a:extLst>
          </p:cNvPr>
          <p:cNvCxnSpPr>
            <a:cxnSpLocks/>
          </p:cNvCxnSpPr>
          <p:nvPr/>
        </p:nvCxnSpPr>
        <p:spPr>
          <a:xfrm>
            <a:off x="672344" y="6732730"/>
            <a:ext cx="1940727" cy="0"/>
          </a:xfrm>
          <a:prstGeom prst="straightConnector1">
            <a:avLst/>
          </a:prstGeom>
          <a:noFill/>
          <a:ln w="12700" cap="flat" cmpd="sng">
            <a:solidFill>
              <a:schemeClr val="bg1"/>
            </a:solidFill>
            <a:prstDash val="sysDash"/>
            <a:round/>
            <a:headEnd type="none" w="med" len="med"/>
            <a:tailEnd type="none" w="med" len="med"/>
          </a:ln>
        </p:spPr>
      </p:cxnSp>
      <p:sp>
        <p:nvSpPr>
          <p:cNvPr id="38" name="Google Shape;1830;p331">
            <a:extLst>
              <a:ext uri="{FF2B5EF4-FFF2-40B4-BE49-F238E27FC236}">
                <a16:creationId xmlns:a16="http://schemas.microsoft.com/office/drawing/2014/main" id="{27304BB5-0DD1-6158-1D73-EFB9B3ADE88E}"/>
              </a:ext>
            </a:extLst>
          </p:cNvPr>
          <p:cNvSpPr txBox="1">
            <a:spLocks/>
          </p:cNvSpPr>
          <p:nvPr/>
        </p:nvSpPr>
        <p:spPr>
          <a:xfrm>
            <a:off x="762835" y="4331881"/>
            <a:ext cx="2048513" cy="93752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Technology Partners</a:t>
            </a:r>
            <a:br>
              <a:rPr kumimoji="0" lang="en-US" sz="12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br>
            <a:r>
              <a:rPr kumimoji="0" lang="en-US" sz="1200"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Gold</a:t>
            </a:r>
          </a:p>
        </p:txBody>
      </p:sp>
      <p:sp>
        <p:nvSpPr>
          <p:cNvPr id="40" name="Rounded Rectangle 39">
            <a:extLst>
              <a:ext uri="{FF2B5EF4-FFF2-40B4-BE49-F238E27FC236}">
                <a16:creationId xmlns:a16="http://schemas.microsoft.com/office/drawing/2014/main" id="{848B3CC4-4D6F-5765-2377-85F181A146EC}"/>
              </a:ext>
            </a:extLst>
          </p:cNvPr>
          <p:cNvSpPr/>
          <p:nvPr/>
        </p:nvSpPr>
        <p:spPr>
          <a:xfrm>
            <a:off x="5781186" y="5294172"/>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6sense</a:t>
            </a:r>
          </a:p>
        </p:txBody>
      </p:sp>
      <p:sp>
        <p:nvSpPr>
          <p:cNvPr id="41" name="Rounded Rectangle 40">
            <a:extLst>
              <a:ext uri="{FF2B5EF4-FFF2-40B4-BE49-F238E27FC236}">
                <a16:creationId xmlns:a16="http://schemas.microsoft.com/office/drawing/2014/main" id="{CB51DEC1-40A2-5DE6-02BA-5FBEEBF37ECE}"/>
              </a:ext>
            </a:extLst>
          </p:cNvPr>
          <p:cNvSpPr/>
          <p:nvPr/>
        </p:nvSpPr>
        <p:spPr>
          <a:xfrm>
            <a:off x="2783305" y="4295795"/>
            <a:ext cx="1328728" cy="47163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Digizuite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3847A60C-BBE6-91BC-FB5C-F6B11C88372A}"/>
              </a:ext>
            </a:extLst>
          </p:cNvPr>
          <p:cNvSpPr/>
          <p:nvPr/>
        </p:nvSpPr>
        <p:spPr>
          <a:xfrm>
            <a:off x="5778826" y="5788101"/>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UserTesting</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4" name="Rounded Rectangle 43">
            <a:extLst>
              <a:ext uri="{FF2B5EF4-FFF2-40B4-BE49-F238E27FC236}">
                <a16:creationId xmlns:a16="http://schemas.microsoft.com/office/drawing/2014/main" id="{6B451A67-92A7-FFBE-E496-077FEBF9A120}"/>
              </a:ext>
            </a:extLst>
          </p:cNvPr>
          <p:cNvSpPr/>
          <p:nvPr/>
        </p:nvSpPr>
        <p:spPr>
          <a:xfrm>
            <a:off x="2804133" y="2162153"/>
            <a:ext cx="1327631" cy="644824"/>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5" name="Rounded Rectangle 44">
            <a:extLst>
              <a:ext uri="{FF2B5EF4-FFF2-40B4-BE49-F238E27FC236}">
                <a16:creationId xmlns:a16="http://schemas.microsoft.com/office/drawing/2014/main" id="{629E37E4-6191-7A3E-0C56-A8E104CA0FF3}"/>
              </a:ext>
            </a:extLst>
          </p:cNvPr>
          <p:cNvSpPr/>
          <p:nvPr/>
        </p:nvSpPr>
        <p:spPr>
          <a:xfrm>
            <a:off x="8746028" y="2162153"/>
            <a:ext cx="2743200" cy="587149"/>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6" name="Rounded Rectangle 45">
            <a:extLst>
              <a:ext uri="{FF2B5EF4-FFF2-40B4-BE49-F238E27FC236}">
                <a16:creationId xmlns:a16="http://schemas.microsoft.com/office/drawing/2014/main" id="{F7C56E58-AC57-797A-A164-51DD717C2A84}"/>
              </a:ext>
            </a:extLst>
          </p:cNvPr>
          <p:cNvSpPr/>
          <p:nvPr/>
        </p:nvSpPr>
        <p:spPr>
          <a:xfrm>
            <a:off x="5781186" y="2155619"/>
            <a:ext cx="2743200" cy="612424"/>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Google</a:t>
            </a:r>
          </a:p>
        </p:txBody>
      </p:sp>
      <p:sp>
        <p:nvSpPr>
          <p:cNvPr id="47" name="Rounded Rectangle 46">
            <a:extLst>
              <a:ext uri="{FF2B5EF4-FFF2-40B4-BE49-F238E27FC236}">
                <a16:creationId xmlns:a16="http://schemas.microsoft.com/office/drawing/2014/main" id="{693BD225-7993-B2A1-211B-7C8C9B885D98}"/>
              </a:ext>
            </a:extLst>
          </p:cNvPr>
          <p:cNvSpPr/>
          <p:nvPr/>
        </p:nvSpPr>
        <p:spPr>
          <a:xfrm>
            <a:off x="4219276" y="2162153"/>
            <a:ext cx="1327631" cy="644824"/>
          </a:xfrm>
          <a:prstGeom prst="roundRect">
            <a:avLst>
              <a:gd name="adj" fmla="val 5469"/>
            </a:avLst>
          </a:prstGeom>
          <a:solidFill>
            <a:schemeClr val="bg1">
              <a:alpha val="25000"/>
            </a:schemeClr>
          </a:solidFill>
          <a:ln w="12700">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 name="Rounded Rectangle 2">
            <a:extLst>
              <a:ext uri="{FF2B5EF4-FFF2-40B4-BE49-F238E27FC236}">
                <a16:creationId xmlns:a16="http://schemas.microsoft.com/office/drawing/2014/main" id="{67EDC87A-F383-A711-CA36-B185AE958BAE}"/>
              </a:ext>
            </a:extLst>
          </p:cNvPr>
          <p:cNvSpPr/>
          <p:nvPr/>
        </p:nvSpPr>
        <p:spPr>
          <a:xfrm>
            <a:off x="5778826" y="4311884"/>
            <a:ext cx="2743200"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Heap</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 name="Rounded Rectangle 4">
            <a:extLst>
              <a:ext uri="{FF2B5EF4-FFF2-40B4-BE49-F238E27FC236}">
                <a16:creationId xmlns:a16="http://schemas.microsoft.com/office/drawing/2014/main" id="{F035F376-D73A-2629-4D69-CC325F74584D}"/>
              </a:ext>
            </a:extLst>
          </p:cNvPr>
          <p:cNvSpPr/>
          <p:nvPr/>
        </p:nvSpPr>
        <p:spPr>
          <a:xfrm>
            <a:off x="8755880" y="4295795"/>
            <a:ext cx="2733348" cy="47163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inriver</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 name="Rounded Rectangle 6">
            <a:extLst>
              <a:ext uri="{FF2B5EF4-FFF2-40B4-BE49-F238E27FC236}">
                <a16:creationId xmlns:a16="http://schemas.microsoft.com/office/drawing/2014/main" id="{2B9490A4-4C2B-39AA-5F8C-B64540BBD706}"/>
              </a:ext>
            </a:extLst>
          </p:cNvPr>
          <p:cNvSpPr/>
          <p:nvPr/>
        </p:nvSpPr>
        <p:spPr>
          <a:xfrm>
            <a:off x="7201812" y="5293126"/>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Zeotap</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3" name="Rounded Rectangle 12">
            <a:extLst>
              <a:ext uri="{FF2B5EF4-FFF2-40B4-BE49-F238E27FC236}">
                <a16:creationId xmlns:a16="http://schemas.microsoft.com/office/drawing/2014/main" id="{A0AC897C-98D9-D190-1EDA-187D235537F6}"/>
              </a:ext>
            </a:extLst>
          </p:cNvPr>
          <p:cNvSpPr/>
          <p:nvPr/>
        </p:nvSpPr>
        <p:spPr>
          <a:xfrm>
            <a:off x="5778826" y="6282030"/>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Qualtrics</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9" name="Rounded Rectangle 18">
            <a:extLst>
              <a:ext uri="{FF2B5EF4-FFF2-40B4-BE49-F238E27FC236}">
                <a16:creationId xmlns:a16="http://schemas.microsoft.com/office/drawing/2014/main" id="{86CD8F65-174C-E383-90D4-A77DEA1AA27A}"/>
              </a:ext>
            </a:extLst>
          </p:cNvPr>
          <p:cNvSpPr/>
          <p:nvPr/>
        </p:nvSpPr>
        <p:spPr>
          <a:xfrm>
            <a:off x="8744331" y="4825807"/>
            <a:ext cx="2733348" cy="417166"/>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Hawksearch</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0" name="Rounded Rectangle 19">
            <a:extLst>
              <a:ext uri="{FF2B5EF4-FFF2-40B4-BE49-F238E27FC236}">
                <a16:creationId xmlns:a16="http://schemas.microsoft.com/office/drawing/2014/main" id="{5B9CB094-66F9-5878-71BF-741CD0ACF7C3}"/>
              </a:ext>
            </a:extLst>
          </p:cNvPr>
          <p:cNvSpPr/>
          <p:nvPr/>
        </p:nvSpPr>
        <p:spPr>
          <a:xfrm>
            <a:off x="5778826" y="4798069"/>
            <a:ext cx="2743200"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Tealium</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56490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p:txBody>
          <a:bodyPr>
            <a:normAutofit fontScale="85000" lnSpcReduction="10000"/>
          </a:bodyPr>
          <a:lstStyle/>
          <a:p>
            <a:r>
              <a:rPr lang="en-US" dirty="0"/>
              <a:t>Projected GTM/Co-Sell Partnership Landscape</a:t>
            </a:r>
          </a:p>
        </p:txBody>
      </p:sp>
      <p:sp>
        <p:nvSpPr>
          <p:cNvPr id="9" name="Rounded Rectangle 8">
            <a:extLst>
              <a:ext uri="{FF2B5EF4-FFF2-40B4-BE49-F238E27FC236}">
                <a16:creationId xmlns:a16="http://schemas.microsoft.com/office/drawing/2014/main" id="{361E8C33-8C4E-6B4C-8ACA-30B4468D3DF2}"/>
              </a:ext>
            </a:extLst>
          </p:cNvPr>
          <p:cNvSpPr/>
          <p:nvPr/>
        </p:nvSpPr>
        <p:spPr>
          <a:xfrm>
            <a:off x="5781186" y="2875517"/>
            <a:ext cx="1328728" cy="1327740"/>
          </a:xfrm>
          <a:prstGeom prst="roundRect">
            <a:avLst>
              <a:gd name="adj" fmla="val 5469"/>
            </a:avLst>
          </a:prstGeom>
          <a:solidFill>
            <a:srgbClr val="FFFF00"/>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100" b="1" i="0" u="none" strike="noStrike" kern="1200" cap="none" spc="0" normalizeH="0" baseline="0" noProof="0" err="1">
                <a:ln>
                  <a:noFill/>
                </a:ln>
                <a:solidFill>
                  <a:schemeClr val="tx1"/>
                </a:solidFill>
                <a:effectLst/>
                <a:uLnTx/>
                <a:uFillTx/>
                <a:latin typeface="Arial" panose="020B0604020202020204"/>
                <a:ea typeface="Helvetica Neue"/>
                <a:cs typeface="Arial" panose="020B0604020202020204" pitchFamily="34" charset="0"/>
                <a:sym typeface="Helvetica Neue"/>
              </a:rPr>
              <a:t>Contentsquare</a:t>
            </a:r>
            <a:endParaRPr kumimoji="0" lang="en-US" sz="1100" b="1" i="0" u="none" strike="noStrike" kern="1200" cap="none" spc="0" normalizeH="0" baseline="0" noProof="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cxnSp>
        <p:nvCxnSpPr>
          <p:cNvPr id="11" name="Google Shape;327;p46">
            <a:extLst>
              <a:ext uri="{FF2B5EF4-FFF2-40B4-BE49-F238E27FC236}">
                <a16:creationId xmlns:a16="http://schemas.microsoft.com/office/drawing/2014/main" id="{AABDA8F1-E795-AE9E-9C52-241C3CB2A255}"/>
              </a:ext>
            </a:extLst>
          </p:cNvPr>
          <p:cNvCxnSpPr>
            <a:cxnSpLocks/>
          </p:cNvCxnSpPr>
          <p:nvPr/>
        </p:nvCxnSpPr>
        <p:spPr>
          <a:xfrm>
            <a:off x="672344" y="4303843"/>
            <a:ext cx="1940727" cy="0"/>
          </a:xfrm>
          <a:prstGeom prst="straightConnector1">
            <a:avLst/>
          </a:prstGeom>
          <a:noFill/>
          <a:ln w="12700" cap="flat" cmpd="sng">
            <a:solidFill>
              <a:schemeClr val="bg1"/>
            </a:solidFill>
            <a:prstDash val="sysDash"/>
            <a:round/>
            <a:headEnd type="none" w="med" len="med"/>
            <a:tailEnd type="none" w="med" len="med"/>
          </a:ln>
        </p:spPr>
      </p:cxnSp>
      <p:sp>
        <p:nvSpPr>
          <p:cNvPr id="12" name="Google Shape;1830;p331">
            <a:extLst>
              <a:ext uri="{FF2B5EF4-FFF2-40B4-BE49-F238E27FC236}">
                <a16:creationId xmlns:a16="http://schemas.microsoft.com/office/drawing/2014/main" id="{F4F92451-C934-8718-8513-A74A1697A4F1}"/>
              </a:ext>
            </a:extLst>
          </p:cNvPr>
          <p:cNvSpPr txBox="1">
            <a:spLocks/>
          </p:cNvSpPr>
          <p:nvPr/>
        </p:nvSpPr>
        <p:spPr>
          <a:xfrm>
            <a:off x="762835" y="2884918"/>
            <a:ext cx="2048513" cy="141892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Technology Partners</a:t>
            </a:r>
            <a:br>
              <a:rPr kumimoji="0" lang="en-US" sz="12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br>
            <a:r>
              <a:rPr kumimoji="0" lang="en-US" sz="1200"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Platinum</a:t>
            </a:r>
          </a:p>
        </p:txBody>
      </p:sp>
      <p:cxnSp>
        <p:nvCxnSpPr>
          <p:cNvPr id="6" name="Google Shape;327;p46">
            <a:extLst>
              <a:ext uri="{FF2B5EF4-FFF2-40B4-BE49-F238E27FC236}">
                <a16:creationId xmlns:a16="http://schemas.microsoft.com/office/drawing/2014/main" id="{2670CAC9-0ED5-2FCD-EA67-3562EC77D825}"/>
              </a:ext>
            </a:extLst>
          </p:cNvPr>
          <p:cNvCxnSpPr>
            <a:cxnSpLocks/>
          </p:cNvCxnSpPr>
          <p:nvPr/>
        </p:nvCxnSpPr>
        <p:spPr>
          <a:xfrm>
            <a:off x="672344" y="1989270"/>
            <a:ext cx="1940727" cy="0"/>
          </a:xfrm>
          <a:prstGeom prst="straightConnector1">
            <a:avLst/>
          </a:prstGeom>
          <a:noFill/>
          <a:ln w="12700" cap="flat" cmpd="sng">
            <a:solidFill>
              <a:schemeClr val="bg1"/>
            </a:solidFill>
            <a:prstDash val="sysDash"/>
            <a:round/>
            <a:headEnd type="none" w="med" len="med"/>
            <a:tailEnd type="none" w="med" len="med"/>
          </a:ln>
        </p:spPr>
      </p:cxnSp>
      <p:cxnSp>
        <p:nvCxnSpPr>
          <p:cNvPr id="8" name="Google Shape;327;p46">
            <a:extLst>
              <a:ext uri="{FF2B5EF4-FFF2-40B4-BE49-F238E27FC236}">
                <a16:creationId xmlns:a16="http://schemas.microsoft.com/office/drawing/2014/main" id="{7A82B576-FF31-E3EA-37E0-264A6E22EC2F}"/>
              </a:ext>
            </a:extLst>
          </p:cNvPr>
          <p:cNvCxnSpPr>
            <a:cxnSpLocks/>
          </p:cNvCxnSpPr>
          <p:nvPr/>
        </p:nvCxnSpPr>
        <p:spPr>
          <a:xfrm>
            <a:off x="672344" y="2860808"/>
            <a:ext cx="1940727" cy="0"/>
          </a:xfrm>
          <a:prstGeom prst="straightConnector1">
            <a:avLst/>
          </a:prstGeom>
          <a:noFill/>
          <a:ln w="12700" cap="flat" cmpd="sng">
            <a:solidFill>
              <a:schemeClr val="bg1"/>
            </a:solidFill>
            <a:prstDash val="sysDash"/>
            <a:round/>
            <a:headEnd type="none" w="med" len="med"/>
            <a:tailEnd type="none" w="med" len="med"/>
          </a:ln>
        </p:spPr>
      </p:cxnSp>
      <p:sp>
        <p:nvSpPr>
          <p:cNvPr id="10" name="Google Shape;1830;p331">
            <a:extLst>
              <a:ext uri="{FF2B5EF4-FFF2-40B4-BE49-F238E27FC236}">
                <a16:creationId xmlns:a16="http://schemas.microsoft.com/office/drawing/2014/main" id="{F5BE13E7-A779-86DD-63CD-A224C772DA76}"/>
              </a:ext>
            </a:extLst>
          </p:cNvPr>
          <p:cNvSpPr txBox="1">
            <a:spLocks/>
          </p:cNvSpPr>
          <p:nvPr/>
        </p:nvSpPr>
        <p:spPr>
          <a:xfrm>
            <a:off x="762835" y="2013379"/>
            <a:ext cx="2048513" cy="847425"/>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Strategic Partners</a:t>
            </a:r>
          </a:p>
        </p:txBody>
      </p:sp>
      <p:sp>
        <p:nvSpPr>
          <p:cNvPr id="18" name="Google Shape;1830;p331">
            <a:extLst>
              <a:ext uri="{FF2B5EF4-FFF2-40B4-BE49-F238E27FC236}">
                <a16:creationId xmlns:a16="http://schemas.microsoft.com/office/drawing/2014/main" id="{9E95261B-8A3A-BD2B-F619-DCFC077011E1}"/>
              </a:ext>
            </a:extLst>
          </p:cNvPr>
          <p:cNvSpPr txBox="1">
            <a:spLocks/>
          </p:cNvSpPr>
          <p:nvPr/>
        </p:nvSpPr>
        <p:spPr>
          <a:xfrm>
            <a:off x="762835" y="1023257"/>
            <a:ext cx="2048513" cy="96600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Product Solution</a:t>
            </a:r>
          </a:p>
        </p:txBody>
      </p:sp>
      <p:sp>
        <p:nvSpPr>
          <p:cNvPr id="22" name="Rounded Rectangle 21">
            <a:extLst>
              <a:ext uri="{FF2B5EF4-FFF2-40B4-BE49-F238E27FC236}">
                <a16:creationId xmlns:a16="http://schemas.microsoft.com/office/drawing/2014/main" id="{755DF673-5CDB-2E95-4329-EB64584C561B}"/>
              </a:ext>
            </a:extLst>
          </p:cNvPr>
          <p:cNvSpPr/>
          <p:nvPr/>
        </p:nvSpPr>
        <p:spPr>
          <a:xfrm>
            <a:off x="2804133"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Orchestrate</a:t>
            </a:r>
          </a:p>
        </p:txBody>
      </p:sp>
      <p:sp>
        <p:nvSpPr>
          <p:cNvPr id="24" name="Rounded Rectangle 23">
            <a:extLst>
              <a:ext uri="{FF2B5EF4-FFF2-40B4-BE49-F238E27FC236}">
                <a16:creationId xmlns:a16="http://schemas.microsoft.com/office/drawing/2014/main" id="{324B344C-6D9E-F449-60E6-609D6D8E150A}"/>
              </a:ext>
            </a:extLst>
          </p:cNvPr>
          <p:cNvSpPr/>
          <p:nvPr/>
        </p:nvSpPr>
        <p:spPr>
          <a:xfrm>
            <a:off x="5781186"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Experiment</a:t>
            </a:r>
          </a:p>
        </p:txBody>
      </p:sp>
      <p:sp>
        <p:nvSpPr>
          <p:cNvPr id="26" name="Rounded Rectangle 25">
            <a:extLst>
              <a:ext uri="{FF2B5EF4-FFF2-40B4-BE49-F238E27FC236}">
                <a16:creationId xmlns:a16="http://schemas.microsoft.com/office/drawing/2014/main" id="{07E43C61-8513-53FA-8A4A-2F52BED353B7}"/>
              </a:ext>
            </a:extLst>
          </p:cNvPr>
          <p:cNvSpPr/>
          <p:nvPr/>
        </p:nvSpPr>
        <p:spPr>
          <a:xfrm>
            <a:off x="8758238" y="1023259"/>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Monetize</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7" name="Rounded Rectangle 26">
            <a:extLst>
              <a:ext uri="{FF2B5EF4-FFF2-40B4-BE49-F238E27FC236}">
                <a16:creationId xmlns:a16="http://schemas.microsoft.com/office/drawing/2014/main" id="{67A3829D-E2F4-5829-5F5F-248564575FAB}"/>
              </a:ext>
            </a:extLst>
          </p:cNvPr>
          <p:cNvSpPr/>
          <p:nvPr/>
        </p:nvSpPr>
        <p:spPr>
          <a:xfrm>
            <a:off x="2804133"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CMS</a:t>
            </a:r>
          </a:p>
        </p:txBody>
      </p:sp>
      <p:sp>
        <p:nvSpPr>
          <p:cNvPr id="28" name="Rounded Rectangle 27">
            <a:extLst>
              <a:ext uri="{FF2B5EF4-FFF2-40B4-BE49-F238E27FC236}">
                <a16:creationId xmlns:a16="http://schemas.microsoft.com/office/drawing/2014/main" id="{EE3ACFB5-F563-ECA7-6AE3-12A154D6A38C}"/>
              </a:ext>
            </a:extLst>
          </p:cNvPr>
          <p:cNvSpPr/>
          <p:nvPr/>
        </p:nvSpPr>
        <p:spPr>
          <a:xfrm>
            <a:off x="4224759"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CMP</a:t>
            </a:r>
          </a:p>
        </p:txBody>
      </p:sp>
      <p:sp>
        <p:nvSpPr>
          <p:cNvPr id="29" name="Rounded Rectangle 28">
            <a:extLst>
              <a:ext uri="{FF2B5EF4-FFF2-40B4-BE49-F238E27FC236}">
                <a16:creationId xmlns:a16="http://schemas.microsoft.com/office/drawing/2014/main" id="{7355580B-E143-1975-1A84-6510CB5DF102}"/>
              </a:ext>
            </a:extLst>
          </p:cNvPr>
          <p:cNvSpPr/>
          <p:nvPr/>
        </p:nvSpPr>
        <p:spPr>
          <a:xfrm>
            <a:off x="5778826"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WebX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0" name="Rounded Rectangle 29">
            <a:extLst>
              <a:ext uri="{FF2B5EF4-FFF2-40B4-BE49-F238E27FC236}">
                <a16:creationId xmlns:a16="http://schemas.microsoft.com/office/drawing/2014/main" id="{0F5B04B5-8CAF-9959-B7B3-0AEEEDA44C90}"/>
              </a:ext>
            </a:extLst>
          </p:cNvPr>
          <p:cNvSpPr/>
          <p:nvPr/>
        </p:nvSpPr>
        <p:spPr>
          <a:xfrm>
            <a:off x="7199452"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FeatX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1" name="Rounded Rectangle 30">
            <a:extLst>
              <a:ext uri="{FF2B5EF4-FFF2-40B4-BE49-F238E27FC236}">
                <a16:creationId xmlns:a16="http://schemas.microsoft.com/office/drawing/2014/main" id="{7B33FBC2-237F-2CED-ACC5-3B80036A30E1}"/>
              </a:ext>
            </a:extLst>
          </p:cNvPr>
          <p:cNvSpPr/>
          <p:nvPr/>
        </p:nvSpPr>
        <p:spPr>
          <a:xfrm>
            <a:off x="8753520"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Customized</a:t>
            </a:r>
          </a:p>
        </p:txBody>
      </p:sp>
      <p:sp>
        <p:nvSpPr>
          <p:cNvPr id="32" name="Rounded Rectangle 31">
            <a:extLst>
              <a:ext uri="{FF2B5EF4-FFF2-40B4-BE49-F238E27FC236}">
                <a16:creationId xmlns:a16="http://schemas.microsoft.com/office/drawing/2014/main" id="{761F19DE-039C-D9A0-8FDA-0A3966B41220}"/>
              </a:ext>
            </a:extLst>
          </p:cNvPr>
          <p:cNvSpPr/>
          <p:nvPr/>
        </p:nvSpPr>
        <p:spPr>
          <a:xfrm>
            <a:off x="10174146" y="1717740"/>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Configured</a:t>
            </a:r>
          </a:p>
        </p:txBody>
      </p:sp>
      <p:sp>
        <p:nvSpPr>
          <p:cNvPr id="33" name="Rounded Rectangle 32">
            <a:extLst>
              <a:ext uri="{FF2B5EF4-FFF2-40B4-BE49-F238E27FC236}">
                <a16:creationId xmlns:a16="http://schemas.microsoft.com/office/drawing/2014/main" id="{64A4C325-9D56-EC29-E4C3-C151C6A259A9}"/>
              </a:ext>
            </a:extLst>
          </p:cNvPr>
          <p:cNvSpPr/>
          <p:nvPr/>
        </p:nvSpPr>
        <p:spPr>
          <a:xfrm>
            <a:off x="7203586" y="2884918"/>
            <a:ext cx="1328728" cy="612424"/>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Fullstory</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4" name="Rounded Rectangle 33">
            <a:extLst>
              <a:ext uri="{FF2B5EF4-FFF2-40B4-BE49-F238E27FC236}">
                <a16:creationId xmlns:a16="http://schemas.microsoft.com/office/drawing/2014/main" id="{7F9A42BD-6420-8668-E618-DE357269306A}"/>
              </a:ext>
            </a:extLst>
          </p:cNvPr>
          <p:cNvSpPr/>
          <p:nvPr/>
        </p:nvSpPr>
        <p:spPr>
          <a:xfrm>
            <a:off x="7203586" y="3639580"/>
            <a:ext cx="1328728" cy="563677"/>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100" b="1">
                <a:solidFill>
                  <a:schemeClr val="bg1"/>
                </a:solidFill>
                <a:latin typeface="Arial" panose="020B0604020202020204"/>
                <a:ea typeface="Helvetica Neue"/>
                <a:cs typeface="Arial" panose="020B0604020202020204" pitchFamily="34" charset="0"/>
                <a:sym typeface="Helvetica Neue"/>
              </a:rPr>
              <a:t>Quantum Metric</a:t>
            </a:r>
            <a:endParaRPr kumimoji="0" lang="en-US" sz="11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5" name="Rounded Rectangle 34">
            <a:extLst>
              <a:ext uri="{FF2B5EF4-FFF2-40B4-BE49-F238E27FC236}">
                <a16:creationId xmlns:a16="http://schemas.microsoft.com/office/drawing/2014/main" id="{807D4152-3FC6-9A4C-CCC7-FF7E7724B709}"/>
              </a:ext>
            </a:extLst>
          </p:cNvPr>
          <p:cNvSpPr/>
          <p:nvPr/>
        </p:nvSpPr>
        <p:spPr>
          <a:xfrm>
            <a:off x="2803035" y="2898159"/>
            <a:ext cx="2743199" cy="644824"/>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Siteimprove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cxnSp>
        <p:nvCxnSpPr>
          <p:cNvPr id="37" name="Google Shape;327;p46">
            <a:extLst>
              <a:ext uri="{FF2B5EF4-FFF2-40B4-BE49-F238E27FC236}">
                <a16:creationId xmlns:a16="http://schemas.microsoft.com/office/drawing/2014/main" id="{A6748D98-1642-83AE-AE8F-713F642206AD}"/>
              </a:ext>
            </a:extLst>
          </p:cNvPr>
          <p:cNvCxnSpPr>
            <a:cxnSpLocks/>
          </p:cNvCxnSpPr>
          <p:nvPr/>
        </p:nvCxnSpPr>
        <p:spPr>
          <a:xfrm>
            <a:off x="672344" y="6732730"/>
            <a:ext cx="1940727" cy="0"/>
          </a:xfrm>
          <a:prstGeom prst="straightConnector1">
            <a:avLst/>
          </a:prstGeom>
          <a:noFill/>
          <a:ln w="12700" cap="flat" cmpd="sng">
            <a:solidFill>
              <a:schemeClr val="bg1"/>
            </a:solidFill>
            <a:prstDash val="sysDash"/>
            <a:round/>
            <a:headEnd type="none" w="med" len="med"/>
            <a:tailEnd type="none" w="med" len="med"/>
          </a:ln>
        </p:spPr>
      </p:cxnSp>
      <p:sp>
        <p:nvSpPr>
          <p:cNvPr id="38" name="Google Shape;1830;p331">
            <a:extLst>
              <a:ext uri="{FF2B5EF4-FFF2-40B4-BE49-F238E27FC236}">
                <a16:creationId xmlns:a16="http://schemas.microsoft.com/office/drawing/2014/main" id="{27304BB5-0DD1-6158-1D73-EFB9B3ADE88E}"/>
              </a:ext>
            </a:extLst>
          </p:cNvPr>
          <p:cNvSpPr txBox="1">
            <a:spLocks/>
          </p:cNvSpPr>
          <p:nvPr/>
        </p:nvSpPr>
        <p:spPr>
          <a:xfrm>
            <a:off x="762835" y="4331881"/>
            <a:ext cx="2048513" cy="93752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Technology Partners</a:t>
            </a:r>
            <a:br>
              <a:rPr kumimoji="0" lang="en-US" sz="12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br>
            <a:r>
              <a:rPr kumimoji="0" lang="en-US" sz="1200"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Gold</a:t>
            </a:r>
          </a:p>
        </p:txBody>
      </p:sp>
      <p:sp>
        <p:nvSpPr>
          <p:cNvPr id="40" name="Rounded Rectangle 39">
            <a:extLst>
              <a:ext uri="{FF2B5EF4-FFF2-40B4-BE49-F238E27FC236}">
                <a16:creationId xmlns:a16="http://schemas.microsoft.com/office/drawing/2014/main" id="{848B3CC4-4D6F-5765-2377-85F181A146EC}"/>
              </a:ext>
            </a:extLst>
          </p:cNvPr>
          <p:cNvSpPr/>
          <p:nvPr/>
        </p:nvSpPr>
        <p:spPr>
          <a:xfrm>
            <a:off x="5781186" y="5294172"/>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6sense</a:t>
            </a:r>
          </a:p>
        </p:txBody>
      </p:sp>
      <p:sp>
        <p:nvSpPr>
          <p:cNvPr id="41" name="Rounded Rectangle 40">
            <a:extLst>
              <a:ext uri="{FF2B5EF4-FFF2-40B4-BE49-F238E27FC236}">
                <a16:creationId xmlns:a16="http://schemas.microsoft.com/office/drawing/2014/main" id="{CB51DEC1-40A2-5DE6-02BA-5FBEEBF37ECE}"/>
              </a:ext>
            </a:extLst>
          </p:cNvPr>
          <p:cNvSpPr/>
          <p:nvPr/>
        </p:nvSpPr>
        <p:spPr>
          <a:xfrm>
            <a:off x="2783305" y="4295795"/>
            <a:ext cx="1328728" cy="47163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Digizuite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3847A60C-BBE6-91BC-FB5C-F6B11C88372A}"/>
              </a:ext>
            </a:extLst>
          </p:cNvPr>
          <p:cNvSpPr/>
          <p:nvPr/>
        </p:nvSpPr>
        <p:spPr>
          <a:xfrm>
            <a:off x="5778826" y="5788101"/>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UserTesting</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4" name="Rounded Rectangle 43">
            <a:extLst>
              <a:ext uri="{FF2B5EF4-FFF2-40B4-BE49-F238E27FC236}">
                <a16:creationId xmlns:a16="http://schemas.microsoft.com/office/drawing/2014/main" id="{6B451A67-92A7-FFBE-E496-077FEBF9A120}"/>
              </a:ext>
            </a:extLst>
          </p:cNvPr>
          <p:cNvSpPr/>
          <p:nvPr/>
        </p:nvSpPr>
        <p:spPr>
          <a:xfrm>
            <a:off x="2804133" y="2162153"/>
            <a:ext cx="1327631" cy="644824"/>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5" name="Rounded Rectangle 44">
            <a:extLst>
              <a:ext uri="{FF2B5EF4-FFF2-40B4-BE49-F238E27FC236}">
                <a16:creationId xmlns:a16="http://schemas.microsoft.com/office/drawing/2014/main" id="{629E37E4-6191-7A3E-0C56-A8E104CA0FF3}"/>
              </a:ext>
            </a:extLst>
          </p:cNvPr>
          <p:cNvSpPr/>
          <p:nvPr/>
        </p:nvSpPr>
        <p:spPr>
          <a:xfrm>
            <a:off x="8746028" y="2162153"/>
            <a:ext cx="2743200" cy="587149"/>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6" name="Rounded Rectangle 45">
            <a:extLst>
              <a:ext uri="{FF2B5EF4-FFF2-40B4-BE49-F238E27FC236}">
                <a16:creationId xmlns:a16="http://schemas.microsoft.com/office/drawing/2014/main" id="{F7C56E58-AC57-797A-A164-51DD717C2A84}"/>
              </a:ext>
            </a:extLst>
          </p:cNvPr>
          <p:cNvSpPr/>
          <p:nvPr/>
        </p:nvSpPr>
        <p:spPr>
          <a:xfrm>
            <a:off x="5781186" y="2155619"/>
            <a:ext cx="2743200" cy="612424"/>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Google</a:t>
            </a:r>
          </a:p>
        </p:txBody>
      </p:sp>
      <p:sp>
        <p:nvSpPr>
          <p:cNvPr id="47" name="Rounded Rectangle 46">
            <a:extLst>
              <a:ext uri="{FF2B5EF4-FFF2-40B4-BE49-F238E27FC236}">
                <a16:creationId xmlns:a16="http://schemas.microsoft.com/office/drawing/2014/main" id="{693BD225-7993-B2A1-211B-7C8C9B885D98}"/>
              </a:ext>
            </a:extLst>
          </p:cNvPr>
          <p:cNvSpPr/>
          <p:nvPr/>
        </p:nvSpPr>
        <p:spPr>
          <a:xfrm>
            <a:off x="4219276" y="2162153"/>
            <a:ext cx="1327631" cy="644824"/>
          </a:xfrm>
          <a:prstGeom prst="roundRect">
            <a:avLst>
              <a:gd name="adj" fmla="val 5469"/>
            </a:avLst>
          </a:prstGeom>
          <a:solidFill>
            <a:schemeClr val="bg1">
              <a:alpha val="25000"/>
            </a:schemeClr>
          </a:solidFill>
          <a:ln w="12700">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 name="Rounded Rectangle 2">
            <a:extLst>
              <a:ext uri="{FF2B5EF4-FFF2-40B4-BE49-F238E27FC236}">
                <a16:creationId xmlns:a16="http://schemas.microsoft.com/office/drawing/2014/main" id="{67EDC87A-F383-A711-CA36-B185AE958BAE}"/>
              </a:ext>
            </a:extLst>
          </p:cNvPr>
          <p:cNvSpPr/>
          <p:nvPr/>
        </p:nvSpPr>
        <p:spPr>
          <a:xfrm>
            <a:off x="5778826" y="4311884"/>
            <a:ext cx="2743200"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Heap</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 name="Rounded Rectangle 4">
            <a:extLst>
              <a:ext uri="{FF2B5EF4-FFF2-40B4-BE49-F238E27FC236}">
                <a16:creationId xmlns:a16="http://schemas.microsoft.com/office/drawing/2014/main" id="{F035F376-D73A-2629-4D69-CC325F74584D}"/>
              </a:ext>
            </a:extLst>
          </p:cNvPr>
          <p:cNvSpPr/>
          <p:nvPr/>
        </p:nvSpPr>
        <p:spPr>
          <a:xfrm>
            <a:off x="8755880" y="4295795"/>
            <a:ext cx="2733348" cy="47163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inriver</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 name="Rounded Rectangle 6">
            <a:extLst>
              <a:ext uri="{FF2B5EF4-FFF2-40B4-BE49-F238E27FC236}">
                <a16:creationId xmlns:a16="http://schemas.microsoft.com/office/drawing/2014/main" id="{2B9490A4-4C2B-39AA-5F8C-B64540BBD706}"/>
              </a:ext>
            </a:extLst>
          </p:cNvPr>
          <p:cNvSpPr/>
          <p:nvPr/>
        </p:nvSpPr>
        <p:spPr>
          <a:xfrm>
            <a:off x="7201812" y="5293126"/>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Zeotap</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3" name="Rounded Rectangle 12">
            <a:extLst>
              <a:ext uri="{FF2B5EF4-FFF2-40B4-BE49-F238E27FC236}">
                <a16:creationId xmlns:a16="http://schemas.microsoft.com/office/drawing/2014/main" id="{A0AC897C-98D9-D190-1EDA-187D235537F6}"/>
              </a:ext>
            </a:extLst>
          </p:cNvPr>
          <p:cNvSpPr/>
          <p:nvPr/>
        </p:nvSpPr>
        <p:spPr>
          <a:xfrm>
            <a:off x="5778826" y="6282030"/>
            <a:ext cx="1328728"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Qualtrics</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9" name="Rounded Rectangle 18">
            <a:extLst>
              <a:ext uri="{FF2B5EF4-FFF2-40B4-BE49-F238E27FC236}">
                <a16:creationId xmlns:a16="http://schemas.microsoft.com/office/drawing/2014/main" id="{86CD8F65-174C-E383-90D4-A77DEA1AA27A}"/>
              </a:ext>
            </a:extLst>
          </p:cNvPr>
          <p:cNvSpPr/>
          <p:nvPr/>
        </p:nvSpPr>
        <p:spPr>
          <a:xfrm>
            <a:off x="8744331" y="4825807"/>
            <a:ext cx="2733348" cy="417166"/>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err="1">
                <a:solidFill>
                  <a:schemeClr val="bg1"/>
                </a:solidFill>
                <a:latin typeface="Arial" panose="020B0604020202020204"/>
                <a:ea typeface="Helvetica Neue"/>
                <a:cs typeface="Arial" panose="020B0604020202020204" pitchFamily="34" charset="0"/>
                <a:sym typeface="Helvetica Neue"/>
              </a:rPr>
              <a:t>Hawksearch</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0" name="Rounded Rectangle 19">
            <a:extLst>
              <a:ext uri="{FF2B5EF4-FFF2-40B4-BE49-F238E27FC236}">
                <a16:creationId xmlns:a16="http://schemas.microsoft.com/office/drawing/2014/main" id="{5B9CB094-66F9-5878-71BF-741CD0ACF7C3}"/>
              </a:ext>
            </a:extLst>
          </p:cNvPr>
          <p:cNvSpPr/>
          <p:nvPr/>
        </p:nvSpPr>
        <p:spPr>
          <a:xfrm>
            <a:off x="5778826" y="4798069"/>
            <a:ext cx="2743200" cy="439460"/>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a:solidFill>
                  <a:schemeClr val="bg1"/>
                </a:solidFill>
                <a:latin typeface="Arial" panose="020B0604020202020204"/>
                <a:ea typeface="Helvetica Neue"/>
                <a:cs typeface="Arial" panose="020B0604020202020204" pitchFamily="34" charset="0"/>
                <a:sym typeface="Helvetica Neue"/>
              </a:rPr>
              <a:t>Tealium</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 name="Rounded Rectangle 3">
            <a:extLst>
              <a:ext uri="{FF2B5EF4-FFF2-40B4-BE49-F238E27FC236}">
                <a16:creationId xmlns:a16="http://schemas.microsoft.com/office/drawing/2014/main" id="{08D3D969-8594-ABC7-3DC3-FACC0C4030AC}"/>
              </a:ext>
            </a:extLst>
          </p:cNvPr>
          <p:cNvSpPr/>
          <p:nvPr/>
        </p:nvSpPr>
        <p:spPr>
          <a:xfrm>
            <a:off x="2803035" y="3596659"/>
            <a:ext cx="2743199" cy="644824"/>
          </a:xfrm>
          <a:prstGeom prst="roundRect">
            <a:avLst>
              <a:gd name="adj" fmla="val 5469"/>
            </a:avLst>
          </a:prstGeom>
          <a:solidFill>
            <a:srgbClr val="FFFF00"/>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dirty="0" err="1">
                <a:solidFill>
                  <a:schemeClr val="tx1"/>
                </a:solidFill>
                <a:latin typeface="Arial" panose="020B0604020202020204"/>
                <a:ea typeface="Helvetica Neue"/>
                <a:cs typeface="Arial" panose="020B0604020202020204" pitchFamily="34" charset="0"/>
                <a:sym typeface="Helvetica Neue"/>
              </a:rPr>
              <a:t>Vercel</a:t>
            </a:r>
            <a:endParaRPr kumimoji="0" lang="en-US" sz="1200" b="1"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
        <p:nvSpPr>
          <p:cNvPr id="14" name="Rounded Rectangle 13">
            <a:extLst>
              <a:ext uri="{FF2B5EF4-FFF2-40B4-BE49-F238E27FC236}">
                <a16:creationId xmlns:a16="http://schemas.microsoft.com/office/drawing/2014/main" id="{A3D25A15-424A-13E4-8EB4-3BCC84954018}"/>
              </a:ext>
            </a:extLst>
          </p:cNvPr>
          <p:cNvSpPr/>
          <p:nvPr/>
        </p:nvSpPr>
        <p:spPr>
          <a:xfrm>
            <a:off x="8746635" y="2885459"/>
            <a:ext cx="2743199" cy="644824"/>
          </a:xfrm>
          <a:prstGeom prst="roundRect">
            <a:avLst>
              <a:gd name="adj" fmla="val 5469"/>
            </a:avLst>
          </a:prstGeom>
          <a:solidFill>
            <a:srgbClr val="FFFF00"/>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200" b="1" dirty="0">
                <a:solidFill>
                  <a:schemeClr val="tx1"/>
                </a:solidFill>
                <a:latin typeface="Arial" panose="020B0604020202020204"/>
                <a:ea typeface="Helvetica Neue"/>
                <a:cs typeface="Arial" panose="020B0604020202020204" pitchFamily="34" charset="0"/>
                <a:sym typeface="Helvetica Neue"/>
              </a:rPr>
              <a:t>Bolt</a:t>
            </a:r>
            <a:endParaRPr kumimoji="0" lang="en-US" sz="1200" b="1"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1174297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B0D4E2-EDDB-EC96-A261-D128F3831E59}"/>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97DCAB2F-0B1D-FCE4-D771-7D288458E95C}"/>
              </a:ext>
            </a:extLst>
          </p:cNvPr>
          <p:cNvSpPr>
            <a:spLocks noGrp="1"/>
          </p:cNvSpPr>
          <p:nvPr>
            <p:ph type="body" sz="quarter" idx="13"/>
          </p:nvPr>
        </p:nvSpPr>
        <p:spPr/>
        <p:txBody>
          <a:bodyPr/>
          <a:lstStyle/>
          <a:p>
            <a:endParaRPr lang="en-US"/>
          </a:p>
        </p:txBody>
      </p:sp>
      <p:sp>
        <p:nvSpPr>
          <p:cNvPr id="4" name="Text Placeholder 3">
            <a:extLst>
              <a:ext uri="{FF2B5EF4-FFF2-40B4-BE49-F238E27FC236}">
                <a16:creationId xmlns:a16="http://schemas.microsoft.com/office/drawing/2014/main" id="{7F09283A-89A8-659A-8D28-27615812F61C}"/>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026382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a:xfrm>
            <a:off x="744311" y="436108"/>
            <a:ext cx="10457089" cy="587149"/>
          </a:xfrm>
        </p:spPr>
        <p:txBody>
          <a:bodyPr>
            <a:normAutofit fontScale="92500" lnSpcReduction="10000"/>
          </a:bodyPr>
          <a:lstStyle/>
          <a:p>
            <a:r>
              <a:rPr lang="en-US"/>
              <a:t>Projected Build-With Partnership Landscape</a:t>
            </a:r>
          </a:p>
        </p:txBody>
      </p:sp>
      <p:sp>
        <p:nvSpPr>
          <p:cNvPr id="9" name="Rounded Rectangle 8">
            <a:extLst>
              <a:ext uri="{FF2B5EF4-FFF2-40B4-BE49-F238E27FC236}">
                <a16:creationId xmlns:a16="http://schemas.microsoft.com/office/drawing/2014/main" id="{361E8C33-8C4E-6B4C-8ACA-30B4468D3DF2}"/>
              </a:ext>
            </a:extLst>
          </p:cNvPr>
          <p:cNvSpPr/>
          <p:nvPr/>
        </p:nvSpPr>
        <p:spPr>
          <a:xfrm>
            <a:off x="5792072" y="2748451"/>
            <a:ext cx="1328728" cy="320189"/>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Contentsquare</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cxnSp>
        <p:nvCxnSpPr>
          <p:cNvPr id="11" name="Google Shape;327;p46">
            <a:extLst>
              <a:ext uri="{FF2B5EF4-FFF2-40B4-BE49-F238E27FC236}">
                <a16:creationId xmlns:a16="http://schemas.microsoft.com/office/drawing/2014/main" id="{AABDA8F1-E795-AE9E-9C52-241C3CB2A255}"/>
              </a:ext>
            </a:extLst>
          </p:cNvPr>
          <p:cNvCxnSpPr>
            <a:cxnSpLocks/>
          </p:cNvCxnSpPr>
          <p:nvPr/>
        </p:nvCxnSpPr>
        <p:spPr>
          <a:xfrm>
            <a:off x="106287" y="3442575"/>
            <a:ext cx="1418124" cy="0"/>
          </a:xfrm>
          <a:prstGeom prst="straightConnector1">
            <a:avLst/>
          </a:prstGeom>
          <a:noFill/>
          <a:ln w="12700" cap="flat" cmpd="sng">
            <a:solidFill>
              <a:schemeClr val="bg1"/>
            </a:solidFill>
            <a:prstDash val="sysDash"/>
            <a:round/>
            <a:headEnd type="none" w="med" len="med"/>
            <a:tailEnd type="none" w="med" len="med"/>
          </a:ln>
        </p:spPr>
      </p:cxnSp>
      <p:sp>
        <p:nvSpPr>
          <p:cNvPr id="12" name="Google Shape;1830;p331">
            <a:extLst>
              <a:ext uri="{FF2B5EF4-FFF2-40B4-BE49-F238E27FC236}">
                <a16:creationId xmlns:a16="http://schemas.microsoft.com/office/drawing/2014/main" id="{F4F92451-C934-8718-8513-A74A1697A4F1}"/>
              </a:ext>
            </a:extLst>
          </p:cNvPr>
          <p:cNvSpPr txBox="1">
            <a:spLocks/>
          </p:cNvSpPr>
          <p:nvPr/>
        </p:nvSpPr>
        <p:spPr>
          <a:xfrm>
            <a:off x="196778" y="2756284"/>
            <a:ext cx="1327633" cy="65823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Technology Partners</a:t>
            </a:r>
            <a:br>
              <a:rPr kumimoji="0" lang="en-US" sz="1000" b="1"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br>
            <a:r>
              <a:rPr kumimoji="0" lang="en-US" sz="1000" i="0" u="none" strike="noStrike" kern="1200" cap="none" spc="-20" normalizeH="0" baseline="0" noProof="0">
                <a:ln>
                  <a:noFill/>
                </a:ln>
                <a:solidFill>
                  <a:schemeClr val="accent3"/>
                </a:solidFill>
                <a:effectLst/>
                <a:uLnTx/>
                <a:uFillTx/>
                <a:latin typeface="Arial" panose="020B0604020202020204"/>
                <a:ea typeface="Helvetica Neue"/>
                <a:cs typeface="Arial" panose="020B0604020202020204" pitchFamily="34" charset="0"/>
                <a:sym typeface="Helvetica Neue"/>
              </a:rPr>
              <a:t>Platinum</a:t>
            </a:r>
          </a:p>
        </p:txBody>
      </p:sp>
      <p:cxnSp>
        <p:nvCxnSpPr>
          <p:cNvPr id="6" name="Google Shape;327;p46">
            <a:extLst>
              <a:ext uri="{FF2B5EF4-FFF2-40B4-BE49-F238E27FC236}">
                <a16:creationId xmlns:a16="http://schemas.microsoft.com/office/drawing/2014/main" id="{2670CAC9-0ED5-2FCD-EA67-3562EC77D825}"/>
              </a:ext>
            </a:extLst>
          </p:cNvPr>
          <p:cNvCxnSpPr>
            <a:cxnSpLocks/>
          </p:cNvCxnSpPr>
          <p:nvPr/>
        </p:nvCxnSpPr>
        <p:spPr>
          <a:xfrm>
            <a:off x="106287" y="2144931"/>
            <a:ext cx="1418124" cy="0"/>
          </a:xfrm>
          <a:prstGeom prst="straightConnector1">
            <a:avLst/>
          </a:prstGeom>
          <a:noFill/>
          <a:ln w="12700" cap="flat" cmpd="sng">
            <a:solidFill>
              <a:schemeClr val="bg1"/>
            </a:solidFill>
            <a:prstDash val="sysDash"/>
            <a:round/>
            <a:headEnd type="none" w="med" len="med"/>
            <a:tailEnd type="none" w="med" len="med"/>
          </a:ln>
        </p:spPr>
      </p:cxnSp>
      <p:cxnSp>
        <p:nvCxnSpPr>
          <p:cNvPr id="8" name="Google Shape;327;p46">
            <a:extLst>
              <a:ext uri="{FF2B5EF4-FFF2-40B4-BE49-F238E27FC236}">
                <a16:creationId xmlns:a16="http://schemas.microsoft.com/office/drawing/2014/main" id="{7A82B576-FF31-E3EA-37E0-264A6E22EC2F}"/>
              </a:ext>
            </a:extLst>
          </p:cNvPr>
          <p:cNvCxnSpPr>
            <a:cxnSpLocks/>
          </p:cNvCxnSpPr>
          <p:nvPr/>
        </p:nvCxnSpPr>
        <p:spPr>
          <a:xfrm flipV="1">
            <a:off x="106287" y="2760217"/>
            <a:ext cx="1418124" cy="4"/>
          </a:xfrm>
          <a:prstGeom prst="straightConnector1">
            <a:avLst/>
          </a:prstGeom>
          <a:noFill/>
          <a:ln w="12700" cap="flat" cmpd="sng">
            <a:solidFill>
              <a:schemeClr val="bg1"/>
            </a:solidFill>
            <a:prstDash val="sysDash"/>
            <a:round/>
            <a:headEnd type="none" w="med" len="med"/>
            <a:tailEnd type="none" w="med" len="med"/>
          </a:ln>
        </p:spPr>
      </p:cxnSp>
      <p:sp>
        <p:nvSpPr>
          <p:cNvPr id="10" name="Google Shape;1830;p331">
            <a:extLst>
              <a:ext uri="{FF2B5EF4-FFF2-40B4-BE49-F238E27FC236}">
                <a16:creationId xmlns:a16="http://schemas.microsoft.com/office/drawing/2014/main" id="{F5BE13E7-A779-86DD-63CD-A224C772DA76}"/>
              </a:ext>
            </a:extLst>
          </p:cNvPr>
          <p:cNvSpPr txBox="1">
            <a:spLocks/>
          </p:cNvSpPr>
          <p:nvPr/>
        </p:nvSpPr>
        <p:spPr>
          <a:xfrm>
            <a:off x="196779" y="2169040"/>
            <a:ext cx="1327632" cy="56313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Strategic Partners</a:t>
            </a:r>
          </a:p>
        </p:txBody>
      </p:sp>
      <p:sp>
        <p:nvSpPr>
          <p:cNvPr id="18" name="Google Shape;1830;p331">
            <a:extLst>
              <a:ext uri="{FF2B5EF4-FFF2-40B4-BE49-F238E27FC236}">
                <a16:creationId xmlns:a16="http://schemas.microsoft.com/office/drawing/2014/main" id="{9E95261B-8A3A-BD2B-F619-DCFC077011E1}"/>
              </a:ext>
            </a:extLst>
          </p:cNvPr>
          <p:cNvSpPr txBox="1">
            <a:spLocks/>
          </p:cNvSpPr>
          <p:nvPr/>
        </p:nvSpPr>
        <p:spPr>
          <a:xfrm>
            <a:off x="196779" y="1178918"/>
            <a:ext cx="1331088" cy="966006"/>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Product Solution</a:t>
            </a:r>
          </a:p>
        </p:txBody>
      </p:sp>
      <p:sp>
        <p:nvSpPr>
          <p:cNvPr id="22" name="Rounded Rectangle 21">
            <a:extLst>
              <a:ext uri="{FF2B5EF4-FFF2-40B4-BE49-F238E27FC236}">
                <a16:creationId xmlns:a16="http://schemas.microsoft.com/office/drawing/2014/main" id="{755DF673-5CDB-2E95-4329-EB64584C561B}"/>
              </a:ext>
            </a:extLst>
          </p:cNvPr>
          <p:cNvSpPr/>
          <p:nvPr/>
        </p:nvSpPr>
        <p:spPr>
          <a:xfrm>
            <a:off x="1747391" y="1178920"/>
            <a:ext cx="3945838"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Orchestrate</a:t>
            </a:r>
          </a:p>
        </p:txBody>
      </p:sp>
      <p:sp>
        <p:nvSpPr>
          <p:cNvPr id="24" name="Rounded Rectangle 23">
            <a:extLst>
              <a:ext uri="{FF2B5EF4-FFF2-40B4-BE49-F238E27FC236}">
                <a16:creationId xmlns:a16="http://schemas.microsoft.com/office/drawing/2014/main" id="{324B344C-6D9E-F449-60E6-609D6D8E150A}"/>
              </a:ext>
            </a:extLst>
          </p:cNvPr>
          <p:cNvSpPr/>
          <p:nvPr/>
        </p:nvSpPr>
        <p:spPr>
          <a:xfrm>
            <a:off x="5792072" y="1178920"/>
            <a:ext cx="2743200"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Experiment</a:t>
            </a:r>
          </a:p>
        </p:txBody>
      </p:sp>
      <p:sp>
        <p:nvSpPr>
          <p:cNvPr id="26" name="Rounded Rectangle 25">
            <a:extLst>
              <a:ext uri="{FF2B5EF4-FFF2-40B4-BE49-F238E27FC236}">
                <a16:creationId xmlns:a16="http://schemas.microsoft.com/office/drawing/2014/main" id="{07E43C61-8513-53FA-8A4A-2F52BED353B7}"/>
              </a:ext>
            </a:extLst>
          </p:cNvPr>
          <p:cNvSpPr/>
          <p:nvPr/>
        </p:nvSpPr>
        <p:spPr>
          <a:xfrm>
            <a:off x="8634114" y="1178920"/>
            <a:ext cx="3470799" cy="612424"/>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Monetize</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7" name="Rounded Rectangle 26">
            <a:extLst>
              <a:ext uri="{FF2B5EF4-FFF2-40B4-BE49-F238E27FC236}">
                <a16:creationId xmlns:a16="http://schemas.microsoft.com/office/drawing/2014/main" id="{67A3829D-E2F4-5829-5F5F-248564575FAB}"/>
              </a:ext>
            </a:extLst>
          </p:cNvPr>
          <p:cNvSpPr/>
          <p:nvPr/>
        </p:nvSpPr>
        <p:spPr>
          <a:xfrm>
            <a:off x="1747391" y="1867665"/>
            <a:ext cx="917817"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CMS</a:t>
            </a:r>
          </a:p>
        </p:txBody>
      </p:sp>
      <p:sp>
        <p:nvSpPr>
          <p:cNvPr id="28" name="Rounded Rectangle 27">
            <a:extLst>
              <a:ext uri="{FF2B5EF4-FFF2-40B4-BE49-F238E27FC236}">
                <a16:creationId xmlns:a16="http://schemas.microsoft.com/office/drawing/2014/main" id="{EE3ACFB5-F563-ECA7-6AE3-12A154D6A38C}"/>
              </a:ext>
            </a:extLst>
          </p:cNvPr>
          <p:cNvSpPr/>
          <p:nvPr/>
        </p:nvSpPr>
        <p:spPr>
          <a:xfrm>
            <a:off x="2774290" y="1867665"/>
            <a:ext cx="917817"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CMP</a:t>
            </a:r>
          </a:p>
        </p:txBody>
      </p:sp>
      <p:sp>
        <p:nvSpPr>
          <p:cNvPr id="29" name="Rounded Rectangle 28">
            <a:extLst>
              <a:ext uri="{FF2B5EF4-FFF2-40B4-BE49-F238E27FC236}">
                <a16:creationId xmlns:a16="http://schemas.microsoft.com/office/drawing/2014/main" id="{7355580B-E143-1975-1A84-6510CB5DF102}"/>
              </a:ext>
            </a:extLst>
          </p:cNvPr>
          <p:cNvSpPr/>
          <p:nvPr/>
        </p:nvSpPr>
        <p:spPr>
          <a:xfrm>
            <a:off x="5789712" y="1873401"/>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WebX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0" name="Rounded Rectangle 29">
            <a:extLst>
              <a:ext uri="{FF2B5EF4-FFF2-40B4-BE49-F238E27FC236}">
                <a16:creationId xmlns:a16="http://schemas.microsoft.com/office/drawing/2014/main" id="{0F5B04B5-8CAF-9959-B7B3-0AEEEDA44C90}"/>
              </a:ext>
            </a:extLst>
          </p:cNvPr>
          <p:cNvSpPr/>
          <p:nvPr/>
        </p:nvSpPr>
        <p:spPr>
          <a:xfrm>
            <a:off x="7210338" y="1873401"/>
            <a:ext cx="133108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FeatX</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1" name="Rounded Rectangle 30">
            <a:extLst>
              <a:ext uri="{FF2B5EF4-FFF2-40B4-BE49-F238E27FC236}">
                <a16:creationId xmlns:a16="http://schemas.microsoft.com/office/drawing/2014/main" id="{7B33FBC2-237F-2CED-ACC5-3B80036A30E1}"/>
              </a:ext>
            </a:extLst>
          </p:cNvPr>
          <p:cNvSpPr/>
          <p:nvPr/>
        </p:nvSpPr>
        <p:spPr>
          <a:xfrm>
            <a:off x="8630965" y="1873401"/>
            <a:ext cx="1013778"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Customized</a:t>
            </a:r>
          </a:p>
        </p:txBody>
      </p:sp>
      <p:sp>
        <p:nvSpPr>
          <p:cNvPr id="32" name="Rounded Rectangle 31">
            <a:extLst>
              <a:ext uri="{FF2B5EF4-FFF2-40B4-BE49-F238E27FC236}">
                <a16:creationId xmlns:a16="http://schemas.microsoft.com/office/drawing/2014/main" id="{761F19DE-039C-D9A0-8FDA-0A3966B41220}"/>
              </a:ext>
            </a:extLst>
          </p:cNvPr>
          <p:cNvSpPr/>
          <p:nvPr/>
        </p:nvSpPr>
        <p:spPr>
          <a:xfrm>
            <a:off x="9745168" y="1873434"/>
            <a:ext cx="1031833"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Configured</a:t>
            </a:r>
          </a:p>
        </p:txBody>
      </p:sp>
      <p:sp>
        <p:nvSpPr>
          <p:cNvPr id="33" name="Rounded Rectangle 32">
            <a:extLst>
              <a:ext uri="{FF2B5EF4-FFF2-40B4-BE49-F238E27FC236}">
                <a16:creationId xmlns:a16="http://schemas.microsoft.com/office/drawing/2014/main" id="{64A4C325-9D56-EC29-E4C3-C151C6A259A9}"/>
              </a:ext>
            </a:extLst>
          </p:cNvPr>
          <p:cNvSpPr/>
          <p:nvPr/>
        </p:nvSpPr>
        <p:spPr>
          <a:xfrm>
            <a:off x="7214472" y="2754586"/>
            <a:ext cx="1328728" cy="306212"/>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Fullstory</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4" name="Rounded Rectangle 33">
            <a:extLst>
              <a:ext uri="{FF2B5EF4-FFF2-40B4-BE49-F238E27FC236}">
                <a16:creationId xmlns:a16="http://schemas.microsoft.com/office/drawing/2014/main" id="{7F9A42BD-6420-8668-E618-DE357269306A}"/>
              </a:ext>
            </a:extLst>
          </p:cNvPr>
          <p:cNvSpPr/>
          <p:nvPr/>
        </p:nvSpPr>
        <p:spPr>
          <a:xfrm>
            <a:off x="7214472" y="3117730"/>
            <a:ext cx="1328728" cy="306212"/>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Quantum Metric</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5" name="Rounded Rectangle 34">
            <a:extLst>
              <a:ext uri="{FF2B5EF4-FFF2-40B4-BE49-F238E27FC236}">
                <a16:creationId xmlns:a16="http://schemas.microsoft.com/office/drawing/2014/main" id="{807D4152-3FC6-9A4C-CCC7-FF7E7724B709}"/>
              </a:ext>
            </a:extLst>
          </p:cNvPr>
          <p:cNvSpPr/>
          <p:nvPr/>
        </p:nvSpPr>
        <p:spPr>
          <a:xfrm>
            <a:off x="1736299" y="3852607"/>
            <a:ext cx="917816" cy="29564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err="1">
                <a:solidFill>
                  <a:schemeClr val="bg1"/>
                </a:solidFill>
                <a:latin typeface="Arial" panose="020B0604020202020204"/>
                <a:ea typeface="Helvetica Neue"/>
                <a:cs typeface="Arial" panose="020B0604020202020204" pitchFamily="34" charset="0"/>
                <a:sym typeface="Helvetica Neue"/>
              </a:rPr>
              <a:t>Siteimprove</a:t>
            </a:r>
            <a:endParaRPr lang="en-US" sz="1000" b="1">
              <a:solidFill>
                <a:schemeClr val="bg1"/>
              </a:solidFill>
              <a:latin typeface="Arial" panose="020B0604020202020204"/>
              <a:ea typeface="Helvetica Neue"/>
              <a:cs typeface="Arial" panose="020B0604020202020204" pitchFamily="34" charset="0"/>
              <a:sym typeface="Helvetica Neue"/>
            </a:endParaRPr>
          </a:p>
        </p:txBody>
      </p:sp>
      <p:cxnSp>
        <p:nvCxnSpPr>
          <p:cNvPr id="37" name="Google Shape;327;p46">
            <a:extLst>
              <a:ext uri="{FF2B5EF4-FFF2-40B4-BE49-F238E27FC236}">
                <a16:creationId xmlns:a16="http://schemas.microsoft.com/office/drawing/2014/main" id="{A6748D98-1642-83AE-AE8F-713F642206AD}"/>
              </a:ext>
            </a:extLst>
          </p:cNvPr>
          <p:cNvCxnSpPr>
            <a:cxnSpLocks/>
          </p:cNvCxnSpPr>
          <p:nvPr/>
        </p:nvCxnSpPr>
        <p:spPr>
          <a:xfrm>
            <a:off x="106287" y="4572782"/>
            <a:ext cx="1418124" cy="0"/>
          </a:xfrm>
          <a:prstGeom prst="straightConnector1">
            <a:avLst/>
          </a:prstGeom>
          <a:noFill/>
          <a:ln w="12700" cap="flat" cmpd="sng">
            <a:solidFill>
              <a:schemeClr val="bg1"/>
            </a:solidFill>
            <a:prstDash val="sysDash"/>
            <a:round/>
            <a:headEnd type="none" w="med" len="med"/>
            <a:tailEnd type="none" w="med" len="med"/>
          </a:ln>
        </p:spPr>
      </p:cxnSp>
      <p:sp>
        <p:nvSpPr>
          <p:cNvPr id="38" name="Google Shape;1830;p331">
            <a:extLst>
              <a:ext uri="{FF2B5EF4-FFF2-40B4-BE49-F238E27FC236}">
                <a16:creationId xmlns:a16="http://schemas.microsoft.com/office/drawing/2014/main" id="{27304BB5-0DD1-6158-1D73-EFB9B3ADE88E}"/>
              </a:ext>
            </a:extLst>
          </p:cNvPr>
          <p:cNvSpPr txBox="1">
            <a:spLocks/>
          </p:cNvSpPr>
          <p:nvPr/>
        </p:nvSpPr>
        <p:spPr>
          <a:xfrm>
            <a:off x="196778" y="3438630"/>
            <a:ext cx="1327633" cy="74321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Technology Partners</a:t>
            </a:r>
            <a:br>
              <a:rPr kumimoji="0" lang="en-US" sz="1000" b="1"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br>
            <a:r>
              <a:rPr kumimoji="0" lang="en-US" sz="1000" i="0" u="none" strike="noStrike" kern="1200" cap="none" spc="-20" normalizeH="0" baseline="0" noProof="0">
                <a:ln>
                  <a:noFill/>
                </a:ln>
                <a:solidFill>
                  <a:srgbClr val="FFFF00"/>
                </a:solidFill>
                <a:effectLst/>
                <a:uLnTx/>
                <a:uFillTx/>
                <a:latin typeface="Arial" panose="020B0604020202020204"/>
                <a:ea typeface="Helvetica Neue"/>
                <a:cs typeface="Arial" panose="020B0604020202020204" pitchFamily="34" charset="0"/>
                <a:sym typeface="Helvetica Neue"/>
              </a:rPr>
              <a:t>Gold</a:t>
            </a:r>
          </a:p>
        </p:txBody>
      </p:sp>
      <p:sp>
        <p:nvSpPr>
          <p:cNvPr id="40" name="Rounded Rectangle 39">
            <a:extLst>
              <a:ext uri="{FF2B5EF4-FFF2-40B4-BE49-F238E27FC236}">
                <a16:creationId xmlns:a16="http://schemas.microsoft.com/office/drawing/2014/main" id="{848B3CC4-4D6F-5765-2377-85F181A146EC}"/>
              </a:ext>
            </a:extLst>
          </p:cNvPr>
          <p:cNvSpPr/>
          <p:nvPr/>
        </p:nvSpPr>
        <p:spPr>
          <a:xfrm>
            <a:off x="5792072" y="3507028"/>
            <a:ext cx="1328728" cy="328202"/>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6sense</a:t>
            </a:r>
          </a:p>
        </p:txBody>
      </p:sp>
      <p:sp>
        <p:nvSpPr>
          <p:cNvPr id="41" name="Rounded Rectangle 40">
            <a:extLst>
              <a:ext uri="{FF2B5EF4-FFF2-40B4-BE49-F238E27FC236}">
                <a16:creationId xmlns:a16="http://schemas.microsoft.com/office/drawing/2014/main" id="{CB51DEC1-40A2-5DE6-02BA-5FBEEBF37ECE}"/>
              </a:ext>
            </a:extLst>
          </p:cNvPr>
          <p:cNvSpPr/>
          <p:nvPr/>
        </p:nvSpPr>
        <p:spPr>
          <a:xfrm>
            <a:off x="1747391" y="3511939"/>
            <a:ext cx="895633" cy="306212"/>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Digizuite</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3847A60C-BBE6-91BC-FB5C-F6B11C88372A}"/>
              </a:ext>
            </a:extLst>
          </p:cNvPr>
          <p:cNvSpPr/>
          <p:nvPr/>
        </p:nvSpPr>
        <p:spPr>
          <a:xfrm>
            <a:off x="5789712" y="3918573"/>
            <a:ext cx="1328728" cy="29564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UserTesting</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4" name="Rounded Rectangle 43">
            <a:extLst>
              <a:ext uri="{FF2B5EF4-FFF2-40B4-BE49-F238E27FC236}">
                <a16:creationId xmlns:a16="http://schemas.microsoft.com/office/drawing/2014/main" id="{6B451A67-92A7-FFBE-E496-077FEBF9A120}"/>
              </a:ext>
            </a:extLst>
          </p:cNvPr>
          <p:cNvSpPr/>
          <p:nvPr/>
        </p:nvSpPr>
        <p:spPr>
          <a:xfrm>
            <a:off x="1769577" y="2306766"/>
            <a:ext cx="895632" cy="295641"/>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5" name="Rounded Rectangle 44">
            <a:extLst>
              <a:ext uri="{FF2B5EF4-FFF2-40B4-BE49-F238E27FC236}">
                <a16:creationId xmlns:a16="http://schemas.microsoft.com/office/drawing/2014/main" id="{629E37E4-6191-7A3E-0C56-A8E104CA0FF3}"/>
              </a:ext>
            </a:extLst>
          </p:cNvPr>
          <p:cNvSpPr/>
          <p:nvPr/>
        </p:nvSpPr>
        <p:spPr>
          <a:xfrm>
            <a:off x="8630965" y="2306765"/>
            <a:ext cx="3466238" cy="295642"/>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46" name="Rounded Rectangle 45">
            <a:extLst>
              <a:ext uri="{FF2B5EF4-FFF2-40B4-BE49-F238E27FC236}">
                <a16:creationId xmlns:a16="http://schemas.microsoft.com/office/drawing/2014/main" id="{F7C56E58-AC57-797A-A164-51DD717C2A84}"/>
              </a:ext>
            </a:extLst>
          </p:cNvPr>
          <p:cNvSpPr/>
          <p:nvPr/>
        </p:nvSpPr>
        <p:spPr>
          <a:xfrm>
            <a:off x="5792072" y="2306766"/>
            <a:ext cx="2743200" cy="295641"/>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Google</a:t>
            </a:r>
          </a:p>
        </p:txBody>
      </p:sp>
      <p:sp>
        <p:nvSpPr>
          <p:cNvPr id="47" name="Rounded Rectangle 46">
            <a:extLst>
              <a:ext uri="{FF2B5EF4-FFF2-40B4-BE49-F238E27FC236}">
                <a16:creationId xmlns:a16="http://schemas.microsoft.com/office/drawing/2014/main" id="{693BD225-7993-B2A1-211B-7C8C9B885D98}"/>
              </a:ext>
            </a:extLst>
          </p:cNvPr>
          <p:cNvSpPr/>
          <p:nvPr/>
        </p:nvSpPr>
        <p:spPr>
          <a:xfrm>
            <a:off x="2774290" y="2306766"/>
            <a:ext cx="917817" cy="295641"/>
          </a:xfrm>
          <a:prstGeom prst="roundRect">
            <a:avLst>
              <a:gd name="adj" fmla="val 5469"/>
            </a:avLst>
          </a:prstGeom>
          <a:solidFill>
            <a:schemeClr val="bg1">
              <a:alpha val="25000"/>
            </a:schemeClr>
          </a:solidFill>
          <a:ln w="12700">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21" name="Rounded Rectangle 20">
            <a:extLst>
              <a:ext uri="{FF2B5EF4-FFF2-40B4-BE49-F238E27FC236}">
                <a16:creationId xmlns:a16="http://schemas.microsoft.com/office/drawing/2014/main" id="{15197D7D-910E-86E9-5F38-2BF6B4A6CB1E}"/>
              </a:ext>
            </a:extLst>
          </p:cNvPr>
          <p:cNvSpPr/>
          <p:nvPr/>
        </p:nvSpPr>
        <p:spPr>
          <a:xfrm>
            <a:off x="3801189" y="1867665"/>
            <a:ext cx="917817"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ODP</a:t>
            </a:r>
          </a:p>
        </p:txBody>
      </p:sp>
      <p:sp>
        <p:nvSpPr>
          <p:cNvPr id="23" name="Rounded Rectangle 22">
            <a:extLst>
              <a:ext uri="{FF2B5EF4-FFF2-40B4-BE49-F238E27FC236}">
                <a16:creationId xmlns:a16="http://schemas.microsoft.com/office/drawing/2014/main" id="{EFC61F11-CDF6-CDC2-768F-185581A6D02E}"/>
              </a:ext>
            </a:extLst>
          </p:cNvPr>
          <p:cNvSpPr/>
          <p:nvPr/>
        </p:nvSpPr>
        <p:spPr>
          <a:xfrm>
            <a:off x="4808544" y="1867665"/>
            <a:ext cx="889930"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CREC</a:t>
            </a:r>
          </a:p>
        </p:txBody>
      </p:sp>
      <p:sp>
        <p:nvSpPr>
          <p:cNvPr id="25" name="Rounded Rectangle 24">
            <a:extLst>
              <a:ext uri="{FF2B5EF4-FFF2-40B4-BE49-F238E27FC236}">
                <a16:creationId xmlns:a16="http://schemas.microsoft.com/office/drawing/2014/main" id="{E5042793-252F-2EFD-2283-B8B8294296D0}"/>
              </a:ext>
            </a:extLst>
          </p:cNvPr>
          <p:cNvSpPr/>
          <p:nvPr/>
        </p:nvSpPr>
        <p:spPr>
          <a:xfrm>
            <a:off x="3770970" y="2306766"/>
            <a:ext cx="917817" cy="295641"/>
          </a:xfrm>
          <a:prstGeom prst="roundRect">
            <a:avLst>
              <a:gd name="adj" fmla="val 5469"/>
            </a:avLst>
          </a:prstGeom>
          <a:solidFill>
            <a:schemeClr val="bg1">
              <a:alpha val="25000"/>
            </a:schemeClr>
          </a:solidFill>
          <a:ln w="12700">
            <a:solidFill>
              <a:schemeClr val="bg1"/>
            </a:solidFill>
            <a:prstDash val="dash"/>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00" b="1">
              <a:solidFill>
                <a:schemeClr val="bg1"/>
              </a:solidFill>
              <a:latin typeface="Arial" panose="020B0604020202020204"/>
              <a:ea typeface="Helvetica Neue"/>
              <a:cs typeface="Arial" panose="020B0604020202020204" pitchFamily="34" charset="0"/>
              <a:sym typeface="Helvetica Neue"/>
            </a:endParaRPr>
          </a:p>
        </p:txBody>
      </p:sp>
      <p:sp>
        <p:nvSpPr>
          <p:cNvPr id="36" name="Rounded Rectangle 35">
            <a:extLst>
              <a:ext uri="{FF2B5EF4-FFF2-40B4-BE49-F238E27FC236}">
                <a16:creationId xmlns:a16="http://schemas.microsoft.com/office/drawing/2014/main" id="{E6663387-12F5-D6C7-C365-BD6F18A6F052}"/>
              </a:ext>
            </a:extLst>
          </p:cNvPr>
          <p:cNvSpPr/>
          <p:nvPr/>
        </p:nvSpPr>
        <p:spPr>
          <a:xfrm>
            <a:off x="4797466" y="2306766"/>
            <a:ext cx="915743" cy="295641"/>
          </a:xfrm>
          <a:prstGeom prst="roundRect">
            <a:avLst>
              <a:gd name="adj" fmla="val 5469"/>
            </a:avLst>
          </a:prstGeom>
          <a:solidFill>
            <a:schemeClr val="accent2">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Microsoft</a:t>
            </a:r>
          </a:p>
        </p:txBody>
      </p:sp>
      <p:sp>
        <p:nvSpPr>
          <p:cNvPr id="39" name="Rounded Rectangle 38">
            <a:extLst>
              <a:ext uri="{FF2B5EF4-FFF2-40B4-BE49-F238E27FC236}">
                <a16:creationId xmlns:a16="http://schemas.microsoft.com/office/drawing/2014/main" id="{DA2D19B4-B411-BE6E-EB92-1FE9554F6B83}"/>
              </a:ext>
            </a:extLst>
          </p:cNvPr>
          <p:cNvSpPr/>
          <p:nvPr/>
        </p:nvSpPr>
        <p:spPr>
          <a:xfrm>
            <a:off x="10875079" y="1873401"/>
            <a:ext cx="1222124" cy="295641"/>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PREC</a:t>
            </a:r>
          </a:p>
        </p:txBody>
      </p:sp>
      <p:cxnSp>
        <p:nvCxnSpPr>
          <p:cNvPr id="3" name="Google Shape;327;p46">
            <a:extLst>
              <a:ext uri="{FF2B5EF4-FFF2-40B4-BE49-F238E27FC236}">
                <a16:creationId xmlns:a16="http://schemas.microsoft.com/office/drawing/2014/main" id="{4B4C5CDF-7E46-5556-C749-009130DEFD1F}"/>
              </a:ext>
            </a:extLst>
          </p:cNvPr>
          <p:cNvCxnSpPr>
            <a:cxnSpLocks/>
          </p:cNvCxnSpPr>
          <p:nvPr/>
        </p:nvCxnSpPr>
        <p:spPr>
          <a:xfrm>
            <a:off x="106287" y="6607817"/>
            <a:ext cx="1418124" cy="0"/>
          </a:xfrm>
          <a:prstGeom prst="straightConnector1">
            <a:avLst/>
          </a:prstGeom>
          <a:noFill/>
          <a:ln w="12700" cap="flat" cmpd="sng">
            <a:solidFill>
              <a:schemeClr val="bg1"/>
            </a:solidFill>
            <a:prstDash val="sysDash"/>
            <a:round/>
            <a:headEnd type="none" w="med" len="med"/>
            <a:tailEnd type="none" w="med" len="med"/>
          </a:ln>
        </p:spPr>
      </p:cxnSp>
      <p:sp>
        <p:nvSpPr>
          <p:cNvPr id="4" name="Google Shape;1830;p331">
            <a:extLst>
              <a:ext uri="{FF2B5EF4-FFF2-40B4-BE49-F238E27FC236}">
                <a16:creationId xmlns:a16="http://schemas.microsoft.com/office/drawing/2014/main" id="{279C9EBF-BE8C-9B5F-6BC8-303A49849F42}"/>
              </a:ext>
            </a:extLst>
          </p:cNvPr>
          <p:cNvSpPr txBox="1">
            <a:spLocks/>
          </p:cNvSpPr>
          <p:nvPr/>
        </p:nvSpPr>
        <p:spPr>
          <a:xfrm>
            <a:off x="196778" y="4670377"/>
            <a:ext cx="1327633" cy="1907263"/>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00" b="1" i="0" u="none" strike="noStrike" kern="1200" cap="none" spc="-20" normalizeH="0" baseline="0" noProof="0">
                <a:ln>
                  <a:noFill/>
                </a:ln>
                <a:solidFill>
                  <a:schemeClr val="accent4"/>
                </a:solidFill>
                <a:effectLst/>
                <a:uLnTx/>
                <a:uFillTx/>
                <a:latin typeface="Arial" panose="020B0604020202020204"/>
                <a:ea typeface="Helvetica Neue"/>
                <a:cs typeface="Arial" panose="020B0604020202020204" pitchFamily="34" charset="0"/>
                <a:sym typeface="Helvetica Neue"/>
              </a:rPr>
              <a:t>Technology Partners</a:t>
            </a:r>
            <a:br>
              <a:rPr kumimoji="0" lang="en-US" sz="1000" b="1" i="0" u="none" strike="noStrike" kern="1200" cap="none" spc="-20" normalizeH="0" baseline="0" noProof="0">
                <a:ln>
                  <a:noFill/>
                </a:ln>
                <a:solidFill>
                  <a:schemeClr val="accent4"/>
                </a:solidFill>
                <a:effectLst/>
                <a:uLnTx/>
                <a:uFillTx/>
                <a:latin typeface="Arial" panose="020B0604020202020204"/>
                <a:ea typeface="Helvetica Neue"/>
                <a:cs typeface="Arial" panose="020B0604020202020204" pitchFamily="34" charset="0"/>
                <a:sym typeface="Helvetica Neue"/>
              </a:rPr>
            </a:br>
            <a:r>
              <a:rPr lang="en-US" sz="1000" err="1">
                <a:solidFill>
                  <a:schemeClr val="accent4"/>
                </a:solidFill>
                <a:ea typeface="Helvetica Neue"/>
                <a:cs typeface="Arial" panose="020B0604020202020204" pitchFamily="34" charset="0"/>
                <a:sym typeface="Helvetica Neue"/>
              </a:rPr>
              <a:t>Untiered</a:t>
            </a:r>
            <a:r>
              <a:rPr lang="en-US" sz="1000">
                <a:solidFill>
                  <a:schemeClr val="accent4"/>
                </a:solidFill>
                <a:ea typeface="Helvetica Neue"/>
                <a:cs typeface="Arial" panose="020B0604020202020204" pitchFamily="34" charset="0"/>
                <a:sym typeface="Helvetica Neue"/>
              </a:rPr>
              <a:t> or Silver</a:t>
            </a:r>
            <a:endParaRPr kumimoji="0" lang="en-US" sz="1000" i="0" u="none" strike="noStrike" kern="1200" cap="none" spc="-20" normalizeH="0" baseline="0" noProof="0">
              <a:ln>
                <a:noFill/>
              </a:ln>
              <a:solidFill>
                <a:schemeClr val="accent4"/>
              </a:solidFill>
              <a:effectLst/>
              <a:uLnTx/>
              <a:uFillTx/>
              <a:latin typeface="Arial" panose="020B0604020202020204"/>
              <a:ea typeface="Helvetica Neue"/>
              <a:cs typeface="Arial" panose="020B0604020202020204" pitchFamily="34" charset="0"/>
              <a:sym typeface="Helvetica Neue"/>
            </a:endParaRPr>
          </a:p>
        </p:txBody>
      </p:sp>
      <p:sp>
        <p:nvSpPr>
          <p:cNvPr id="5" name="Rounded Rectangle 4">
            <a:extLst>
              <a:ext uri="{FF2B5EF4-FFF2-40B4-BE49-F238E27FC236}">
                <a16:creationId xmlns:a16="http://schemas.microsoft.com/office/drawing/2014/main" id="{E4D804C1-FE25-DA09-8B6A-A5DB951A810C}"/>
              </a:ext>
            </a:extLst>
          </p:cNvPr>
          <p:cNvSpPr/>
          <p:nvPr/>
        </p:nvSpPr>
        <p:spPr>
          <a:xfrm>
            <a:off x="1747391" y="4661369"/>
            <a:ext cx="8956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Google</a:t>
            </a:r>
          </a:p>
        </p:txBody>
      </p:sp>
      <p:sp>
        <p:nvSpPr>
          <p:cNvPr id="7" name="Rounded Rectangle 6">
            <a:extLst>
              <a:ext uri="{FF2B5EF4-FFF2-40B4-BE49-F238E27FC236}">
                <a16:creationId xmlns:a16="http://schemas.microsoft.com/office/drawing/2014/main" id="{CF7E8F2B-2965-A6B3-75A4-89AAA403B54B}"/>
              </a:ext>
            </a:extLst>
          </p:cNvPr>
          <p:cNvSpPr/>
          <p:nvPr/>
        </p:nvSpPr>
        <p:spPr>
          <a:xfrm>
            <a:off x="5776183" y="4661369"/>
            <a:ext cx="1342257"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Baymard</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5" name="Rounded Rectangle 14">
            <a:extLst>
              <a:ext uri="{FF2B5EF4-FFF2-40B4-BE49-F238E27FC236}">
                <a16:creationId xmlns:a16="http://schemas.microsoft.com/office/drawing/2014/main" id="{BE04A728-399D-175D-BFF7-197A30588E68}"/>
              </a:ext>
            </a:extLst>
          </p:cNvPr>
          <p:cNvSpPr/>
          <p:nvPr/>
        </p:nvSpPr>
        <p:spPr>
          <a:xfrm>
            <a:off x="2774290" y="4661369"/>
            <a:ext cx="91781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Salesforce</a:t>
            </a:r>
          </a:p>
        </p:txBody>
      </p:sp>
      <p:sp>
        <p:nvSpPr>
          <p:cNvPr id="16" name="Rounded Rectangle 15">
            <a:extLst>
              <a:ext uri="{FF2B5EF4-FFF2-40B4-BE49-F238E27FC236}">
                <a16:creationId xmlns:a16="http://schemas.microsoft.com/office/drawing/2014/main" id="{1C009DF6-A38B-80EB-F62C-DCFF3743C18C}"/>
              </a:ext>
            </a:extLst>
          </p:cNvPr>
          <p:cNvSpPr/>
          <p:nvPr/>
        </p:nvSpPr>
        <p:spPr>
          <a:xfrm>
            <a:off x="2774290" y="5050668"/>
            <a:ext cx="91781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YouTube</a:t>
            </a:r>
          </a:p>
        </p:txBody>
      </p:sp>
      <p:sp>
        <p:nvSpPr>
          <p:cNvPr id="17" name="Rounded Rectangle 16">
            <a:extLst>
              <a:ext uri="{FF2B5EF4-FFF2-40B4-BE49-F238E27FC236}">
                <a16:creationId xmlns:a16="http://schemas.microsoft.com/office/drawing/2014/main" id="{9D2BF1EC-19EC-E4C5-55F9-5F80CB4F968C}"/>
              </a:ext>
            </a:extLst>
          </p:cNvPr>
          <p:cNvSpPr/>
          <p:nvPr/>
        </p:nvSpPr>
        <p:spPr>
          <a:xfrm>
            <a:off x="2774290" y="5439967"/>
            <a:ext cx="91781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Sprout Social</a:t>
            </a:r>
          </a:p>
        </p:txBody>
      </p:sp>
      <p:sp>
        <p:nvSpPr>
          <p:cNvPr id="19" name="Rounded Rectangle 18">
            <a:extLst>
              <a:ext uri="{FF2B5EF4-FFF2-40B4-BE49-F238E27FC236}">
                <a16:creationId xmlns:a16="http://schemas.microsoft.com/office/drawing/2014/main" id="{F40D64A5-DBEF-9F40-4DB8-1C2007747168}"/>
              </a:ext>
            </a:extLst>
          </p:cNvPr>
          <p:cNvSpPr/>
          <p:nvPr/>
        </p:nvSpPr>
        <p:spPr>
          <a:xfrm>
            <a:off x="2774290" y="5829266"/>
            <a:ext cx="91781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Figma</a:t>
            </a:r>
          </a:p>
        </p:txBody>
      </p:sp>
      <p:sp>
        <p:nvSpPr>
          <p:cNvPr id="20" name="Rounded Rectangle 19">
            <a:extLst>
              <a:ext uri="{FF2B5EF4-FFF2-40B4-BE49-F238E27FC236}">
                <a16:creationId xmlns:a16="http://schemas.microsoft.com/office/drawing/2014/main" id="{97250150-70AB-0FE4-02A7-F1BFA12BDB21}"/>
              </a:ext>
            </a:extLst>
          </p:cNvPr>
          <p:cNvSpPr/>
          <p:nvPr/>
        </p:nvSpPr>
        <p:spPr>
          <a:xfrm>
            <a:off x="5776183" y="5050667"/>
            <a:ext cx="1342257" cy="306212"/>
          </a:xfrm>
          <a:prstGeom prst="roundRect">
            <a:avLst>
              <a:gd name="adj" fmla="val 5469"/>
            </a:avLst>
          </a:prstGeom>
          <a:solidFill>
            <a:srgbClr val="C000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Slack</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8" name="Rounded Rectangle 47">
            <a:extLst>
              <a:ext uri="{FF2B5EF4-FFF2-40B4-BE49-F238E27FC236}">
                <a16:creationId xmlns:a16="http://schemas.microsoft.com/office/drawing/2014/main" id="{2C6AD8D4-AC14-F607-90DE-015F0AD196A0}"/>
              </a:ext>
            </a:extLst>
          </p:cNvPr>
          <p:cNvSpPr/>
          <p:nvPr/>
        </p:nvSpPr>
        <p:spPr>
          <a:xfrm>
            <a:off x="5776183" y="5811158"/>
            <a:ext cx="1342257"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Adobe</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0" name="Rounded Rectangle 49">
            <a:extLst>
              <a:ext uri="{FF2B5EF4-FFF2-40B4-BE49-F238E27FC236}">
                <a16:creationId xmlns:a16="http://schemas.microsoft.com/office/drawing/2014/main" id="{C1CF1B98-4281-A368-C5A7-1D65874C3069}"/>
              </a:ext>
            </a:extLst>
          </p:cNvPr>
          <p:cNvSpPr/>
          <p:nvPr/>
        </p:nvSpPr>
        <p:spPr>
          <a:xfrm>
            <a:off x="3801189" y="4659763"/>
            <a:ext cx="88759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Shopify</a:t>
            </a:r>
          </a:p>
        </p:txBody>
      </p:sp>
      <p:sp>
        <p:nvSpPr>
          <p:cNvPr id="51" name="Rounded Rectangle 50">
            <a:extLst>
              <a:ext uri="{FF2B5EF4-FFF2-40B4-BE49-F238E27FC236}">
                <a16:creationId xmlns:a16="http://schemas.microsoft.com/office/drawing/2014/main" id="{DA484F9E-746D-90BC-33CB-DFACF8FABFDC}"/>
              </a:ext>
            </a:extLst>
          </p:cNvPr>
          <p:cNvSpPr/>
          <p:nvPr/>
        </p:nvSpPr>
        <p:spPr>
          <a:xfrm>
            <a:off x="3801189" y="5049062"/>
            <a:ext cx="88759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Magento</a:t>
            </a:r>
          </a:p>
        </p:txBody>
      </p:sp>
      <p:sp>
        <p:nvSpPr>
          <p:cNvPr id="52" name="Rounded Rectangle 51">
            <a:extLst>
              <a:ext uri="{FF2B5EF4-FFF2-40B4-BE49-F238E27FC236}">
                <a16:creationId xmlns:a16="http://schemas.microsoft.com/office/drawing/2014/main" id="{B3CB2222-ECEB-906C-46F0-AF39373E3DFF}"/>
              </a:ext>
            </a:extLst>
          </p:cNvPr>
          <p:cNvSpPr/>
          <p:nvPr/>
        </p:nvSpPr>
        <p:spPr>
          <a:xfrm>
            <a:off x="5776183" y="6191404"/>
            <a:ext cx="1342257"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Segment</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3" name="Rounded Rectangle 52">
            <a:extLst>
              <a:ext uri="{FF2B5EF4-FFF2-40B4-BE49-F238E27FC236}">
                <a16:creationId xmlns:a16="http://schemas.microsoft.com/office/drawing/2014/main" id="{CE6373A9-7260-34C0-7AC6-00E5C5B1E5ED}"/>
              </a:ext>
            </a:extLst>
          </p:cNvPr>
          <p:cNvSpPr/>
          <p:nvPr/>
        </p:nvSpPr>
        <p:spPr>
          <a:xfrm>
            <a:off x="2774290" y="6209511"/>
            <a:ext cx="91781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Adobe</a:t>
            </a:r>
          </a:p>
        </p:txBody>
      </p:sp>
      <p:sp>
        <p:nvSpPr>
          <p:cNvPr id="54" name="Rounded Rectangle 53">
            <a:extLst>
              <a:ext uri="{FF2B5EF4-FFF2-40B4-BE49-F238E27FC236}">
                <a16:creationId xmlns:a16="http://schemas.microsoft.com/office/drawing/2014/main" id="{C705D75A-95C6-7E86-D99F-3562B6F47C43}"/>
              </a:ext>
            </a:extLst>
          </p:cNvPr>
          <p:cNvSpPr/>
          <p:nvPr/>
        </p:nvSpPr>
        <p:spPr>
          <a:xfrm>
            <a:off x="3801189" y="5438361"/>
            <a:ext cx="88759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Facebook</a:t>
            </a:r>
          </a:p>
        </p:txBody>
      </p:sp>
      <p:sp>
        <p:nvSpPr>
          <p:cNvPr id="55" name="Rounded Rectangle 54">
            <a:extLst>
              <a:ext uri="{FF2B5EF4-FFF2-40B4-BE49-F238E27FC236}">
                <a16:creationId xmlns:a16="http://schemas.microsoft.com/office/drawing/2014/main" id="{55282AAF-31DE-20B5-4201-46C95A90E3CE}"/>
              </a:ext>
            </a:extLst>
          </p:cNvPr>
          <p:cNvSpPr/>
          <p:nvPr/>
        </p:nvSpPr>
        <p:spPr>
          <a:xfrm>
            <a:off x="3801189" y="5809553"/>
            <a:ext cx="88759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Google</a:t>
            </a:r>
          </a:p>
        </p:txBody>
      </p:sp>
      <p:sp>
        <p:nvSpPr>
          <p:cNvPr id="56" name="Rounded Rectangle 55">
            <a:extLst>
              <a:ext uri="{FF2B5EF4-FFF2-40B4-BE49-F238E27FC236}">
                <a16:creationId xmlns:a16="http://schemas.microsoft.com/office/drawing/2014/main" id="{2F717A1E-888B-C8AF-087B-3333112128C7}"/>
              </a:ext>
            </a:extLst>
          </p:cNvPr>
          <p:cNvSpPr/>
          <p:nvPr/>
        </p:nvSpPr>
        <p:spPr>
          <a:xfrm>
            <a:off x="4751803" y="4661369"/>
            <a:ext cx="941426"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Salesforce</a:t>
            </a:r>
          </a:p>
        </p:txBody>
      </p:sp>
      <p:sp>
        <p:nvSpPr>
          <p:cNvPr id="57" name="Rounded Rectangle 56">
            <a:extLst>
              <a:ext uri="{FF2B5EF4-FFF2-40B4-BE49-F238E27FC236}">
                <a16:creationId xmlns:a16="http://schemas.microsoft.com/office/drawing/2014/main" id="{A213BD58-45EF-1F48-7806-99C9EE190010}"/>
              </a:ext>
            </a:extLst>
          </p:cNvPr>
          <p:cNvSpPr/>
          <p:nvPr/>
        </p:nvSpPr>
        <p:spPr>
          <a:xfrm>
            <a:off x="4751803" y="5050668"/>
            <a:ext cx="941426"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Marketo</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8" name="Rounded Rectangle 57">
            <a:extLst>
              <a:ext uri="{FF2B5EF4-FFF2-40B4-BE49-F238E27FC236}">
                <a16:creationId xmlns:a16="http://schemas.microsoft.com/office/drawing/2014/main" id="{F99558D2-C6C7-AAF5-E9CC-5940578F9C1D}"/>
              </a:ext>
            </a:extLst>
          </p:cNvPr>
          <p:cNvSpPr/>
          <p:nvPr/>
        </p:nvSpPr>
        <p:spPr>
          <a:xfrm>
            <a:off x="4751803" y="5439967"/>
            <a:ext cx="941426"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6sense</a:t>
            </a:r>
          </a:p>
        </p:txBody>
      </p:sp>
      <p:sp>
        <p:nvSpPr>
          <p:cNvPr id="60" name="Rounded Rectangle 59">
            <a:extLst>
              <a:ext uri="{FF2B5EF4-FFF2-40B4-BE49-F238E27FC236}">
                <a16:creationId xmlns:a16="http://schemas.microsoft.com/office/drawing/2014/main" id="{F1DCD8A5-EB05-5D91-641B-B0645620F2CB}"/>
              </a:ext>
            </a:extLst>
          </p:cNvPr>
          <p:cNvSpPr/>
          <p:nvPr/>
        </p:nvSpPr>
        <p:spPr>
          <a:xfrm>
            <a:off x="9745167" y="4676513"/>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6sense</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1" name="Rounded Rectangle 60">
            <a:extLst>
              <a:ext uri="{FF2B5EF4-FFF2-40B4-BE49-F238E27FC236}">
                <a16:creationId xmlns:a16="http://schemas.microsoft.com/office/drawing/2014/main" id="{CDAACCE2-396E-6983-4C8A-B8E3FA268839}"/>
              </a:ext>
            </a:extLst>
          </p:cNvPr>
          <p:cNvSpPr/>
          <p:nvPr/>
        </p:nvSpPr>
        <p:spPr>
          <a:xfrm>
            <a:off x="9745167" y="5029598"/>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Shopspray</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2" name="Rounded Rectangle 61">
            <a:extLst>
              <a:ext uri="{FF2B5EF4-FFF2-40B4-BE49-F238E27FC236}">
                <a16:creationId xmlns:a16="http://schemas.microsoft.com/office/drawing/2014/main" id="{68448AFC-BE4F-0A81-6C07-4C02AF6581B3}"/>
              </a:ext>
            </a:extLst>
          </p:cNvPr>
          <p:cNvSpPr/>
          <p:nvPr/>
        </p:nvSpPr>
        <p:spPr>
          <a:xfrm>
            <a:off x="9745167" y="5391736"/>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infor</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3" name="Rounded Rectangle 62">
            <a:extLst>
              <a:ext uri="{FF2B5EF4-FFF2-40B4-BE49-F238E27FC236}">
                <a16:creationId xmlns:a16="http://schemas.microsoft.com/office/drawing/2014/main" id="{9BEC0AF2-4ABE-BC6A-91E8-6CCA5DC0D618}"/>
              </a:ext>
            </a:extLst>
          </p:cNvPr>
          <p:cNvSpPr/>
          <p:nvPr/>
        </p:nvSpPr>
        <p:spPr>
          <a:xfrm>
            <a:off x="9745167" y="5781035"/>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Stripe</a:t>
            </a:r>
          </a:p>
        </p:txBody>
      </p:sp>
      <p:sp>
        <p:nvSpPr>
          <p:cNvPr id="64" name="Rounded Rectangle 63">
            <a:extLst>
              <a:ext uri="{FF2B5EF4-FFF2-40B4-BE49-F238E27FC236}">
                <a16:creationId xmlns:a16="http://schemas.microsoft.com/office/drawing/2014/main" id="{681C0CDB-05DE-59A6-0F61-83A08CE8B824}"/>
              </a:ext>
            </a:extLst>
          </p:cNvPr>
          <p:cNvSpPr/>
          <p:nvPr/>
        </p:nvSpPr>
        <p:spPr>
          <a:xfrm>
            <a:off x="8622537" y="4665896"/>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Punchout</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5" name="Rounded Rectangle 64">
            <a:extLst>
              <a:ext uri="{FF2B5EF4-FFF2-40B4-BE49-F238E27FC236}">
                <a16:creationId xmlns:a16="http://schemas.microsoft.com/office/drawing/2014/main" id="{0043AFA7-4086-DBAA-4404-729DF2A6AD0C}"/>
              </a:ext>
            </a:extLst>
          </p:cNvPr>
          <p:cNvSpPr/>
          <p:nvPr/>
        </p:nvSpPr>
        <p:spPr>
          <a:xfrm>
            <a:off x="8622537" y="5028034"/>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Klarna</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6" name="Rounded Rectangle 65">
            <a:extLst>
              <a:ext uri="{FF2B5EF4-FFF2-40B4-BE49-F238E27FC236}">
                <a16:creationId xmlns:a16="http://schemas.microsoft.com/office/drawing/2014/main" id="{01E82549-00DE-A391-E22B-1FF84EF564D1}"/>
              </a:ext>
            </a:extLst>
          </p:cNvPr>
          <p:cNvSpPr/>
          <p:nvPr/>
        </p:nvSpPr>
        <p:spPr>
          <a:xfrm>
            <a:off x="1747391" y="5059722"/>
            <a:ext cx="8956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Hubspot</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7" name="Rounded Rectangle 66">
            <a:extLst>
              <a:ext uri="{FF2B5EF4-FFF2-40B4-BE49-F238E27FC236}">
                <a16:creationId xmlns:a16="http://schemas.microsoft.com/office/drawing/2014/main" id="{0507043C-D276-2A76-69AA-7BD2A2C11CA1}"/>
              </a:ext>
            </a:extLst>
          </p:cNvPr>
          <p:cNvSpPr/>
          <p:nvPr/>
        </p:nvSpPr>
        <p:spPr>
          <a:xfrm>
            <a:off x="1747391" y="5439968"/>
            <a:ext cx="8956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Eloqua</a:t>
            </a:r>
          </a:p>
        </p:txBody>
      </p:sp>
      <p:sp>
        <p:nvSpPr>
          <p:cNvPr id="68" name="Rounded Rectangle 67">
            <a:extLst>
              <a:ext uri="{FF2B5EF4-FFF2-40B4-BE49-F238E27FC236}">
                <a16:creationId xmlns:a16="http://schemas.microsoft.com/office/drawing/2014/main" id="{CECCF3B3-A3EA-DA60-23AB-D8CA8F49AD68}"/>
              </a:ext>
            </a:extLst>
          </p:cNvPr>
          <p:cNvSpPr/>
          <p:nvPr/>
        </p:nvSpPr>
        <p:spPr>
          <a:xfrm>
            <a:off x="1747391" y="5838321"/>
            <a:ext cx="8956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Marketo</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69" name="Rounded Rectangle 68">
            <a:extLst>
              <a:ext uri="{FF2B5EF4-FFF2-40B4-BE49-F238E27FC236}">
                <a16:creationId xmlns:a16="http://schemas.microsoft.com/office/drawing/2014/main" id="{AE382AFE-4C51-4309-A141-7842A4BF2F05}"/>
              </a:ext>
            </a:extLst>
          </p:cNvPr>
          <p:cNvSpPr/>
          <p:nvPr/>
        </p:nvSpPr>
        <p:spPr>
          <a:xfrm>
            <a:off x="1747391" y="6209513"/>
            <a:ext cx="8956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Salesforce</a:t>
            </a:r>
          </a:p>
        </p:txBody>
      </p:sp>
      <p:sp>
        <p:nvSpPr>
          <p:cNvPr id="70" name="Rounded Rectangle 69">
            <a:extLst>
              <a:ext uri="{FF2B5EF4-FFF2-40B4-BE49-F238E27FC236}">
                <a16:creationId xmlns:a16="http://schemas.microsoft.com/office/drawing/2014/main" id="{2FEB7539-CD4E-E1B0-51A3-73DE0B0C087B}"/>
              </a:ext>
            </a:extLst>
          </p:cNvPr>
          <p:cNvSpPr/>
          <p:nvPr/>
        </p:nvSpPr>
        <p:spPr>
          <a:xfrm>
            <a:off x="7210338" y="4661369"/>
            <a:ext cx="1324934" cy="306212"/>
          </a:xfrm>
          <a:prstGeom prst="roundRect">
            <a:avLst>
              <a:gd name="adj" fmla="val 5469"/>
            </a:avLst>
          </a:prstGeom>
          <a:solidFill>
            <a:srgbClr val="C000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Slack</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2" name="Rounded Rectangle 71">
            <a:extLst>
              <a:ext uri="{FF2B5EF4-FFF2-40B4-BE49-F238E27FC236}">
                <a16:creationId xmlns:a16="http://schemas.microsoft.com/office/drawing/2014/main" id="{3C16E436-8D96-F41B-DC84-5DA7668A2AEF}"/>
              </a:ext>
            </a:extLst>
          </p:cNvPr>
          <p:cNvSpPr/>
          <p:nvPr/>
        </p:nvSpPr>
        <p:spPr>
          <a:xfrm>
            <a:off x="7210338" y="5043006"/>
            <a:ext cx="1324934"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Indago</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4" name="Rounded Rectangle 13">
            <a:extLst>
              <a:ext uri="{FF2B5EF4-FFF2-40B4-BE49-F238E27FC236}">
                <a16:creationId xmlns:a16="http://schemas.microsoft.com/office/drawing/2014/main" id="{3453A8B1-6BA9-F95B-FECC-393D95923E01}"/>
              </a:ext>
            </a:extLst>
          </p:cNvPr>
          <p:cNvSpPr/>
          <p:nvPr/>
        </p:nvSpPr>
        <p:spPr>
          <a:xfrm>
            <a:off x="8650393" y="3507028"/>
            <a:ext cx="2126607" cy="33995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inriver</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3" name="Rounded Rectangle 72">
            <a:extLst>
              <a:ext uri="{FF2B5EF4-FFF2-40B4-BE49-F238E27FC236}">
                <a16:creationId xmlns:a16="http://schemas.microsoft.com/office/drawing/2014/main" id="{046002B2-42D0-DEEC-7865-E272EFF75172}"/>
              </a:ext>
            </a:extLst>
          </p:cNvPr>
          <p:cNvSpPr/>
          <p:nvPr/>
        </p:nvSpPr>
        <p:spPr>
          <a:xfrm>
            <a:off x="8638844" y="3915960"/>
            <a:ext cx="2126607" cy="29341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Hawksearch</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4" name="Rounded Rectangle 73">
            <a:extLst>
              <a:ext uri="{FF2B5EF4-FFF2-40B4-BE49-F238E27FC236}">
                <a16:creationId xmlns:a16="http://schemas.microsoft.com/office/drawing/2014/main" id="{3F2B0832-32D9-9B70-19F6-43BDED832AFA}"/>
              </a:ext>
            </a:extLst>
          </p:cNvPr>
          <p:cNvSpPr/>
          <p:nvPr/>
        </p:nvSpPr>
        <p:spPr>
          <a:xfrm>
            <a:off x="7214472" y="3507028"/>
            <a:ext cx="1328728" cy="328202"/>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Tealium</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5" name="Rounded Rectangle 74">
            <a:extLst>
              <a:ext uri="{FF2B5EF4-FFF2-40B4-BE49-F238E27FC236}">
                <a16:creationId xmlns:a16="http://schemas.microsoft.com/office/drawing/2014/main" id="{92EF8290-485F-3FBA-B657-88EB96B939BA}"/>
              </a:ext>
            </a:extLst>
          </p:cNvPr>
          <p:cNvSpPr/>
          <p:nvPr/>
        </p:nvSpPr>
        <p:spPr>
          <a:xfrm>
            <a:off x="7212112" y="3918573"/>
            <a:ext cx="1328728" cy="29564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Heap</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6" name="Rounded Rectangle 75">
            <a:extLst>
              <a:ext uri="{FF2B5EF4-FFF2-40B4-BE49-F238E27FC236}">
                <a16:creationId xmlns:a16="http://schemas.microsoft.com/office/drawing/2014/main" id="{32AF6D4A-C86C-FCFA-8A64-72CABE3B7FCB}"/>
              </a:ext>
            </a:extLst>
          </p:cNvPr>
          <p:cNvSpPr/>
          <p:nvPr/>
        </p:nvSpPr>
        <p:spPr>
          <a:xfrm>
            <a:off x="3801189" y="3508123"/>
            <a:ext cx="917817" cy="328203"/>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Tea</a:t>
            </a:r>
            <a:r>
              <a:rPr lang="en-US" sz="1000" b="1" err="1">
                <a:solidFill>
                  <a:schemeClr val="bg1"/>
                </a:solidFill>
                <a:latin typeface="Arial" panose="020B0604020202020204"/>
                <a:ea typeface="Helvetica Neue"/>
                <a:cs typeface="Arial" panose="020B0604020202020204" pitchFamily="34" charset="0"/>
                <a:sym typeface="Helvetica Neue"/>
              </a:rPr>
              <a:t>lium</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7" name="Rounded Rectangle 76">
            <a:extLst>
              <a:ext uri="{FF2B5EF4-FFF2-40B4-BE49-F238E27FC236}">
                <a16:creationId xmlns:a16="http://schemas.microsoft.com/office/drawing/2014/main" id="{1B7D319A-1CA1-43C6-CC31-C020CE6F3A28}"/>
              </a:ext>
            </a:extLst>
          </p:cNvPr>
          <p:cNvSpPr/>
          <p:nvPr/>
        </p:nvSpPr>
        <p:spPr>
          <a:xfrm>
            <a:off x="5789712" y="4297396"/>
            <a:ext cx="1328728" cy="29564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a:solidFill>
                  <a:schemeClr val="bg1"/>
                </a:solidFill>
                <a:latin typeface="Arial" panose="020B0604020202020204"/>
                <a:ea typeface="Helvetica Neue"/>
                <a:cs typeface="Arial" panose="020B0604020202020204" pitchFamily="34" charset="0"/>
                <a:sym typeface="Helvetica Neue"/>
              </a:rPr>
              <a:t>Qualtrics</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8" name="Rounded Rectangle 77">
            <a:extLst>
              <a:ext uri="{FF2B5EF4-FFF2-40B4-BE49-F238E27FC236}">
                <a16:creationId xmlns:a16="http://schemas.microsoft.com/office/drawing/2014/main" id="{50933066-2887-3949-E3CB-51419D786F53}"/>
              </a:ext>
            </a:extLst>
          </p:cNvPr>
          <p:cNvSpPr/>
          <p:nvPr/>
        </p:nvSpPr>
        <p:spPr>
          <a:xfrm>
            <a:off x="7212112" y="4297396"/>
            <a:ext cx="1328728" cy="295641"/>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Zeotap</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9" name="Rounded Rectangle 78">
            <a:extLst>
              <a:ext uri="{FF2B5EF4-FFF2-40B4-BE49-F238E27FC236}">
                <a16:creationId xmlns:a16="http://schemas.microsoft.com/office/drawing/2014/main" id="{215EBBB9-8959-DA42-BE13-4691BFC88EF6}"/>
              </a:ext>
            </a:extLst>
          </p:cNvPr>
          <p:cNvSpPr/>
          <p:nvPr/>
        </p:nvSpPr>
        <p:spPr>
          <a:xfrm>
            <a:off x="3801189" y="6214502"/>
            <a:ext cx="887598"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Hubspot</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3" name="Rounded Rectangle 12">
            <a:extLst>
              <a:ext uri="{FF2B5EF4-FFF2-40B4-BE49-F238E27FC236}">
                <a16:creationId xmlns:a16="http://schemas.microsoft.com/office/drawing/2014/main" id="{AE23DFE7-A2C8-3C20-5E69-E6A688D30DAD}"/>
              </a:ext>
            </a:extLst>
          </p:cNvPr>
          <p:cNvSpPr/>
          <p:nvPr/>
        </p:nvSpPr>
        <p:spPr>
          <a:xfrm>
            <a:off x="1747391" y="2765704"/>
            <a:ext cx="895633" cy="658238"/>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err="1">
                <a:solidFill>
                  <a:schemeClr val="bg1"/>
                </a:solidFill>
                <a:latin typeface="Arial" panose="020B0604020202020204"/>
                <a:ea typeface="Helvetica Neue"/>
                <a:cs typeface="Arial" panose="020B0604020202020204" pitchFamily="34" charset="0"/>
                <a:sym typeface="Helvetica Neue"/>
              </a:rPr>
              <a:t>Vercel</a:t>
            </a:r>
            <a:endParaRPr lang="en-US" sz="1000" b="1">
              <a:solidFill>
                <a:schemeClr val="bg1"/>
              </a:solidFill>
              <a:latin typeface="Arial" panose="020B0604020202020204"/>
              <a:ea typeface="Helvetica Neue"/>
              <a:cs typeface="Arial" panose="020B0604020202020204" pitchFamily="34" charset="0"/>
              <a:sym typeface="Helvetica Neue"/>
            </a:endParaRPr>
          </a:p>
        </p:txBody>
      </p:sp>
      <p:sp>
        <p:nvSpPr>
          <p:cNvPr id="43" name="Rounded Rectangle 42">
            <a:extLst>
              <a:ext uri="{FF2B5EF4-FFF2-40B4-BE49-F238E27FC236}">
                <a16:creationId xmlns:a16="http://schemas.microsoft.com/office/drawing/2014/main" id="{E9A9D9E8-8504-E706-1122-0C6E6051A9AE}"/>
              </a:ext>
            </a:extLst>
          </p:cNvPr>
          <p:cNvSpPr/>
          <p:nvPr/>
        </p:nvSpPr>
        <p:spPr>
          <a:xfrm>
            <a:off x="9745167" y="2765704"/>
            <a:ext cx="1031833" cy="658238"/>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000" b="1">
                <a:solidFill>
                  <a:schemeClr val="bg1"/>
                </a:solidFill>
                <a:latin typeface="Arial" panose="020B0604020202020204"/>
                <a:ea typeface="Helvetica Neue"/>
                <a:cs typeface="Arial" panose="020B0604020202020204" pitchFamily="34" charset="0"/>
                <a:sym typeface="Helvetica Neue"/>
              </a:rPr>
              <a:t>Bolt</a:t>
            </a:r>
          </a:p>
        </p:txBody>
      </p:sp>
      <p:sp>
        <p:nvSpPr>
          <p:cNvPr id="49" name="Rounded Rectangle 48">
            <a:extLst>
              <a:ext uri="{FF2B5EF4-FFF2-40B4-BE49-F238E27FC236}">
                <a16:creationId xmlns:a16="http://schemas.microsoft.com/office/drawing/2014/main" id="{2F78F330-E34A-9F71-E77E-15D5C52688D0}"/>
              </a:ext>
            </a:extLst>
          </p:cNvPr>
          <p:cNvSpPr/>
          <p:nvPr/>
        </p:nvSpPr>
        <p:spPr>
          <a:xfrm>
            <a:off x="9745167" y="6189301"/>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000" b="1"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Aumatica</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9" name="Rounded Rectangle 58">
            <a:extLst>
              <a:ext uri="{FF2B5EF4-FFF2-40B4-BE49-F238E27FC236}">
                <a16:creationId xmlns:a16="http://schemas.microsoft.com/office/drawing/2014/main" id="{B86F333C-A7B7-0907-3467-BD06F1589CB3}"/>
              </a:ext>
            </a:extLst>
          </p:cNvPr>
          <p:cNvSpPr/>
          <p:nvPr/>
        </p:nvSpPr>
        <p:spPr>
          <a:xfrm>
            <a:off x="8622537" y="5403220"/>
            <a:ext cx="1031833" cy="306212"/>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sz="1000" b="1" err="1">
                <a:solidFill>
                  <a:schemeClr val="bg1"/>
                </a:solidFill>
                <a:latin typeface="Arial" panose="020B0604020202020204"/>
                <a:ea typeface="Helvetica Neue"/>
                <a:cs typeface="Arial" panose="020B0604020202020204" pitchFamily="34" charset="0"/>
                <a:sym typeface="Helvetica Neue"/>
              </a:rPr>
              <a:t>Avensia</a:t>
            </a:r>
            <a:endParaRPr kumimoji="0" lang="en-US" sz="10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4135681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83A92DEA-DB26-5434-030E-37D84852FEF6}"/>
              </a:ext>
            </a:extLst>
          </p:cNvPr>
          <p:cNvSpPr/>
          <p:nvPr/>
        </p:nvSpPr>
        <p:spPr>
          <a:xfrm>
            <a:off x="556591" y="2038472"/>
            <a:ext cx="11078817" cy="1794452"/>
          </a:xfrm>
          <a:prstGeom prst="roundRect">
            <a:avLst/>
          </a:prstGeom>
          <a:solidFill>
            <a:schemeClr val="bg1">
              <a:alpha val="10000"/>
            </a:schemeClr>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a:p>
            <a:pPr algn="ctr"/>
            <a:endParaRPr lang="en-US" b="1"/>
          </a:p>
          <a:p>
            <a:pPr algn="ctr"/>
            <a:r>
              <a:rPr lang="en-US" b="1"/>
              <a:t>INITIAL </a:t>
            </a:r>
            <a:br>
              <a:rPr lang="en-US" b="1"/>
            </a:br>
            <a:r>
              <a:rPr lang="en-US" b="1"/>
              <a:t>BUILD/PURCHASE </a:t>
            </a:r>
            <a:br>
              <a:rPr lang="en-US" b="1"/>
            </a:br>
            <a:r>
              <a:rPr lang="en-US" b="1"/>
              <a:t>WITH</a:t>
            </a:r>
          </a:p>
        </p:txBody>
      </p:sp>
      <p:sp>
        <p:nvSpPr>
          <p:cNvPr id="4" name="Rounded Rectangle 3">
            <a:extLst>
              <a:ext uri="{FF2B5EF4-FFF2-40B4-BE49-F238E27FC236}">
                <a16:creationId xmlns:a16="http://schemas.microsoft.com/office/drawing/2014/main" id="{7EC645B9-9011-4381-1299-77E4AC96D50F}"/>
              </a:ext>
            </a:extLst>
          </p:cNvPr>
          <p:cNvSpPr/>
          <p:nvPr/>
        </p:nvSpPr>
        <p:spPr>
          <a:xfrm>
            <a:off x="733425" y="1482955"/>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Gets Data From</a:t>
            </a:r>
          </a:p>
        </p:txBody>
      </p:sp>
      <p:sp>
        <p:nvSpPr>
          <p:cNvPr id="5" name="Rounded Rectangle 4">
            <a:extLst>
              <a:ext uri="{FF2B5EF4-FFF2-40B4-BE49-F238E27FC236}">
                <a16:creationId xmlns:a16="http://schemas.microsoft.com/office/drawing/2014/main" id="{6AF2C66C-6318-5960-3F73-AD4DEDEDA8A2}"/>
              </a:ext>
            </a:extLst>
          </p:cNvPr>
          <p:cNvSpPr/>
          <p:nvPr/>
        </p:nvSpPr>
        <p:spPr>
          <a:xfrm>
            <a:off x="4724400" y="1101407"/>
            <a:ext cx="2743200" cy="852127"/>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Web Experimentation</a:t>
            </a:r>
          </a:p>
        </p:txBody>
      </p:sp>
      <p:sp>
        <p:nvSpPr>
          <p:cNvPr id="6" name="Rounded Rectangle 5">
            <a:extLst>
              <a:ext uri="{FF2B5EF4-FFF2-40B4-BE49-F238E27FC236}">
                <a16:creationId xmlns:a16="http://schemas.microsoft.com/office/drawing/2014/main" id="{73B89C4F-8DF2-CADC-E296-DBF955D67A2A}"/>
              </a:ext>
            </a:extLst>
          </p:cNvPr>
          <p:cNvSpPr/>
          <p:nvPr/>
        </p:nvSpPr>
        <p:spPr>
          <a:xfrm>
            <a:off x="7800975" y="1482955"/>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Pushes Data To</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7" name="Rounded Rectangle 6">
            <a:extLst>
              <a:ext uri="{FF2B5EF4-FFF2-40B4-BE49-F238E27FC236}">
                <a16:creationId xmlns:a16="http://schemas.microsoft.com/office/drawing/2014/main" id="{5F1C4840-FFEE-C0C7-119C-E203CA2C9144}"/>
              </a:ext>
            </a:extLst>
          </p:cNvPr>
          <p:cNvSpPr/>
          <p:nvPr/>
        </p:nvSpPr>
        <p:spPr>
          <a:xfrm>
            <a:off x="733425" y="2135843"/>
            <a:ext cx="3657600" cy="47057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r>
              <a:rPr lang="en-US" sz="1200" b="1" dirty="0">
                <a:solidFill>
                  <a:schemeClr val="bg1"/>
                </a:solidFill>
                <a:latin typeface="Arial" panose="020B0604020202020204"/>
                <a:ea typeface="Helvetica Neue"/>
                <a:cs typeface="Arial" panose="020B0604020202020204" pitchFamily="34" charset="0"/>
                <a:sym typeface="Helvetica Neue"/>
              </a:rPr>
              <a:t>Tag/Event Management</a:t>
            </a:r>
            <a:endParaRPr lang="en-US" sz="1200" dirty="0">
              <a:solidFill>
                <a:schemeClr val="bg1"/>
              </a:solidFill>
              <a:latin typeface="Arial" panose="020B0604020202020204"/>
              <a:ea typeface="Helvetica Neue"/>
              <a:cs typeface="Arial" panose="020B0604020202020204" pitchFamily="34" charset="0"/>
              <a:sym typeface="Helvetica Neue"/>
            </a:endParaRPr>
          </a:p>
        </p:txBody>
      </p:sp>
      <p:sp>
        <p:nvSpPr>
          <p:cNvPr id="8" name="Rounded Rectangle 7">
            <a:extLst>
              <a:ext uri="{FF2B5EF4-FFF2-40B4-BE49-F238E27FC236}">
                <a16:creationId xmlns:a16="http://schemas.microsoft.com/office/drawing/2014/main" id="{DF305D98-EE42-CE36-6844-29518FF27B35}"/>
              </a:ext>
            </a:extLst>
          </p:cNvPr>
          <p:cNvSpPr/>
          <p:nvPr/>
        </p:nvSpPr>
        <p:spPr>
          <a:xfrm>
            <a:off x="733425" y="2688758"/>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Customer Segmentation</a:t>
            </a:r>
            <a:endParaRPr kumimoji="0" lang="en-US" sz="120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9" name="Rounded Rectangle 8">
            <a:extLst>
              <a:ext uri="{FF2B5EF4-FFF2-40B4-BE49-F238E27FC236}">
                <a16:creationId xmlns:a16="http://schemas.microsoft.com/office/drawing/2014/main" id="{B27F8BA9-A98F-CA7F-A6EC-B460E5AC777B}"/>
              </a:ext>
            </a:extLst>
          </p:cNvPr>
          <p:cNvSpPr/>
          <p:nvPr/>
        </p:nvSpPr>
        <p:spPr>
          <a:xfrm>
            <a:off x="7800975" y="3930181"/>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Journey Analytics (Marketing)</a:t>
            </a:r>
            <a:endParaRPr kumimoji="0" lang="en-US" sz="1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0" name="Rounded Rectangle 9">
            <a:extLst>
              <a:ext uri="{FF2B5EF4-FFF2-40B4-BE49-F238E27FC236}">
                <a16:creationId xmlns:a16="http://schemas.microsoft.com/office/drawing/2014/main" id="{03478C72-4B9C-4452-B786-4EE7AB545353}"/>
              </a:ext>
            </a:extLst>
          </p:cNvPr>
          <p:cNvSpPr/>
          <p:nvPr/>
        </p:nvSpPr>
        <p:spPr>
          <a:xfrm>
            <a:off x="733425" y="3930181"/>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User Research</a:t>
            </a:r>
            <a:endParaRPr kumimoji="0" lang="en-US" sz="1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1" name="Rounded Rectangle 10">
            <a:extLst>
              <a:ext uri="{FF2B5EF4-FFF2-40B4-BE49-F238E27FC236}">
                <a16:creationId xmlns:a16="http://schemas.microsoft.com/office/drawing/2014/main" id="{9236245F-24C3-C44F-5CF0-50941D452498}"/>
              </a:ext>
            </a:extLst>
          </p:cNvPr>
          <p:cNvSpPr/>
          <p:nvPr/>
        </p:nvSpPr>
        <p:spPr>
          <a:xfrm>
            <a:off x="7800975" y="4484134"/>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User Feedback</a:t>
            </a:r>
            <a:endParaRPr kumimoji="0" lang="en-US" sz="1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2" name="Rounded Rectangle 11">
            <a:extLst>
              <a:ext uri="{FF2B5EF4-FFF2-40B4-BE49-F238E27FC236}">
                <a16:creationId xmlns:a16="http://schemas.microsoft.com/office/drawing/2014/main" id="{0929F909-945E-C8DA-96E8-A0A372F1DA37}"/>
              </a:ext>
            </a:extLst>
          </p:cNvPr>
          <p:cNvSpPr/>
          <p:nvPr/>
        </p:nvSpPr>
        <p:spPr>
          <a:xfrm>
            <a:off x="7800975" y="5038087"/>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Notifications/Productivity</a:t>
            </a:r>
            <a:endParaRPr kumimoji="0" lang="en-US" sz="120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3" name="Rounded Rectangle 12">
            <a:extLst>
              <a:ext uri="{FF2B5EF4-FFF2-40B4-BE49-F238E27FC236}">
                <a16:creationId xmlns:a16="http://schemas.microsoft.com/office/drawing/2014/main" id="{114F2514-2712-50E5-A0F5-FD473A434FFA}"/>
              </a:ext>
            </a:extLst>
          </p:cNvPr>
          <p:cNvSpPr/>
          <p:nvPr/>
        </p:nvSpPr>
        <p:spPr>
          <a:xfrm>
            <a:off x="733425" y="3256593"/>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Customer Data Enrichment</a:t>
            </a:r>
            <a:endParaRPr kumimoji="0" lang="en-US" sz="120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4" name="Rounded Rectangle 13">
            <a:extLst>
              <a:ext uri="{FF2B5EF4-FFF2-40B4-BE49-F238E27FC236}">
                <a16:creationId xmlns:a16="http://schemas.microsoft.com/office/drawing/2014/main" id="{D97855C9-CE11-73FE-59DE-AEDD47D73662}"/>
              </a:ext>
            </a:extLst>
          </p:cNvPr>
          <p:cNvSpPr/>
          <p:nvPr/>
        </p:nvSpPr>
        <p:spPr>
          <a:xfrm>
            <a:off x="7800975" y="5592040"/>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Marketing Analytics</a:t>
            </a:r>
            <a:endParaRPr kumimoji="0" lang="en-US" sz="1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5" name="Rounded Rectangle 14">
            <a:extLst>
              <a:ext uri="{FF2B5EF4-FFF2-40B4-BE49-F238E27FC236}">
                <a16:creationId xmlns:a16="http://schemas.microsoft.com/office/drawing/2014/main" id="{06BDAC9F-D8F9-A80D-78A8-D06411B35B96}"/>
              </a:ext>
            </a:extLst>
          </p:cNvPr>
          <p:cNvSpPr/>
          <p:nvPr/>
        </p:nvSpPr>
        <p:spPr>
          <a:xfrm>
            <a:off x="7800975" y="6145995"/>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Marketing Automation</a:t>
            </a:r>
            <a:endParaRPr kumimoji="0" lang="en-US" sz="1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6" name="Rounded Rectangle 15">
            <a:extLst>
              <a:ext uri="{FF2B5EF4-FFF2-40B4-BE49-F238E27FC236}">
                <a16:creationId xmlns:a16="http://schemas.microsoft.com/office/drawing/2014/main" id="{357EC22E-549A-3FB5-C31B-F82F1C6B04CB}"/>
              </a:ext>
            </a:extLst>
          </p:cNvPr>
          <p:cNvSpPr/>
          <p:nvPr/>
        </p:nvSpPr>
        <p:spPr>
          <a:xfrm>
            <a:off x="4724400" y="2151485"/>
            <a:ext cx="27432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Test Management</a:t>
            </a:r>
            <a:endParaRPr kumimoji="0" lang="en-US" sz="1000" b="1" i="1"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9" name="Text Placeholder 1">
            <a:extLst>
              <a:ext uri="{FF2B5EF4-FFF2-40B4-BE49-F238E27FC236}">
                <a16:creationId xmlns:a16="http://schemas.microsoft.com/office/drawing/2014/main" id="{573099A1-9459-46C8-C24B-8D1FC8B6C3F7}"/>
              </a:ext>
            </a:extLst>
          </p:cNvPr>
          <p:cNvSpPr txBox="1">
            <a:spLocks/>
          </p:cNvSpPr>
          <p:nvPr/>
        </p:nvSpPr>
        <p:spPr>
          <a:xfrm>
            <a:off x="733425" y="379836"/>
            <a:ext cx="10624004" cy="58714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700" dirty="0">
                <a:solidFill>
                  <a:schemeClr val="bg1"/>
                </a:solidFill>
              </a:rPr>
              <a:t>Key Use Cases – </a:t>
            </a:r>
            <a:r>
              <a:rPr lang="en-US" sz="3700" dirty="0">
                <a:solidFill>
                  <a:schemeClr val="accent3"/>
                </a:solidFill>
              </a:rPr>
              <a:t>Web Experimentation</a:t>
            </a:r>
          </a:p>
        </p:txBody>
      </p:sp>
    </p:spTree>
    <p:extLst>
      <p:ext uri="{BB962C8B-B14F-4D97-AF65-F5344CB8AC3E}">
        <p14:creationId xmlns:p14="http://schemas.microsoft.com/office/powerpoint/2010/main" val="2324260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a:extLst>
              <a:ext uri="{FF2B5EF4-FFF2-40B4-BE49-F238E27FC236}">
                <a16:creationId xmlns:a16="http://schemas.microsoft.com/office/drawing/2014/main" id="{9EF85405-1B75-6DCE-A779-46DF58F5567B}"/>
              </a:ext>
            </a:extLst>
          </p:cNvPr>
          <p:cNvSpPr/>
          <p:nvPr/>
        </p:nvSpPr>
        <p:spPr>
          <a:xfrm>
            <a:off x="556591" y="2103320"/>
            <a:ext cx="11078817" cy="1221723"/>
          </a:xfrm>
          <a:prstGeom prst="roundRect">
            <a:avLst/>
          </a:prstGeom>
          <a:solidFill>
            <a:schemeClr val="bg1">
              <a:alpha val="10000"/>
            </a:schemeClr>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INITIAL </a:t>
            </a:r>
            <a:br>
              <a:rPr lang="en-US" b="1"/>
            </a:br>
            <a:r>
              <a:rPr lang="en-US" b="1"/>
              <a:t>BUILD/PURCHASE </a:t>
            </a:r>
            <a:br>
              <a:rPr lang="en-US" b="1"/>
            </a:br>
            <a:r>
              <a:rPr lang="en-US" b="1"/>
              <a:t>WITH</a:t>
            </a:r>
          </a:p>
        </p:txBody>
      </p:sp>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p:txBody>
          <a:bodyPr>
            <a:normAutofit fontScale="92500" lnSpcReduction="10000"/>
          </a:bodyPr>
          <a:lstStyle/>
          <a:p>
            <a:r>
              <a:rPr lang="en-US" dirty="0"/>
              <a:t>Key Use Cases – </a:t>
            </a:r>
            <a:r>
              <a:rPr lang="en-US" dirty="0">
                <a:solidFill>
                  <a:schemeClr val="accent3"/>
                </a:solidFill>
              </a:rPr>
              <a:t>Content Management</a:t>
            </a:r>
          </a:p>
        </p:txBody>
      </p:sp>
      <p:sp>
        <p:nvSpPr>
          <p:cNvPr id="7" name="Rounded Rectangle 6">
            <a:extLst>
              <a:ext uri="{FF2B5EF4-FFF2-40B4-BE49-F238E27FC236}">
                <a16:creationId xmlns:a16="http://schemas.microsoft.com/office/drawing/2014/main" id="{8E94073A-7714-E524-2595-C7EF0781D417}"/>
              </a:ext>
            </a:extLst>
          </p:cNvPr>
          <p:cNvSpPr/>
          <p:nvPr/>
        </p:nvSpPr>
        <p:spPr>
          <a:xfrm>
            <a:off x="733425" y="1508047"/>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Gets Data From</a:t>
            </a:r>
          </a:p>
        </p:txBody>
      </p:sp>
      <p:sp>
        <p:nvSpPr>
          <p:cNvPr id="48" name="Rounded Rectangle 47">
            <a:extLst>
              <a:ext uri="{FF2B5EF4-FFF2-40B4-BE49-F238E27FC236}">
                <a16:creationId xmlns:a16="http://schemas.microsoft.com/office/drawing/2014/main" id="{F1C4CBD5-DA9A-F318-A832-BA6172782CF3}"/>
              </a:ext>
            </a:extLst>
          </p:cNvPr>
          <p:cNvSpPr/>
          <p:nvPr/>
        </p:nvSpPr>
        <p:spPr>
          <a:xfrm>
            <a:off x="4724400" y="1126499"/>
            <a:ext cx="2743200" cy="852127"/>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Content Management</a:t>
            </a:r>
          </a:p>
        </p:txBody>
      </p:sp>
      <p:sp>
        <p:nvSpPr>
          <p:cNvPr id="49" name="Rounded Rectangle 48">
            <a:extLst>
              <a:ext uri="{FF2B5EF4-FFF2-40B4-BE49-F238E27FC236}">
                <a16:creationId xmlns:a16="http://schemas.microsoft.com/office/drawing/2014/main" id="{6BD64D71-4245-45F3-3392-C0EF0E7E6D48}"/>
              </a:ext>
            </a:extLst>
          </p:cNvPr>
          <p:cNvSpPr/>
          <p:nvPr/>
        </p:nvSpPr>
        <p:spPr>
          <a:xfrm>
            <a:off x="7800975" y="1508047"/>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Pushes Data To</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5" name="Rounded Rectangle 34">
            <a:extLst>
              <a:ext uri="{FF2B5EF4-FFF2-40B4-BE49-F238E27FC236}">
                <a16:creationId xmlns:a16="http://schemas.microsoft.com/office/drawing/2014/main" id="{E17DD300-5157-8498-936D-59800032B64F}"/>
              </a:ext>
            </a:extLst>
          </p:cNvPr>
          <p:cNvSpPr/>
          <p:nvPr/>
        </p:nvSpPr>
        <p:spPr>
          <a:xfrm>
            <a:off x="7800975" y="3429000"/>
            <a:ext cx="3657600" cy="470578"/>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Accessibility</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SiteImprove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7" name="Rounded Rectangle 16">
            <a:extLst>
              <a:ext uri="{FF2B5EF4-FFF2-40B4-BE49-F238E27FC236}">
                <a16:creationId xmlns:a16="http://schemas.microsoft.com/office/drawing/2014/main" id="{69C1CD33-9C2C-4EFC-C420-42214A8D22DD}"/>
              </a:ext>
            </a:extLst>
          </p:cNvPr>
          <p:cNvSpPr/>
          <p:nvPr/>
        </p:nvSpPr>
        <p:spPr>
          <a:xfrm>
            <a:off x="733425" y="2160935"/>
            <a:ext cx="3657600" cy="470578"/>
          </a:xfrm>
          <a:prstGeom prst="roundRect">
            <a:avLst>
              <a:gd name="adj" fmla="val 5469"/>
            </a:avLst>
          </a:prstGeom>
          <a:solidFill>
            <a:schemeClr val="accent1">
              <a:alpha val="25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a:solidFill>
                  <a:schemeClr val="bg1"/>
                </a:solidFill>
                <a:latin typeface="Arial" panose="020B0604020202020204"/>
                <a:ea typeface="Helvetica Neue"/>
                <a:cs typeface="Arial" panose="020B0604020202020204" pitchFamily="34" charset="0"/>
                <a:sym typeface="Helvetica Neue"/>
              </a:rPr>
              <a:t>Asset Management</a:t>
            </a:r>
            <a:br>
              <a:rPr lang="en-US" sz="1200" b="1" dirty="0">
                <a:solidFill>
                  <a:schemeClr val="bg1"/>
                </a:solidFill>
                <a:latin typeface="Arial" panose="020B0604020202020204"/>
                <a:ea typeface="Helvetica Neue"/>
                <a:cs typeface="Arial" panose="020B0604020202020204" pitchFamily="34" charset="0"/>
                <a:sym typeface="Helvetica Neue"/>
              </a:rPr>
            </a:br>
            <a:r>
              <a:rPr lang="en-US" sz="1200" dirty="0" err="1">
                <a:solidFill>
                  <a:schemeClr val="bg1"/>
                </a:solidFill>
                <a:latin typeface="Arial" panose="020B0604020202020204"/>
                <a:ea typeface="Helvetica Neue"/>
                <a:cs typeface="Arial" panose="020B0604020202020204" pitchFamily="34" charset="0"/>
                <a:sym typeface="Helvetica Neue"/>
              </a:rPr>
              <a:t>Aprimo</a:t>
            </a:r>
            <a:r>
              <a:rPr lang="en-US" sz="1200" dirty="0">
                <a:solidFill>
                  <a:schemeClr val="bg1"/>
                </a:solidFill>
                <a:latin typeface="Arial" panose="020B0604020202020204"/>
                <a:ea typeface="Helvetica Neue"/>
                <a:cs typeface="Arial" panose="020B0604020202020204" pitchFamily="34" charset="0"/>
                <a:sym typeface="Helvetica Neue"/>
              </a:rPr>
              <a:t>, </a:t>
            </a:r>
            <a:r>
              <a:rPr lang="en-US" sz="1200" dirty="0" err="1">
                <a:solidFill>
                  <a:schemeClr val="bg1"/>
                </a:solidFill>
                <a:latin typeface="Arial" panose="020B0604020202020204"/>
                <a:ea typeface="Helvetica Neue"/>
                <a:cs typeface="Arial" panose="020B0604020202020204" pitchFamily="34" charset="0"/>
                <a:sym typeface="Helvetica Neue"/>
              </a:rPr>
              <a:t>Digizuite</a:t>
            </a:r>
            <a:r>
              <a:rPr lang="en-US" sz="1200" dirty="0">
                <a:solidFill>
                  <a:schemeClr val="bg1"/>
                </a:solidFill>
                <a:latin typeface="Arial" panose="020B0604020202020204"/>
                <a:ea typeface="Helvetica Neue"/>
                <a:cs typeface="Arial" panose="020B0604020202020204" pitchFamily="34" charset="0"/>
                <a:sym typeface="Helvetica Neue"/>
              </a:rPr>
              <a:t>, </a:t>
            </a:r>
            <a:r>
              <a:rPr lang="en-US" sz="1200" i="1" dirty="0">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b="1" i="1"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8" name="Rounded Rectangle 37">
            <a:extLst>
              <a:ext uri="{FF2B5EF4-FFF2-40B4-BE49-F238E27FC236}">
                <a16:creationId xmlns:a16="http://schemas.microsoft.com/office/drawing/2014/main" id="{046980D9-171F-D57D-C9F2-B949333B209A}"/>
              </a:ext>
            </a:extLst>
          </p:cNvPr>
          <p:cNvSpPr/>
          <p:nvPr/>
        </p:nvSpPr>
        <p:spPr>
          <a:xfrm>
            <a:off x="733425" y="4084772"/>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Translation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Translation.com</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9" name="Rounded Rectangle 38">
            <a:extLst>
              <a:ext uri="{FF2B5EF4-FFF2-40B4-BE49-F238E27FC236}">
                <a16:creationId xmlns:a16="http://schemas.microsoft.com/office/drawing/2014/main" id="{A67B2DCA-14B8-DD30-2171-6A4929D3C3F2}"/>
              </a:ext>
            </a:extLst>
          </p:cNvPr>
          <p:cNvSpPr/>
          <p:nvPr/>
        </p:nvSpPr>
        <p:spPr>
          <a:xfrm>
            <a:off x="733425" y="3441979"/>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Workflow/CMP</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Aprimo</a:t>
            </a:r>
            <a:r>
              <a:rPr lang="en-US" sz="1200">
                <a:solidFill>
                  <a:schemeClr val="bg1"/>
                </a:solidFill>
                <a:latin typeface="Arial" panose="020B0604020202020204"/>
                <a:ea typeface="Helvetica Neue"/>
                <a:cs typeface="Arial" panose="020B0604020202020204" pitchFamily="34" charset="0"/>
                <a:sym typeface="Helvetica Neue"/>
              </a:rPr>
              <a:t>, </a:t>
            </a:r>
            <a:r>
              <a:rPr lang="en-US" sz="1200" err="1">
                <a:solidFill>
                  <a:schemeClr val="bg1"/>
                </a:solidFill>
                <a:latin typeface="Arial" panose="020B0604020202020204"/>
                <a:ea typeface="Helvetica Neue"/>
                <a:cs typeface="Arial" panose="020B0604020202020204" pitchFamily="34" charset="0"/>
                <a:sym typeface="Helvetica Neue"/>
              </a:rPr>
              <a:t>Sharepoint</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2277564A-B6C0-6D3B-B53C-922EB4C9C0CF}"/>
              </a:ext>
            </a:extLst>
          </p:cNvPr>
          <p:cNvSpPr/>
          <p:nvPr/>
        </p:nvSpPr>
        <p:spPr>
          <a:xfrm>
            <a:off x="733425" y="4723023"/>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Video</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No current partners</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3" name="Rounded Rectangle 42">
            <a:extLst>
              <a:ext uri="{FF2B5EF4-FFF2-40B4-BE49-F238E27FC236}">
                <a16:creationId xmlns:a16="http://schemas.microsoft.com/office/drawing/2014/main" id="{4458BAD2-5873-E659-DCD2-DEC238AEA979}"/>
              </a:ext>
            </a:extLst>
          </p:cNvPr>
          <p:cNvSpPr/>
          <p:nvPr/>
        </p:nvSpPr>
        <p:spPr>
          <a:xfrm>
            <a:off x="733425" y="5363545"/>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Site Personalization/Segmentation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b="1" i="1"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5" name="Rounded Rectangle 44">
            <a:extLst>
              <a:ext uri="{FF2B5EF4-FFF2-40B4-BE49-F238E27FC236}">
                <a16:creationId xmlns:a16="http://schemas.microsoft.com/office/drawing/2014/main" id="{F3773CB3-DAE4-B68B-3CF1-B35B084F3CD4}"/>
              </a:ext>
            </a:extLst>
          </p:cNvPr>
          <p:cNvSpPr/>
          <p:nvPr/>
        </p:nvSpPr>
        <p:spPr>
          <a:xfrm>
            <a:off x="7800975" y="4069522"/>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CRM/Marketing Automation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SF, HubSpot, </a:t>
            </a:r>
            <a:r>
              <a:rPr lang="en-US" sz="1200" err="1">
                <a:solidFill>
                  <a:schemeClr val="bg1"/>
                </a:solidFill>
                <a:latin typeface="Arial" panose="020B0604020202020204"/>
                <a:ea typeface="Helvetica Neue"/>
                <a:cs typeface="Arial" panose="020B0604020202020204" pitchFamily="34" charset="0"/>
                <a:sym typeface="Helvetica Neue"/>
              </a:rPr>
              <a:t>Marketo</a:t>
            </a:r>
            <a:r>
              <a:rPr lang="en-US" sz="1200">
                <a:solidFill>
                  <a:schemeClr val="bg1"/>
                </a:solidFill>
                <a:latin typeface="Arial" panose="020B0604020202020204"/>
                <a:ea typeface="Helvetica Neue"/>
                <a:cs typeface="Arial" panose="020B0604020202020204" pitchFamily="34" charset="0"/>
                <a:sym typeface="Helvetica Neue"/>
              </a:rPr>
              <a:t>, </a:t>
            </a:r>
            <a:r>
              <a:rPr lang="en-US" sz="1200" i="1">
                <a:solidFill>
                  <a:schemeClr val="bg1"/>
                </a:solidFill>
                <a:latin typeface="Arial" panose="020B0604020202020204"/>
                <a:ea typeface="Helvetica Neue"/>
                <a:cs typeface="Arial" panose="020B0604020202020204" pitchFamily="34" charset="0"/>
                <a:sym typeface="Helvetica Neue"/>
              </a:rPr>
              <a:t>Optimizely Owns a Tool</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6" name="Rounded Rectangle 45">
            <a:extLst>
              <a:ext uri="{FF2B5EF4-FFF2-40B4-BE49-F238E27FC236}">
                <a16:creationId xmlns:a16="http://schemas.microsoft.com/office/drawing/2014/main" id="{4B9353C0-FF97-881E-4995-0E4CA9446873}"/>
              </a:ext>
            </a:extLst>
          </p:cNvPr>
          <p:cNvSpPr/>
          <p:nvPr/>
        </p:nvSpPr>
        <p:spPr>
          <a:xfrm>
            <a:off x="7800975" y="4710044"/>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Analytics</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Google Analytics, </a:t>
            </a:r>
            <a:r>
              <a:rPr lang="en-US" sz="12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7" name="Rounded Rectangle 46">
            <a:extLst>
              <a:ext uri="{FF2B5EF4-FFF2-40B4-BE49-F238E27FC236}">
                <a16:creationId xmlns:a16="http://schemas.microsoft.com/office/drawing/2014/main" id="{49A699F3-D0E4-87D5-F7B6-0664308B5F64}"/>
              </a:ext>
            </a:extLst>
          </p:cNvPr>
          <p:cNvSpPr/>
          <p:nvPr/>
        </p:nvSpPr>
        <p:spPr>
          <a:xfrm>
            <a:off x="7800975" y="5350566"/>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Social</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Hootsuite, Sprinklr</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0" name="Rounded Rectangle 49">
            <a:extLst>
              <a:ext uri="{FF2B5EF4-FFF2-40B4-BE49-F238E27FC236}">
                <a16:creationId xmlns:a16="http://schemas.microsoft.com/office/drawing/2014/main" id="{30950801-6C29-3AA6-EFB4-BB58CE39EA89}"/>
              </a:ext>
            </a:extLst>
          </p:cNvPr>
          <p:cNvSpPr/>
          <p:nvPr/>
        </p:nvSpPr>
        <p:spPr>
          <a:xfrm>
            <a:off x="7800975" y="5991088"/>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Chat</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LivePerson</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5" name="Rounded Rectangle 54">
            <a:extLst>
              <a:ext uri="{FF2B5EF4-FFF2-40B4-BE49-F238E27FC236}">
                <a16:creationId xmlns:a16="http://schemas.microsoft.com/office/drawing/2014/main" id="{508BB32B-C065-92B6-ECE4-D1EC9249C615}"/>
              </a:ext>
            </a:extLst>
          </p:cNvPr>
          <p:cNvSpPr/>
          <p:nvPr/>
        </p:nvSpPr>
        <p:spPr>
          <a:xfrm>
            <a:off x="733425" y="2801456"/>
            <a:ext cx="3657600" cy="47057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CMS-focused Premium Search</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Certona</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458632016"/>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ounded Rectangle 51">
            <a:extLst>
              <a:ext uri="{FF2B5EF4-FFF2-40B4-BE49-F238E27FC236}">
                <a16:creationId xmlns:a16="http://schemas.microsoft.com/office/drawing/2014/main" id="{9EF85405-1B75-6DCE-A779-46DF58F5567B}"/>
              </a:ext>
            </a:extLst>
          </p:cNvPr>
          <p:cNvSpPr/>
          <p:nvPr/>
        </p:nvSpPr>
        <p:spPr>
          <a:xfrm>
            <a:off x="556591" y="2103320"/>
            <a:ext cx="11078817" cy="1894282"/>
          </a:xfrm>
          <a:prstGeom prst="roundRect">
            <a:avLst/>
          </a:prstGeom>
          <a:solidFill>
            <a:schemeClr val="bg1">
              <a:alpha val="10000"/>
            </a:schemeClr>
          </a:solidFill>
          <a:ln>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en-US" sz="1200" b="1"/>
            </a:br>
            <a:br>
              <a:rPr lang="en-US" sz="1200" b="1"/>
            </a:br>
            <a:br>
              <a:rPr lang="en-US" sz="1200" b="1"/>
            </a:br>
            <a:br>
              <a:rPr lang="en-US" sz="1200" b="1"/>
            </a:br>
            <a:br>
              <a:rPr lang="en-US" sz="1200" b="1"/>
            </a:br>
            <a:br>
              <a:rPr lang="en-US" sz="1200" b="1"/>
            </a:br>
            <a:br>
              <a:rPr lang="en-US" sz="1200" b="1"/>
            </a:br>
            <a:r>
              <a:rPr lang="en-US" sz="1200" b="1"/>
              <a:t>INITIAL BUILD/PURCHASE </a:t>
            </a:r>
            <a:br>
              <a:rPr lang="en-US" sz="1200" b="1"/>
            </a:br>
            <a:r>
              <a:rPr lang="en-US" sz="1200" b="1"/>
              <a:t>WITH</a:t>
            </a:r>
          </a:p>
        </p:txBody>
      </p:sp>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p:txBody>
          <a:bodyPr>
            <a:normAutofit fontScale="85000" lnSpcReduction="10000"/>
          </a:bodyPr>
          <a:lstStyle/>
          <a:p>
            <a:r>
              <a:rPr lang="en-US"/>
              <a:t>Key Use Cases – </a:t>
            </a:r>
            <a:r>
              <a:rPr lang="en-US">
                <a:solidFill>
                  <a:schemeClr val="accent3"/>
                </a:solidFill>
              </a:rPr>
              <a:t>Headless</a:t>
            </a:r>
            <a:r>
              <a:rPr lang="en-US"/>
              <a:t> </a:t>
            </a:r>
            <a:r>
              <a:rPr lang="en-US">
                <a:solidFill>
                  <a:schemeClr val="accent3"/>
                </a:solidFill>
              </a:rPr>
              <a:t>Content Management</a:t>
            </a:r>
          </a:p>
        </p:txBody>
      </p:sp>
      <p:sp>
        <p:nvSpPr>
          <p:cNvPr id="7" name="Rounded Rectangle 6">
            <a:extLst>
              <a:ext uri="{FF2B5EF4-FFF2-40B4-BE49-F238E27FC236}">
                <a16:creationId xmlns:a16="http://schemas.microsoft.com/office/drawing/2014/main" id="{8E94073A-7714-E524-2595-C7EF0781D417}"/>
              </a:ext>
            </a:extLst>
          </p:cNvPr>
          <p:cNvSpPr/>
          <p:nvPr/>
        </p:nvSpPr>
        <p:spPr>
          <a:xfrm>
            <a:off x="733425" y="1508047"/>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Gets Data From</a:t>
            </a:r>
          </a:p>
        </p:txBody>
      </p:sp>
      <p:sp>
        <p:nvSpPr>
          <p:cNvPr id="48" name="Rounded Rectangle 47">
            <a:extLst>
              <a:ext uri="{FF2B5EF4-FFF2-40B4-BE49-F238E27FC236}">
                <a16:creationId xmlns:a16="http://schemas.microsoft.com/office/drawing/2014/main" id="{F1C4CBD5-DA9A-F318-A832-BA6172782CF3}"/>
              </a:ext>
            </a:extLst>
          </p:cNvPr>
          <p:cNvSpPr/>
          <p:nvPr/>
        </p:nvSpPr>
        <p:spPr>
          <a:xfrm>
            <a:off x="4724400" y="1126499"/>
            <a:ext cx="2743200" cy="852127"/>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Content Management</a:t>
            </a:r>
          </a:p>
        </p:txBody>
      </p:sp>
      <p:sp>
        <p:nvSpPr>
          <p:cNvPr id="49" name="Rounded Rectangle 48">
            <a:extLst>
              <a:ext uri="{FF2B5EF4-FFF2-40B4-BE49-F238E27FC236}">
                <a16:creationId xmlns:a16="http://schemas.microsoft.com/office/drawing/2014/main" id="{6BD64D71-4245-45F3-3392-C0EF0E7E6D48}"/>
              </a:ext>
            </a:extLst>
          </p:cNvPr>
          <p:cNvSpPr/>
          <p:nvPr/>
        </p:nvSpPr>
        <p:spPr>
          <a:xfrm>
            <a:off x="7800975" y="1508047"/>
            <a:ext cx="3657600" cy="470579"/>
          </a:xfrm>
          <a:prstGeom prst="roundRect">
            <a:avLst>
              <a:gd name="adj" fmla="val 5469"/>
            </a:avLst>
          </a:prstGeom>
          <a:solidFill>
            <a:schemeClr val="bg1">
              <a:alpha val="25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lang="en-US" b="1">
                <a:solidFill>
                  <a:schemeClr val="bg1"/>
                </a:solidFill>
                <a:latin typeface="Arial" panose="020B0604020202020204"/>
                <a:ea typeface="Helvetica Neue"/>
                <a:cs typeface="Arial" panose="020B0604020202020204" pitchFamily="34" charset="0"/>
                <a:sym typeface="Helvetica Neue"/>
              </a:rPr>
              <a:t>Pushes Data To</a:t>
            </a:r>
            <a:endParaRPr kumimoji="0" lang="en-US" sz="18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5" name="Rounded Rectangle 34">
            <a:extLst>
              <a:ext uri="{FF2B5EF4-FFF2-40B4-BE49-F238E27FC236}">
                <a16:creationId xmlns:a16="http://schemas.microsoft.com/office/drawing/2014/main" id="{E17DD300-5157-8498-936D-59800032B64F}"/>
              </a:ext>
            </a:extLst>
          </p:cNvPr>
          <p:cNvSpPr/>
          <p:nvPr/>
        </p:nvSpPr>
        <p:spPr>
          <a:xfrm>
            <a:off x="7800975" y="4169817"/>
            <a:ext cx="3657600" cy="470578"/>
          </a:xfrm>
          <a:prstGeom prst="roundRect">
            <a:avLst>
              <a:gd name="adj" fmla="val 5469"/>
            </a:avLst>
          </a:prstGeom>
          <a:solidFill>
            <a:schemeClr val="accent3">
              <a:alpha val="2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Accessibility</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SiteImprove</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7" name="Rounded Rectangle 16">
            <a:extLst>
              <a:ext uri="{FF2B5EF4-FFF2-40B4-BE49-F238E27FC236}">
                <a16:creationId xmlns:a16="http://schemas.microsoft.com/office/drawing/2014/main" id="{69C1CD33-9C2C-4EFC-C420-42214A8D22DD}"/>
              </a:ext>
            </a:extLst>
          </p:cNvPr>
          <p:cNvSpPr/>
          <p:nvPr/>
        </p:nvSpPr>
        <p:spPr>
          <a:xfrm>
            <a:off x="733425" y="2160935"/>
            <a:ext cx="3657600" cy="470578"/>
          </a:xfrm>
          <a:prstGeom prst="roundRect">
            <a:avLst>
              <a:gd name="adj" fmla="val 5469"/>
            </a:avLst>
          </a:prstGeom>
          <a:solidFill>
            <a:schemeClr val="accent1">
              <a:alpha val="25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Asset Management</a:t>
            </a:r>
            <a:br>
              <a:rPr lang="en-US" sz="1200" b="1">
                <a:solidFill>
                  <a:schemeClr val="bg1"/>
                </a:solidFill>
                <a:latin typeface="Arial" panose="020B0604020202020204"/>
                <a:ea typeface="Helvetica Neue"/>
                <a:cs typeface="Arial" panose="020B0604020202020204" pitchFamily="34" charset="0"/>
                <a:sym typeface="Helvetica Neue"/>
              </a:rPr>
            </a:br>
            <a:r>
              <a:rPr lang="en-US" sz="1100" err="1">
                <a:solidFill>
                  <a:schemeClr val="bg1"/>
                </a:solidFill>
                <a:latin typeface="Arial" panose="020B0604020202020204"/>
                <a:ea typeface="Helvetica Neue"/>
                <a:cs typeface="Arial" panose="020B0604020202020204" pitchFamily="34" charset="0"/>
                <a:sym typeface="Helvetica Neue"/>
              </a:rPr>
              <a:t>Aprimo</a:t>
            </a:r>
            <a:r>
              <a:rPr lang="en-US" sz="1100">
                <a:solidFill>
                  <a:schemeClr val="bg1"/>
                </a:solidFill>
                <a:latin typeface="Arial" panose="020B0604020202020204"/>
                <a:ea typeface="Helvetica Neue"/>
                <a:cs typeface="Arial" panose="020B0604020202020204" pitchFamily="34" charset="0"/>
                <a:sym typeface="Helvetica Neue"/>
              </a:rPr>
              <a:t>, </a:t>
            </a:r>
            <a:r>
              <a:rPr lang="en-US" sz="1100" err="1">
                <a:solidFill>
                  <a:schemeClr val="bg1"/>
                </a:solidFill>
                <a:latin typeface="Arial" panose="020B0604020202020204"/>
                <a:ea typeface="Helvetica Neue"/>
                <a:cs typeface="Arial" panose="020B0604020202020204" pitchFamily="34" charset="0"/>
                <a:sym typeface="Helvetica Neue"/>
              </a:rPr>
              <a:t>Digizuite</a:t>
            </a:r>
            <a:r>
              <a:rPr lang="en-US" sz="1100">
                <a:solidFill>
                  <a:schemeClr val="bg1"/>
                </a:solidFill>
                <a:latin typeface="Arial" panose="020B0604020202020204"/>
                <a:ea typeface="Helvetica Neue"/>
                <a:cs typeface="Arial" panose="020B0604020202020204" pitchFamily="34" charset="0"/>
                <a:sym typeface="Helvetica Neue"/>
              </a:rPr>
              <a:t>, </a:t>
            </a:r>
            <a:r>
              <a:rPr lang="en-US" sz="1100" err="1">
                <a:solidFill>
                  <a:schemeClr val="bg1"/>
                </a:solidFill>
                <a:latin typeface="Arial" panose="020B0604020202020204"/>
                <a:ea typeface="Helvetica Neue"/>
                <a:cs typeface="Arial" panose="020B0604020202020204" pitchFamily="34" charset="0"/>
                <a:sym typeface="Helvetica Neue"/>
              </a:rPr>
              <a:t>Sharepoint</a:t>
            </a:r>
            <a:r>
              <a:rPr lang="en-US" sz="1100">
                <a:solidFill>
                  <a:schemeClr val="bg1"/>
                </a:solidFill>
                <a:latin typeface="Arial" panose="020B0604020202020204"/>
                <a:ea typeface="Helvetica Neue"/>
                <a:cs typeface="Arial" panose="020B0604020202020204" pitchFamily="34" charset="0"/>
                <a:sym typeface="Helvetica Neue"/>
              </a:rPr>
              <a:t>, </a:t>
            </a:r>
            <a:r>
              <a:rPr lang="en-US" sz="11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100" b="1" i="1"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8" name="Rounded Rectangle 37">
            <a:extLst>
              <a:ext uri="{FF2B5EF4-FFF2-40B4-BE49-F238E27FC236}">
                <a16:creationId xmlns:a16="http://schemas.microsoft.com/office/drawing/2014/main" id="{046980D9-171F-D57D-C9F2-B949333B209A}"/>
              </a:ext>
            </a:extLst>
          </p:cNvPr>
          <p:cNvSpPr/>
          <p:nvPr/>
        </p:nvSpPr>
        <p:spPr>
          <a:xfrm>
            <a:off x="733425" y="4167545"/>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Translation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Translation.com</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2" name="Rounded Rectangle 41">
            <a:extLst>
              <a:ext uri="{FF2B5EF4-FFF2-40B4-BE49-F238E27FC236}">
                <a16:creationId xmlns:a16="http://schemas.microsoft.com/office/drawing/2014/main" id="{2277564A-B6C0-6D3B-B53C-922EB4C9C0CF}"/>
              </a:ext>
            </a:extLst>
          </p:cNvPr>
          <p:cNvSpPr/>
          <p:nvPr/>
        </p:nvSpPr>
        <p:spPr>
          <a:xfrm>
            <a:off x="733425" y="4805796"/>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Video</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No current partners</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3" name="Rounded Rectangle 42">
            <a:extLst>
              <a:ext uri="{FF2B5EF4-FFF2-40B4-BE49-F238E27FC236}">
                <a16:creationId xmlns:a16="http://schemas.microsoft.com/office/drawing/2014/main" id="{4458BAD2-5873-E659-DCD2-DEC238AEA979}"/>
              </a:ext>
            </a:extLst>
          </p:cNvPr>
          <p:cNvSpPr/>
          <p:nvPr/>
        </p:nvSpPr>
        <p:spPr>
          <a:xfrm>
            <a:off x="733425" y="5446318"/>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Site Personalization/Segmentation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b="1" i="1"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5" name="Rounded Rectangle 44">
            <a:extLst>
              <a:ext uri="{FF2B5EF4-FFF2-40B4-BE49-F238E27FC236}">
                <a16:creationId xmlns:a16="http://schemas.microsoft.com/office/drawing/2014/main" id="{F3773CB3-DAE4-B68B-3CF1-B35B084F3CD4}"/>
              </a:ext>
            </a:extLst>
          </p:cNvPr>
          <p:cNvSpPr/>
          <p:nvPr/>
        </p:nvSpPr>
        <p:spPr>
          <a:xfrm>
            <a:off x="7800975" y="4810339"/>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CRM/Marketing Automation</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HubSpot, </a:t>
            </a:r>
            <a:r>
              <a:rPr lang="en-US" sz="1200" err="1">
                <a:solidFill>
                  <a:schemeClr val="bg1"/>
                </a:solidFill>
                <a:latin typeface="Arial" panose="020B0604020202020204"/>
                <a:ea typeface="Helvetica Neue"/>
                <a:cs typeface="Arial" panose="020B0604020202020204" pitchFamily="34" charset="0"/>
                <a:sym typeface="Helvetica Neue"/>
              </a:rPr>
              <a:t>Marketo</a:t>
            </a:r>
            <a:r>
              <a:rPr lang="en-US" sz="1200">
                <a:solidFill>
                  <a:schemeClr val="bg1"/>
                </a:solidFill>
                <a:latin typeface="Arial" panose="020B0604020202020204"/>
                <a:ea typeface="Helvetica Neue"/>
                <a:cs typeface="Arial" panose="020B0604020202020204" pitchFamily="34" charset="0"/>
                <a:sym typeface="Helvetica Neue"/>
              </a:rPr>
              <a:t>, </a:t>
            </a:r>
            <a:r>
              <a:rPr lang="en-US" sz="1200" i="1">
                <a:solidFill>
                  <a:schemeClr val="bg1"/>
                </a:solidFill>
                <a:latin typeface="Arial" panose="020B0604020202020204"/>
                <a:ea typeface="Helvetica Neue"/>
                <a:cs typeface="Arial" panose="020B0604020202020204" pitchFamily="34" charset="0"/>
                <a:sym typeface="Helvetica Neue"/>
              </a:rPr>
              <a:t>Optimizely Owns a Tool</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46" name="Rounded Rectangle 45">
            <a:extLst>
              <a:ext uri="{FF2B5EF4-FFF2-40B4-BE49-F238E27FC236}">
                <a16:creationId xmlns:a16="http://schemas.microsoft.com/office/drawing/2014/main" id="{4B9353C0-FF97-881E-4995-0E4CA9446873}"/>
              </a:ext>
            </a:extLst>
          </p:cNvPr>
          <p:cNvSpPr/>
          <p:nvPr/>
        </p:nvSpPr>
        <p:spPr>
          <a:xfrm>
            <a:off x="7800975" y="5450861"/>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Analytics</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Google Analytics, </a:t>
            </a:r>
            <a:r>
              <a:rPr lang="en-US" sz="12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5" name="Rounded Rectangle 54">
            <a:extLst>
              <a:ext uri="{FF2B5EF4-FFF2-40B4-BE49-F238E27FC236}">
                <a16:creationId xmlns:a16="http://schemas.microsoft.com/office/drawing/2014/main" id="{508BB32B-C065-92B6-ECE4-D1EC9249C615}"/>
              </a:ext>
            </a:extLst>
          </p:cNvPr>
          <p:cNvSpPr/>
          <p:nvPr/>
        </p:nvSpPr>
        <p:spPr>
          <a:xfrm>
            <a:off x="733425" y="2801456"/>
            <a:ext cx="3657600" cy="470578"/>
          </a:xfrm>
          <a:prstGeom prst="roundRect">
            <a:avLst>
              <a:gd name="adj" fmla="val 5469"/>
            </a:avLst>
          </a:prstGeom>
          <a:solidFill>
            <a:srgbClr val="FFFF00">
              <a:alpha val="25000"/>
            </a:srgbClr>
          </a:solidFill>
          <a:ln w="12700">
            <a:solidFill>
              <a:srgbClr val="FFFF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Search</a:t>
            </a:r>
            <a:br>
              <a:rPr lang="en-US" sz="1200" b="1">
                <a:solidFill>
                  <a:schemeClr val="bg1"/>
                </a:solidFill>
                <a:latin typeface="Arial" panose="020B0604020202020204"/>
                <a:ea typeface="Helvetica Neue"/>
                <a:cs typeface="Arial" panose="020B0604020202020204" pitchFamily="34" charset="0"/>
                <a:sym typeface="Helvetica Neue"/>
              </a:rPr>
            </a:br>
            <a:r>
              <a:rPr lang="en-US" sz="1200">
                <a:solidFill>
                  <a:schemeClr val="bg1"/>
                </a:solidFill>
                <a:latin typeface="Arial" panose="020B0604020202020204"/>
                <a:ea typeface="Helvetica Neue"/>
                <a:cs typeface="Arial" panose="020B0604020202020204" pitchFamily="34" charset="0"/>
                <a:sym typeface="Helvetica Neue"/>
              </a:rPr>
              <a:t>Certona</a:t>
            </a:r>
            <a:endParaRPr kumimoji="0" lang="en-US" sz="12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3" name="Rounded Rectangle 2">
            <a:extLst>
              <a:ext uri="{FF2B5EF4-FFF2-40B4-BE49-F238E27FC236}">
                <a16:creationId xmlns:a16="http://schemas.microsoft.com/office/drawing/2014/main" id="{EEC729BB-B1A8-F713-F4EC-CED96A88352F}"/>
              </a:ext>
            </a:extLst>
          </p:cNvPr>
          <p:cNvSpPr/>
          <p:nvPr/>
        </p:nvSpPr>
        <p:spPr>
          <a:xfrm>
            <a:off x="4746625" y="2160935"/>
            <a:ext cx="2720975"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Front End Development</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Vercel</a:t>
            </a:r>
            <a:r>
              <a:rPr lang="en-US" sz="1200">
                <a:solidFill>
                  <a:schemeClr val="bg1"/>
                </a:solidFill>
                <a:latin typeface="Arial" panose="020B0604020202020204"/>
                <a:ea typeface="Helvetica Neue"/>
                <a:cs typeface="Arial" panose="020B0604020202020204" pitchFamily="34" charset="0"/>
                <a:sym typeface="Helvetica Neue"/>
              </a:rPr>
              <a:t>, </a:t>
            </a:r>
            <a:r>
              <a:rPr lang="en-US" sz="1200" err="1">
                <a:solidFill>
                  <a:schemeClr val="bg1"/>
                </a:solidFill>
                <a:latin typeface="Arial" panose="020B0604020202020204"/>
                <a:ea typeface="Helvetica Neue"/>
                <a:cs typeface="Arial" panose="020B0604020202020204" pitchFamily="34" charset="0"/>
                <a:sym typeface="Helvetica Neue"/>
              </a:rPr>
              <a:t>Netify</a:t>
            </a:r>
            <a:endParaRPr kumimoji="0" lang="en-US" sz="1200" b="1" i="1"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5" name="Rounded Rectangle 4">
            <a:extLst>
              <a:ext uri="{FF2B5EF4-FFF2-40B4-BE49-F238E27FC236}">
                <a16:creationId xmlns:a16="http://schemas.microsoft.com/office/drawing/2014/main" id="{EF23B3D6-2741-8EA0-F187-C43D591615F5}"/>
              </a:ext>
            </a:extLst>
          </p:cNvPr>
          <p:cNvSpPr/>
          <p:nvPr/>
        </p:nvSpPr>
        <p:spPr>
          <a:xfrm>
            <a:off x="733425" y="3408096"/>
            <a:ext cx="3657600" cy="470578"/>
          </a:xfrm>
          <a:prstGeom prst="roundRect">
            <a:avLst>
              <a:gd name="adj" fmla="val 5469"/>
            </a:avLst>
          </a:prstGeom>
          <a:solidFill>
            <a:srgbClr val="C00000">
              <a:alpha val="25000"/>
            </a:srgbClr>
          </a:solidFill>
          <a:ln w="12700">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a:solidFill>
                  <a:schemeClr val="bg1"/>
                </a:solidFill>
                <a:latin typeface="Arial" panose="020B0604020202020204"/>
                <a:ea typeface="Helvetica Neue"/>
                <a:cs typeface="Arial" panose="020B0604020202020204" pitchFamily="34" charset="0"/>
                <a:sym typeface="Helvetica Neue"/>
              </a:rPr>
              <a:t>Workflow/CMP</a:t>
            </a:r>
            <a:br>
              <a:rPr lang="en-US" sz="1200" b="1">
                <a:solidFill>
                  <a:schemeClr val="bg1"/>
                </a:solidFill>
                <a:latin typeface="Arial" panose="020B0604020202020204"/>
                <a:ea typeface="Helvetica Neue"/>
                <a:cs typeface="Arial" panose="020B0604020202020204" pitchFamily="34" charset="0"/>
                <a:sym typeface="Helvetica Neue"/>
              </a:rPr>
            </a:br>
            <a:r>
              <a:rPr lang="en-US" sz="1200" err="1">
                <a:solidFill>
                  <a:schemeClr val="bg1"/>
                </a:solidFill>
                <a:latin typeface="Arial" panose="020B0604020202020204"/>
                <a:ea typeface="Helvetica Neue"/>
                <a:cs typeface="Arial" panose="020B0604020202020204" pitchFamily="34" charset="0"/>
                <a:sym typeface="Helvetica Neue"/>
              </a:rPr>
              <a:t>Aprimo</a:t>
            </a:r>
            <a:r>
              <a:rPr lang="en-US" sz="1200">
                <a:solidFill>
                  <a:schemeClr val="bg1"/>
                </a:solidFill>
                <a:latin typeface="Arial" panose="020B0604020202020204"/>
                <a:ea typeface="Helvetica Neue"/>
                <a:cs typeface="Arial" panose="020B0604020202020204" pitchFamily="34" charset="0"/>
                <a:sym typeface="Helvetica Neue"/>
              </a:rPr>
              <a:t>, </a:t>
            </a:r>
            <a:r>
              <a:rPr lang="en-US" sz="1200" i="1">
                <a:solidFill>
                  <a:schemeClr val="bg1"/>
                </a:solidFill>
                <a:latin typeface="Arial" panose="020B0604020202020204"/>
                <a:ea typeface="Helvetica Neue"/>
                <a:cs typeface="Arial" panose="020B0604020202020204" pitchFamily="34" charset="0"/>
                <a:sym typeface="Helvetica Neue"/>
              </a:rPr>
              <a:t>Optimizely Owns Tool</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3692052843"/>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B8EBC2-366C-9020-5DB7-5BB37FBE64FD}"/>
              </a:ext>
            </a:extLst>
          </p:cNvPr>
          <p:cNvSpPr>
            <a:spLocks noGrp="1"/>
          </p:cNvSpPr>
          <p:nvPr>
            <p:ph type="body" sz="quarter" idx="10"/>
          </p:nvPr>
        </p:nvSpPr>
        <p:spPr>
          <a:xfrm>
            <a:off x="744311" y="436108"/>
            <a:ext cx="10457089" cy="587149"/>
          </a:xfrm>
        </p:spPr>
        <p:txBody>
          <a:bodyPr>
            <a:normAutofit fontScale="92500" lnSpcReduction="10000"/>
          </a:bodyPr>
          <a:lstStyle/>
          <a:p>
            <a:r>
              <a:rPr lang="en-US"/>
              <a:t>Projected Build-With Partnership Landscape</a:t>
            </a:r>
          </a:p>
        </p:txBody>
      </p:sp>
      <p:sp>
        <p:nvSpPr>
          <p:cNvPr id="71" name="Rounded Rectangle 70">
            <a:extLst>
              <a:ext uri="{FF2B5EF4-FFF2-40B4-BE49-F238E27FC236}">
                <a16:creationId xmlns:a16="http://schemas.microsoft.com/office/drawing/2014/main" id="{52142A3C-5BC1-80DD-A7F6-61F2EAC5D320}"/>
              </a:ext>
            </a:extLst>
          </p:cNvPr>
          <p:cNvSpPr/>
          <p:nvPr/>
        </p:nvSpPr>
        <p:spPr>
          <a:xfrm>
            <a:off x="733425" y="1185185"/>
            <a:ext cx="10642146" cy="1089930"/>
          </a:xfrm>
          <a:prstGeom prst="roundRect">
            <a:avLst>
              <a:gd name="adj" fmla="val 5469"/>
            </a:avLst>
          </a:prstGeom>
          <a:solidFill>
            <a:schemeClr val="accent4">
              <a:alpha val="50271"/>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000" b="1">
                <a:solidFill>
                  <a:schemeClr val="bg1"/>
                </a:solidFill>
                <a:latin typeface="Arial" panose="020B0604020202020204"/>
                <a:ea typeface="Helvetica Neue"/>
                <a:sym typeface="Helvetica Neue"/>
              </a:rPr>
              <a:t>Lead with Headless (Support our Big Bets)</a:t>
            </a:r>
          </a:p>
          <a:p>
            <a:pPr marL="0" marR="0" lvl="0" indent="0" algn="l" defTabSz="914400" rtl="0" eaLnBrk="1" fontAlgn="auto" latinLnBrk="0" hangingPunct="1">
              <a:lnSpc>
                <a:spcPct val="115000"/>
              </a:lnSpc>
              <a:spcBef>
                <a:spcPct val="0"/>
              </a:spcBef>
              <a:spcAft>
                <a:spcPts val="0"/>
              </a:spcAft>
              <a:buClrTx/>
              <a:buSzTx/>
              <a:buFontTx/>
              <a:buNone/>
              <a:tabLst/>
              <a:defRPr/>
            </a:pPr>
            <a:r>
              <a:rPr lang="en-US" sz="1300">
                <a:solidFill>
                  <a:schemeClr val="bg1"/>
                </a:solidFill>
                <a:latin typeface="Arial" panose="020B0604020202020204"/>
                <a:ea typeface="Helvetica Neue"/>
                <a:cs typeface="Arial" panose="020B0604020202020204" pitchFamily="34" charset="0"/>
                <a:sym typeface="Helvetica Neue"/>
              </a:rPr>
              <a:t>Our team will focus on Tech Partners and product verticals that enhance our headless position (</a:t>
            </a:r>
            <a:r>
              <a:rPr lang="en-US" sz="1300" err="1">
                <a:solidFill>
                  <a:schemeClr val="bg1"/>
                </a:solidFill>
                <a:latin typeface="Arial" panose="020B0604020202020204"/>
                <a:ea typeface="Helvetica Neue"/>
                <a:cs typeface="Arial" panose="020B0604020202020204" pitchFamily="34" charset="0"/>
                <a:sym typeface="Helvetica Neue"/>
              </a:rPr>
              <a:t>Vercel</a:t>
            </a:r>
            <a:r>
              <a:rPr lang="en-US" sz="1300">
                <a:solidFill>
                  <a:schemeClr val="bg1"/>
                </a:solidFill>
                <a:latin typeface="Arial" panose="020B0604020202020204"/>
                <a:ea typeface="Helvetica Neue"/>
                <a:cs typeface="Arial" panose="020B0604020202020204" pitchFamily="34" charset="0"/>
                <a:sym typeface="Helvetica Neue"/>
              </a:rPr>
              <a:t>, other Front-end frameworks + additional headless components)</a:t>
            </a:r>
            <a:endPar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80" name="Rounded Rectangle 79">
            <a:extLst>
              <a:ext uri="{FF2B5EF4-FFF2-40B4-BE49-F238E27FC236}">
                <a16:creationId xmlns:a16="http://schemas.microsoft.com/office/drawing/2014/main" id="{C39D7CF7-8CA2-F03B-DE72-6BEE8BFBDB90}"/>
              </a:ext>
            </a:extLst>
          </p:cNvPr>
          <p:cNvSpPr/>
          <p:nvPr/>
        </p:nvSpPr>
        <p:spPr>
          <a:xfrm>
            <a:off x="733424" y="2525150"/>
            <a:ext cx="10642145" cy="1089930"/>
          </a:xfrm>
          <a:prstGeom prst="roundRect">
            <a:avLst>
              <a:gd name="adj" fmla="val 5469"/>
            </a:avLst>
          </a:prstGeom>
          <a:solidFill>
            <a:schemeClr val="accent1">
              <a:alpha val="50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000" b="1">
                <a:solidFill>
                  <a:schemeClr val="bg1"/>
                </a:solidFill>
                <a:latin typeface="Arial" panose="020B0604020202020204"/>
                <a:ea typeface="Helvetica Neue"/>
                <a:sym typeface="Helvetica Neue"/>
              </a:rPr>
              <a:t>Establish Premium Options</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The team will continue to support build-with relationships with premium alternatives </a:t>
            </a:r>
            <a:r>
              <a:rPr lang="en-US" sz="1300">
                <a:solidFill>
                  <a:schemeClr val="bg1"/>
                </a:solidFill>
                <a:latin typeface="Arial" panose="020B0604020202020204"/>
                <a:ea typeface="Helvetica Neue"/>
                <a:cs typeface="Arial" panose="020B0604020202020204" pitchFamily="34" charset="0"/>
                <a:sym typeface="Helvetica Neue"/>
              </a:rPr>
              <a:t>(</a:t>
            </a:r>
            <a:r>
              <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Search and PIM for Commerce, SAP or Salesforce) to assure that customers looking for premium point solution alternatives can still consider our premium solutions in tandem</a:t>
            </a:r>
          </a:p>
        </p:txBody>
      </p:sp>
      <p:sp>
        <p:nvSpPr>
          <p:cNvPr id="81" name="Rounded Rectangle 80">
            <a:extLst>
              <a:ext uri="{FF2B5EF4-FFF2-40B4-BE49-F238E27FC236}">
                <a16:creationId xmlns:a16="http://schemas.microsoft.com/office/drawing/2014/main" id="{6535F564-F6A4-78B8-CEE0-725A3041F8B0}"/>
              </a:ext>
            </a:extLst>
          </p:cNvPr>
          <p:cNvSpPr/>
          <p:nvPr/>
        </p:nvSpPr>
        <p:spPr>
          <a:xfrm>
            <a:off x="733424" y="3865116"/>
            <a:ext cx="10642145" cy="1089930"/>
          </a:xfrm>
          <a:prstGeom prst="roundRect">
            <a:avLst>
              <a:gd name="adj" fmla="val 5469"/>
            </a:avLst>
          </a:prstGeom>
          <a:solidFill>
            <a:schemeClr val="accent2">
              <a:alpha val="50000"/>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000" b="1">
                <a:solidFill>
                  <a:schemeClr val="bg1"/>
                </a:solidFill>
                <a:latin typeface="Arial" panose="020B0604020202020204"/>
                <a:ea typeface="Helvetica Neue"/>
                <a:sym typeface="Helvetica Neue"/>
              </a:rPr>
              <a:t>Integrate with Industry Leaders</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Investing in relationships with Slack and Teams assure that our products integrate with industry leading solutions while these won’t drive GTM motions</a:t>
            </a:r>
          </a:p>
        </p:txBody>
      </p:sp>
      <p:sp>
        <p:nvSpPr>
          <p:cNvPr id="82" name="Rounded Rectangle 81">
            <a:extLst>
              <a:ext uri="{FF2B5EF4-FFF2-40B4-BE49-F238E27FC236}">
                <a16:creationId xmlns:a16="http://schemas.microsoft.com/office/drawing/2014/main" id="{C437D6DE-7075-F9F1-E744-018127265DCA}"/>
              </a:ext>
            </a:extLst>
          </p:cNvPr>
          <p:cNvSpPr/>
          <p:nvPr/>
        </p:nvSpPr>
        <p:spPr>
          <a:xfrm>
            <a:off x="733424" y="5204059"/>
            <a:ext cx="10642145" cy="1089930"/>
          </a:xfrm>
          <a:prstGeom prst="roundRect">
            <a:avLst>
              <a:gd name="adj" fmla="val 5469"/>
            </a:avLst>
          </a:prstGeom>
          <a:solidFill>
            <a:schemeClr val="accent3">
              <a:alpha val="50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000" b="1">
                <a:solidFill>
                  <a:schemeClr val="bg1"/>
                </a:solidFill>
                <a:latin typeface="Arial" panose="020B0604020202020204"/>
                <a:ea typeface="Helvetica Neue"/>
                <a:sym typeface="Helvetica Neue"/>
              </a:rPr>
              <a:t>Focus on Key Use Cases</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Passthrough for ODP represents a </a:t>
            </a:r>
            <a:r>
              <a:rPr kumimoji="0" lang="en-US" sz="1300" b="0" i="0" u="none" strike="noStrike" kern="1200" cap="none" spc="0" normalizeH="0" baseline="0" noProof="0" err="1">
                <a:ln>
                  <a:noFill/>
                </a:ln>
                <a:solidFill>
                  <a:schemeClr val="bg1"/>
                </a:solidFill>
                <a:effectLst/>
                <a:uLnTx/>
                <a:uFillTx/>
                <a:latin typeface="Arial" panose="020B0604020202020204"/>
                <a:ea typeface="Helvetica Neue"/>
                <a:cs typeface="Arial" panose="020B0604020202020204" pitchFamily="34" charset="0"/>
                <a:sym typeface="Helvetica Neue"/>
              </a:rPr>
              <a:t>ke</a:t>
            </a:r>
            <a:r>
              <a:rPr lang="en-US" sz="1300">
                <a:solidFill>
                  <a:schemeClr val="bg1"/>
                </a:solidFill>
                <a:latin typeface="Arial" panose="020B0604020202020204"/>
                <a:ea typeface="Helvetica Neue"/>
                <a:cs typeface="Arial" panose="020B0604020202020204" pitchFamily="34" charset="0"/>
                <a:sym typeface="Helvetica Neue"/>
              </a:rPr>
              <a:t>y unlocking use case for our own products. This then requires us to build and maintain relationships with competitive products to our CDP (Segment, </a:t>
            </a:r>
            <a:r>
              <a:rPr lang="en-US" sz="1300" err="1">
                <a:solidFill>
                  <a:schemeClr val="bg1"/>
                </a:solidFill>
                <a:latin typeface="Arial" panose="020B0604020202020204"/>
                <a:ea typeface="Helvetica Neue"/>
                <a:cs typeface="Arial" panose="020B0604020202020204" pitchFamily="34" charset="0"/>
                <a:sym typeface="Helvetica Neue"/>
              </a:rPr>
              <a:t>mParticle</a:t>
            </a:r>
            <a:r>
              <a:rPr lang="en-US" sz="1300">
                <a:solidFill>
                  <a:schemeClr val="bg1"/>
                </a:solidFill>
                <a:latin typeface="Arial" panose="020B0604020202020204"/>
                <a:ea typeface="Helvetica Neue"/>
                <a:cs typeface="Arial" panose="020B0604020202020204" pitchFamily="34" charset="0"/>
                <a:sym typeface="Helvetica Neue"/>
              </a:rPr>
              <a:t>), and while these relationships won’t drive pipeline they are key to “completing” our product story</a:t>
            </a:r>
            <a:endParaRPr kumimoji="0" lang="en-US" sz="1300"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5963193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48A1C-A452-842F-3B01-AA615385CEF4}"/>
              </a:ext>
            </a:extLst>
          </p:cNvPr>
          <p:cNvSpPr>
            <a:spLocks noGrp="1"/>
          </p:cNvSpPr>
          <p:nvPr>
            <p:ph type="body" sz="quarter" idx="11"/>
          </p:nvPr>
        </p:nvSpPr>
        <p:spPr>
          <a:xfrm>
            <a:off x="733425" y="436108"/>
            <a:ext cx="8649113" cy="587149"/>
          </a:xfrm>
        </p:spPr>
        <p:txBody>
          <a:bodyPr>
            <a:normAutofit fontScale="92500" lnSpcReduction="10000"/>
          </a:bodyPr>
          <a:lstStyle/>
          <a:p>
            <a:r>
              <a:rPr lang="en-US" b="1"/>
              <a:t>Types of Build-With Executions</a:t>
            </a:r>
            <a:endParaRPr lang="en-US"/>
          </a:p>
        </p:txBody>
      </p:sp>
      <p:sp>
        <p:nvSpPr>
          <p:cNvPr id="3" name="Rounded Rectangle 2">
            <a:extLst>
              <a:ext uri="{FF2B5EF4-FFF2-40B4-BE49-F238E27FC236}">
                <a16:creationId xmlns:a16="http://schemas.microsoft.com/office/drawing/2014/main" id="{C71E25E3-19CD-7A93-1A0D-1DEA331C2593}"/>
              </a:ext>
            </a:extLst>
          </p:cNvPr>
          <p:cNvSpPr/>
          <p:nvPr/>
        </p:nvSpPr>
        <p:spPr>
          <a:xfrm>
            <a:off x="6321289" y="1185185"/>
            <a:ext cx="5300867" cy="736380"/>
          </a:xfrm>
          <a:prstGeom prst="roundRect">
            <a:avLst>
              <a:gd name="adj" fmla="val 5469"/>
            </a:avLst>
          </a:prstGeom>
          <a:solidFill>
            <a:schemeClr val="accent2">
              <a:alpha val="75000"/>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algn="ctr"/>
            <a:r>
              <a:rPr lang="en-US" b="1"/>
              <a:t>Tech Partner</a:t>
            </a:r>
            <a:endParaRPr lang="en-US"/>
          </a:p>
        </p:txBody>
      </p:sp>
      <p:sp>
        <p:nvSpPr>
          <p:cNvPr id="13" name="Rounded Rectangle 12">
            <a:extLst>
              <a:ext uri="{FF2B5EF4-FFF2-40B4-BE49-F238E27FC236}">
                <a16:creationId xmlns:a16="http://schemas.microsoft.com/office/drawing/2014/main" id="{DB758A63-45D0-4580-2100-F756790B8EFA}"/>
              </a:ext>
            </a:extLst>
          </p:cNvPr>
          <p:cNvSpPr/>
          <p:nvPr/>
        </p:nvSpPr>
        <p:spPr>
          <a:xfrm>
            <a:off x="733425" y="1185185"/>
            <a:ext cx="5137288" cy="736380"/>
          </a:xfrm>
          <a:prstGeom prst="roundRect">
            <a:avLst>
              <a:gd name="adj" fmla="val 5469"/>
            </a:avLst>
          </a:prstGeom>
          <a:solidFill>
            <a:schemeClr val="accent4">
              <a:alpha val="75000"/>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algn="ctr"/>
            <a:r>
              <a:rPr lang="en-US" b="1"/>
              <a:t>Optimizely</a:t>
            </a:r>
          </a:p>
        </p:txBody>
      </p:sp>
      <p:sp>
        <p:nvSpPr>
          <p:cNvPr id="5" name="Right Arrow 4">
            <a:extLst>
              <a:ext uri="{FF2B5EF4-FFF2-40B4-BE49-F238E27FC236}">
                <a16:creationId xmlns:a16="http://schemas.microsoft.com/office/drawing/2014/main" id="{96AAB41F-D23C-ECA4-44FB-29B2F11CAC5B}"/>
              </a:ext>
            </a:extLst>
          </p:cNvPr>
          <p:cNvSpPr/>
          <p:nvPr/>
        </p:nvSpPr>
        <p:spPr>
          <a:xfrm>
            <a:off x="2920032" y="2199923"/>
            <a:ext cx="6542018" cy="1089930"/>
          </a:xfrm>
          <a:prstGeom prst="rightArrow">
            <a:avLst/>
          </a:prstGeom>
          <a:solidFill>
            <a:schemeClr val="accent3">
              <a:alpha val="7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r>
              <a:rPr lang="en-US" b="1"/>
              <a:t>1. Push </a:t>
            </a:r>
            <a:r>
              <a:rPr lang="en-US"/>
              <a:t>– Optimizely pushes data to another tool</a:t>
            </a:r>
            <a:br>
              <a:rPr lang="en-US"/>
            </a:br>
            <a:r>
              <a:rPr lang="en-US" sz="1200"/>
              <a:t>(Web X pushing to GA4)</a:t>
            </a:r>
            <a:endParaRPr lang="en-US" sz="1200" b="1"/>
          </a:p>
        </p:txBody>
      </p:sp>
      <p:sp>
        <p:nvSpPr>
          <p:cNvPr id="8" name="Rounded Rectangle 7">
            <a:extLst>
              <a:ext uri="{FF2B5EF4-FFF2-40B4-BE49-F238E27FC236}">
                <a16:creationId xmlns:a16="http://schemas.microsoft.com/office/drawing/2014/main" id="{04E6EECC-E01E-4C95-666C-52575D13A0F8}"/>
              </a:ext>
            </a:extLst>
          </p:cNvPr>
          <p:cNvSpPr/>
          <p:nvPr/>
        </p:nvSpPr>
        <p:spPr>
          <a:xfrm>
            <a:off x="733425" y="2149754"/>
            <a:ext cx="1864001" cy="2130698"/>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Who Builds?</a:t>
            </a:r>
            <a:br>
              <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br>
            <a:r>
              <a:rPr kumimoji="0" lang="en-US" sz="14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Optimizely (Native Feature or Connector) or SI</a:t>
            </a:r>
            <a:endPar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0" name="Left Arrow 9">
            <a:extLst>
              <a:ext uri="{FF2B5EF4-FFF2-40B4-BE49-F238E27FC236}">
                <a16:creationId xmlns:a16="http://schemas.microsoft.com/office/drawing/2014/main" id="{68DD3B42-A9E4-1B7A-4E93-F4195108A676}"/>
              </a:ext>
            </a:extLst>
          </p:cNvPr>
          <p:cNvSpPr/>
          <p:nvPr/>
        </p:nvSpPr>
        <p:spPr>
          <a:xfrm>
            <a:off x="2920032" y="3155703"/>
            <a:ext cx="6542018" cy="1089930"/>
          </a:xfrm>
          <a:prstGeom prst="leftArrow">
            <a:avLst/>
          </a:prstGeom>
          <a:solidFill>
            <a:schemeClr val="accent3">
              <a:alpha val="7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r>
              <a:rPr lang="en-US" b="1"/>
              <a:t>2. Pull </a:t>
            </a:r>
            <a:r>
              <a:rPr lang="en-US"/>
              <a:t>– Optimizely fetches data from another tool</a:t>
            </a:r>
            <a:br>
              <a:rPr lang="en-US"/>
            </a:br>
            <a:r>
              <a:rPr lang="en-US" sz="1200"/>
              <a:t>(Web X pulls from Tealium Audiences)</a:t>
            </a:r>
            <a:endParaRPr lang="en-US" sz="1200" b="1"/>
          </a:p>
        </p:txBody>
      </p:sp>
      <p:sp>
        <p:nvSpPr>
          <p:cNvPr id="11" name="Right Arrow 10">
            <a:extLst>
              <a:ext uri="{FF2B5EF4-FFF2-40B4-BE49-F238E27FC236}">
                <a16:creationId xmlns:a16="http://schemas.microsoft.com/office/drawing/2014/main" id="{55B452DF-618D-7B54-1254-9B9CBD501D3A}"/>
              </a:ext>
            </a:extLst>
          </p:cNvPr>
          <p:cNvSpPr/>
          <p:nvPr/>
        </p:nvSpPr>
        <p:spPr>
          <a:xfrm>
            <a:off x="2920032" y="5536157"/>
            <a:ext cx="6542018" cy="1089930"/>
          </a:xfrm>
          <a:prstGeom prst="rightArrow">
            <a:avLst/>
          </a:prstGeom>
          <a:solidFill>
            <a:schemeClr val="accent3">
              <a:alpha val="7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r>
              <a:rPr lang="en-US" b="1"/>
              <a:t>4. Pull </a:t>
            </a:r>
            <a:r>
              <a:rPr lang="en-US"/>
              <a:t>– Third-Party pulls data from Optimizely</a:t>
            </a:r>
            <a:br>
              <a:rPr lang="en-US"/>
            </a:br>
            <a:r>
              <a:rPr lang="en-US" sz="1200"/>
              <a:t>(Zapier pulls data from Optimizely Data Platform to send out to other tools)</a:t>
            </a:r>
            <a:endParaRPr lang="en-US" sz="1200" b="1"/>
          </a:p>
        </p:txBody>
      </p:sp>
      <p:sp>
        <p:nvSpPr>
          <p:cNvPr id="12" name="Rounded Rectangle 11">
            <a:extLst>
              <a:ext uri="{FF2B5EF4-FFF2-40B4-BE49-F238E27FC236}">
                <a16:creationId xmlns:a16="http://schemas.microsoft.com/office/drawing/2014/main" id="{35B1FE02-201D-D566-DD0D-4A3F3AEBDEB3}"/>
              </a:ext>
            </a:extLst>
          </p:cNvPr>
          <p:cNvSpPr/>
          <p:nvPr/>
        </p:nvSpPr>
        <p:spPr>
          <a:xfrm>
            <a:off x="9753600" y="4495389"/>
            <a:ext cx="1864001" cy="2130698"/>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defRPr/>
            </a:pPr>
            <a:r>
              <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Who Builds?</a:t>
            </a:r>
            <a:br>
              <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br>
            <a:r>
              <a:rPr kumimoji="0" lang="en-US" sz="140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Partner (Native Feature) or SI</a:t>
            </a:r>
            <a:endParaRPr kumimoji="0" lang="en-US" sz="14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4" name="Left Arrow 13">
            <a:extLst>
              <a:ext uri="{FF2B5EF4-FFF2-40B4-BE49-F238E27FC236}">
                <a16:creationId xmlns:a16="http://schemas.microsoft.com/office/drawing/2014/main" id="{7F9B431A-DA77-38E8-9DDC-3FB1466D5DC5}"/>
              </a:ext>
            </a:extLst>
          </p:cNvPr>
          <p:cNvSpPr/>
          <p:nvPr/>
        </p:nvSpPr>
        <p:spPr>
          <a:xfrm>
            <a:off x="2920032" y="4495016"/>
            <a:ext cx="6542018" cy="1089930"/>
          </a:xfrm>
          <a:prstGeom prst="leftArrow">
            <a:avLst/>
          </a:prstGeom>
          <a:solidFill>
            <a:schemeClr val="accent3">
              <a:alpha val="75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r>
              <a:rPr lang="en-US" b="1"/>
              <a:t>3. Push </a:t>
            </a:r>
            <a:r>
              <a:rPr lang="en-US"/>
              <a:t>– Third-Party pushes data to Optimizely</a:t>
            </a:r>
            <a:br>
              <a:rPr lang="en-US"/>
            </a:br>
            <a:r>
              <a:rPr lang="en-US" sz="1200"/>
              <a:t>(Segment pushes data to Segment)</a:t>
            </a:r>
            <a:endParaRPr lang="en-US" sz="1200" b="1"/>
          </a:p>
        </p:txBody>
      </p:sp>
    </p:spTree>
    <p:extLst>
      <p:ext uri="{BB962C8B-B14F-4D97-AF65-F5344CB8AC3E}">
        <p14:creationId xmlns:p14="http://schemas.microsoft.com/office/powerpoint/2010/main" val="3490503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E48A1C-A452-842F-3B01-AA615385CEF4}"/>
              </a:ext>
            </a:extLst>
          </p:cNvPr>
          <p:cNvSpPr>
            <a:spLocks noGrp="1"/>
          </p:cNvSpPr>
          <p:nvPr>
            <p:ph type="body" sz="quarter" idx="4294967295"/>
          </p:nvPr>
        </p:nvSpPr>
        <p:spPr>
          <a:xfrm>
            <a:off x="267105" y="436563"/>
            <a:ext cx="10456863" cy="587375"/>
          </a:xfrm>
        </p:spPr>
        <p:txBody>
          <a:bodyPr>
            <a:normAutofit/>
          </a:bodyPr>
          <a:lstStyle/>
          <a:p>
            <a:pPr marL="0" indent="0">
              <a:buNone/>
            </a:pPr>
            <a:r>
              <a:rPr lang="en-US" sz="3000" dirty="0">
                <a:solidFill>
                  <a:schemeClr val="bg1"/>
                </a:solidFill>
              </a:rPr>
              <a:t>Four Tiers of Build-With Integrations</a:t>
            </a:r>
          </a:p>
        </p:txBody>
      </p:sp>
      <p:sp>
        <p:nvSpPr>
          <p:cNvPr id="20" name="Rounded Rectangle 19">
            <a:extLst>
              <a:ext uri="{FF2B5EF4-FFF2-40B4-BE49-F238E27FC236}">
                <a16:creationId xmlns:a16="http://schemas.microsoft.com/office/drawing/2014/main" id="{B8F7AAD3-4645-6ECF-1433-4C696C502853}"/>
              </a:ext>
            </a:extLst>
          </p:cNvPr>
          <p:cNvSpPr/>
          <p:nvPr/>
        </p:nvSpPr>
        <p:spPr>
          <a:xfrm>
            <a:off x="3614736" y="1664154"/>
            <a:ext cx="8194675" cy="3765095"/>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rtl="0">
              <a:spcAft>
                <a:spcPts val="600"/>
              </a:spcAft>
            </a:pPr>
            <a:r>
              <a:rPr lang="en-US" sz="1200" b="1" dirty="0"/>
              <a:t>Documentation </a:t>
            </a:r>
            <a:r>
              <a:rPr lang="en-US" sz="1200" dirty="0"/>
              <a:t>Hosted and managed in Optimizely Documentation</a:t>
            </a:r>
          </a:p>
          <a:p>
            <a:pPr rtl="0">
              <a:spcAft>
                <a:spcPts val="600"/>
              </a:spcAft>
            </a:pPr>
            <a:r>
              <a:rPr lang="en-US" sz="1200" b="1" dirty="0"/>
              <a:t>How to Support </a:t>
            </a:r>
            <a:r>
              <a:rPr lang="en-US" sz="1200" dirty="0"/>
              <a:t>Customers get support via support portal, directly from Optimizely</a:t>
            </a:r>
          </a:p>
          <a:p>
            <a:pPr rtl="0">
              <a:spcAft>
                <a:spcPts val="600"/>
              </a:spcAft>
            </a:pPr>
            <a:r>
              <a:rPr lang="en-US" sz="1200" b="1" dirty="0"/>
              <a:t>App Marketplace</a:t>
            </a:r>
            <a:r>
              <a:rPr lang="en-US" sz="1200" dirty="0"/>
              <a:t> Connector is listed in Marketplace</a:t>
            </a:r>
          </a:p>
          <a:p>
            <a:pPr rtl="0">
              <a:spcAft>
                <a:spcPts val="600"/>
              </a:spcAft>
            </a:pPr>
            <a:r>
              <a:rPr lang="en-US" sz="1200" b="1" dirty="0"/>
              <a:t>How to Install </a:t>
            </a:r>
            <a:r>
              <a:rPr lang="en-US" sz="1200" dirty="0"/>
              <a:t>Connector is installed via product provisioning vs extension</a:t>
            </a:r>
          </a:p>
          <a:p>
            <a:pPr rtl="0">
              <a:spcAft>
                <a:spcPts val="600"/>
              </a:spcAft>
            </a:pPr>
            <a:r>
              <a:rPr lang="en-US" sz="1200" b="1" dirty="0"/>
              <a:t>Product Marketing </a:t>
            </a:r>
            <a:r>
              <a:rPr lang="en-US" sz="1200" dirty="0"/>
              <a:t>Should have a one-sheeter on shared value via PMM</a:t>
            </a:r>
          </a:p>
          <a:p>
            <a:pPr rtl="0">
              <a:spcAft>
                <a:spcPts val="600"/>
              </a:spcAft>
            </a:pPr>
            <a:r>
              <a:rPr lang="en-US" sz="1200" b="1" dirty="0"/>
              <a:t>Value Proposition </a:t>
            </a:r>
            <a:r>
              <a:rPr lang="en-US" sz="1200" dirty="0"/>
              <a:t>Indicates a connector </a:t>
            </a:r>
            <a:r>
              <a:rPr lang="en-US" sz="1200" u="sng" dirty="0"/>
              <a:t>natively installed</a:t>
            </a:r>
            <a:r>
              <a:rPr lang="en-US" sz="1200" dirty="0"/>
              <a:t> </a:t>
            </a:r>
            <a:r>
              <a:rPr lang="en-US" sz="1200" i="1" dirty="0"/>
              <a:t>in Optimizely Web</a:t>
            </a:r>
            <a:r>
              <a:rPr lang="en-US" sz="1200" dirty="0"/>
              <a:t> that either pushes data out from or pulls data into Web Experimentation, not using another platform</a:t>
            </a:r>
          </a:p>
        </p:txBody>
      </p:sp>
      <p:grpSp>
        <p:nvGrpSpPr>
          <p:cNvPr id="5" name="Group 4">
            <a:extLst>
              <a:ext uri="{FF2B5EF4-FFF2-40B4-BE49-F238E27FC236}">
                <a16:creationId xmlns:a16="http://schemas.microsoft.com/office/drawing/2014/main" id="{7EF2E926-14FE-6082-54FA-4FCD1B930241}"/>
              </a:ext>
            </a:extLst>
          </p:cNvPr>
          <p:cNvGrpSpPr/>
          <p:nvPr/>
        </p:nvGrpSpPr>
        <p:grpSpPr>
          <a:xfrm>
            <a:off x="267105" y="1663721"/>
            <a:ext cx="3165475" cy="3765527"/>
            <a:chOff x="267105" y="1206803"/>
            <a:chExt cx="3165475" cy="1320497"/>
          </a:xfrm>
        </p:grpSpPr>
        <p:sp>
          <p:nvSpPr>
            <p:cNvPr id="23" name="Rounded Rectangle 22">
              <a:extLst>
                <a:ext uri="{FF2B5EF4-FFF2-40B4-BE49-F238E27FC236}">
                  <a16:creationId xmlns:a16="http://schemas.microsoft.com/office/drawing/2014/main" id="{17A53354-09DC-AA9F-EF2F-53655FF2678B}"/>
                </a:ext>
              </a:extLst>
            </p:cNvPr>
            <p:cNvSpPr/>
            <p:nvPr/>
          </p:nvSpPr>
          <p:spPr>
            <a:xfrm>
              <a:off x="267105" y="1206955"/>
              <a:ext cx="3165475" cy="1320345"/>
            </a:xfrm>
            <a:prstGeom prst="roundRect">
              <a:avLst>
                <a:gd name="adj" fmla="val 5469"/>
              </a:avLst>
            </a:prstGeom>
            <a:solidFill>
              <a:schemeClr val="accent4">
                <a:alpha val="50271"/>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tIns="1463040" rtlCol="0" anchor="ctr"/>
            <a:lstStyle/>
            <a:p>
              <a:pPr algn="ctr" rtl="0"/>
              <a:r>
                <a:rPr lang="en-US" sz="1400" b="1"/>
                <a:t>Any integration listed in our application</a:t>
              </a:r>
            </a:p>
            <a:p>
              <a:pPr algn="ctr" rtl="0"/>
              <a:endParaRPr lang="en-US" sz="1400" b="1"/>
            </a:p>
            <a:p>
              <a:pPr algn="ctr"/>
              <a:r>
                <a:rPr lang="en-US" sz="1400" i="1"/>
                <a:t>Owned by our product/engineering to build and maintain (should be reviewed and updated annually)</a:t>
              </a:r>
            </a:p>
            <a:p>
              <a:pPr algn="ctr" rtl="0"/>
              <a:endParaRPr lang="en-US" sz="1400"/>
            </a:p>
          </p:txBody>
        </p:sp>
        <p:sp>
          <p:nvSpPr>
            <p:cNvPr id="4" name="Round Same Side Corner Rectangle 3">
              <a:extLst>
                <a:ext uri="{FF2B5EF4-FFF2-40B4-BE49-F238E27FC236}">
                  <a16:creationId xmlns:a16="http://schemas.microsoft.com/office/drawing/2014/main" id="{4C1389AD-5763-9189-2831-C6F57A9F19DB}"/>
                </a:ext>
              </a:extLst>
            </p:cNvPr>
            <p:cNvSpPr/>
            <p:nvPr/>
          </p:nvSpPr>
          <p:spPr>
            <a:xfrm>
              <a:off x="267105" y="1206803"/>
              <a:ext cx="3165475" cy="447820"/>
            </a:xfrm>
            <a:prstGeom prst="round2SameRect">
              <a:avLst>
                <a:gd name="adj1" fmla="val 9719"/>
                <a:gd name="adj2" fmla="val 0"/>
              </a:avLst>
            </a:prstGeom>
            <a:solidFill>
              <a:schemeClr val="accent4"/>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ea typeface="+mn-ea"/>
                  <a:cs typeface="+mn-cs"/>
                </a:rPr>
                <a:t>Tier 1 - Native</a:t>
              </a:r>
            </a:p>
          </p:txBody>
        </p:sp>
      </p:grpSp>
    </p:spTree>
    <p:extLst>
      <p:ext uri="{BB962C8B-B14F-4D97-AF65-F5344CB8AC3E}">
        <p14:creationId xmlns:p14="http://schemas.microsoft.com/office/powerpoint/2010/main" val="179369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B8F7AAD3-4645-6ECF-1433-4C696C502853}"/>
              </a:ext>
            </a:extLst>
          </p:cNvPr>
          <p:cNvSpPr/>
          <p:nvPr/>
        </p:nvSpPr>
        <p:spPr>
          <a:xfrm>
            <a:off x="3614736" y="1664154"/>
            <a:ext cx="8194675" cy="432230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rtl="0">
              <a:spcAft>
                <a:spcPts val="600"/>
              </a:spcAft>
            </a:pPr>
            <a:r>
              <a:rPr lang="en-US" sz="1200" b="1" dirty="0"/>
              <a:t>Installation</a:t>
            </a:r>
            <a:r>
              <a:rPr lang="en-US" sz="1200" dirty="0"/>
              <a:t> Typically installed via GitHub or repository</a:t>
            </a:r>
          </a:p>
          <a:p>
            <a:pPr>
              <a:spcAft>
                <a:spcPts val="600"/>
              </a:spcAft>
            </a:pPr>
            <a:r>
              <a:rPr lang="en-US" sz="1200" b="1" dirty="0"/>
              <a:t>Documentation </a:t>
            </a:r>
            <a:r>
              <a:rPr lang="en-US" sz="1200" dirty="0"/>
              <a:t>Hosted documentation on Optimizely documentation site</a:t>
            </a:r>
          </a:p>
          <a:p>
            <a:pPr rtl="0">
              <a:spcAft>
                <a:spcPts val="600"/>
              </a:spcAft>
            </a:pPr>
            <a:r>
              <a:rPr lang="en-US" sz="1200" b="1" dirty="0"/>
              <a:t>How to Support </a:t>
            </a:r>
            <a:r>
              <a:rPr lang="en-US" sz="1200" dirty="0"/>
              <a:t>Customers get support via support portal, directly from Optimizely with help of escalation point</a:t>
            </a:r>
          </a:p>
          <a:p>
            <a:pPr rtl="0">
              <a:spcAft>
                <a:spcPts val="600"/>
              </a:spcAft>
            </a:pPr>
            <a:r>
              <a:rPr lang="en-US" sz="1200" b="1" dirty="0"/>
              <a:t>App Marketplace</a:t>
            </a:r>
            <a:r>
              <a:rPr lang="en-US" sz="1200" dirty="0"/>
              <a:t> Connector is listed in Marketplace</a:t>
            </a:r>
          </a:p>
          <a:p>
            <a:pPr rtl="0">
              <a:spcAft>
                <a:spcPts val="600"/>
              </a:spcAft>
            </a:pPr>
            <a:r>
              <a:rPr lang="en-US" sz="1200" b="1" dirty="0"/>
              <a:t>How to Install </a:t>
            </a:r>
            <a:r>
              <a:rPr lang="en-US" sz="1200" dirty="0"/>
              <a:t>Connector must have clear installation directions, hosted on landing page</a:t>
            </a:r>
          </a:p>
          <a:p>
            <a:pPr rtl="0">
              <a:spcAft>
                <a:spcPts val="600"/>
              </a:spcAft>
            </a:pPr>
            <a:r>
              <a:rPr lang="en-US" sz="1200" b="1" dirty="0"/>
              <a:t>Requires GTM/Cosell? </a:t>
            </a:r>
            <a:r>
              <a:rPr lang="en-US" sz="1200" dirty="0"/>
              <a:t>Does not require a GTM or </a:t>
            </a:r>
            <a:r>
              <a:rPr lang="en-US" sz="1200" dirty="0" err="1"/>
              <a:t>cosell</a:t>
            </a:r>
            <a:r>
              <a:rPr lang="en-US" sz="1200" dirty="0"/>
              <a:t> relationship with partner</a:t>
            </a:r>
          </a:p>
          <a:p>
            <a:pPr rtl="0">
              <a:spcAft>
                <a:spcPts val="600"/>
              </a:spcAft>
            </a:pPr>
            <a:r>
              <a:rPr lang="en-US" sz="1200" b="1" dirty="0"/>
              <a:t>Product Marketing </a:t>
            </a:r>
            <a:r>
              <a:rPr lang="en-US" sz="1200" dirty="0"/>
              <a:t>Should have a one-sheeter on shared value via Tech Partner Team in conjunction with PMM</a:t>
            </a:r>
          </a:p>
          <a:p>
            <a:pPr rtl="0">
              <a:spcAft>
                <a:spcPts val="600"/>
              </a:spcAft>
            </a:pPr>
            <a:r>
              <a:rPr lang="en-US" sz="1200" b="1" dirty="0"/>
              <a:t>Value Proposition </a:t>
            </a:r>
            <a:r>
              <a:rPr lang="en-US" sz="1200" dirty="0"/>
              <a:t>Indicates a connector not natively installed, but introduced as native code in Optimizely Web that either pushes data out from or pulls data into Web Experimentation, not using another platform</a:t>
            </a:r>
          </a:p>
        </p:txBody>
      </p:sp>
      <p:grpSp>
        <p:nvGrpSpPr>
          <p:cNvPr id="5" name="Group 4">
            <a:extLst>
              <a:ext uri="{FF2B5EF4-FFF2-40B4-BE49-F238E27FC236}">
                <a16:creationId xmlns:a16="http://schemas.microsoft.com/office/drawing/2014/main" id="{7EF2E926-14FE-6082-54FA-4FCD1B930241}"/>
              </a:ext>
            </a:extLst>
          </p:cNvPr>
          <p:cNvGrpSpPr/>
          <p:nvPr/>
        </p:nvGrpSpPr>
        <p:grpSpPr>
          <a:xfrm>
            <a:off x="267105" y="1664155"/>
            <a:ext cx="3165475" cy="4322308"/>
            <a:chOff x="267105" y="1206955"/>
            <a:chExt cx="3165475" cy="1320345"/>
          </a:xfrm>
        </p:grpSpPr>
        <p:sp>
          <p:nvSpPr>
            <p:cNvPr id="23" name="Rounded Rectangle 22">
              <a:extLst>
                <a:ext uri="{FF2B5EF4-FFF2-40B4-BE49-F238E27FC236}">
                  <a16:creationId xmlns:a16="http://schemas.microsoft.com/office/drawing/2014/main" id="{17A53354-09DC-AA9F-EF2F-53655FF2678B}"/>
                </a:ext>
              </a:extLst>
            </p:cNvPr>
            <p:cNvSpPr/>
            <p:nvPr/>
          </p:nvSpPr>
          <p:spPr>
            <a:xfrm>
              <a:off x="267105" y="1206955"/>
              <a:ext cx="3165475" cy="1320345"/>
            </a:xfrm>
            <a:prstGeom prst="roundRect">
              <a:avLst>
                <a:gd name="adj" fmla="val 5469"/>
              </a:avLst>
            </a:prstGeom>
            <a:solidFill>
              <a:schemeClr val="accent5">
                <a:alpha val="50271"/>
              </a:schemeClr>
            </a:solidFill>
            <a:ln w="12700">
              <a:solidFill>
                <a:schemeClr val="accent5"/>
              </a:solidFill>
            </a:ln>
          </p:spPr>
          <p:style>
            <a:lnRef idx="0">
              <a:scrgbClr r="0" g="0" b="0"/>
            </a:lnRef>
            <a:fillRef idx="0">
              <a:scrgbClr r="0" g="0" b="0"/>
            </a:fillRef>
            <a:effectRef idx="0">
              <a:scrgbClr r="0" g="0" b="0"/>
            </a:effectRef>
            <a:fontRef idx="minor">
              <a:schemeClr val="lt1"/>
            </a:fontRef>
          </p:style>
          <p:txBody>
            <a:bodyPr tIns="1463040" rtlCol="0" anchor="ctr"/>
            <a:lstStyle/>
            <a:p>
              <a:pPr algn="ctr" rtl="0"/>
              <a:r>
                <a:rPr lang="en-US" sz="1400" b="1"/>
                <a:t>Any integration not listed in our application that can be installed</a:t>
              </a:r>
            </a:p>
            <a:p>
              <a:pPr algn="ctr" rtl="0"/>
              <a:endParaRPr lang="en-US" sz="1400" b="1"/>
            </a:p>
            <a:p>
              <a:pPr algn="ctr"/>
              <a:r>
                <a:rPr lang="en-US" sz="1400" i="1"/>
                <a:t>Not owned directly by product/engineering, but could be built by someone at Optimizely or Third Party</a:t>
              </a:r>
              <a:endParaRPr lang="en-US" sz="1400"/>
            </a:p>
          </p:txBody>
        </p:sp>
        <p:sp>
          <p:nvSpPr>
            <p:cNvPr id="4" name="Round Same Side Corner Rectangle 3">
              <a:extLst>
                <a:ext uri="{FF2B5EF4-FFF2-40B4-BE49-F238E27FC236}">
                  <a16:creationId xmlns:a16="http://schemas.microsoft.com/office/drawing/2014/main" id="{4C1389AD-5763-9189-2831-C6F57A9F19DB}"/>
                </a:ext>
              </a:extLst>
            </p:cNvPr>
            <p:cNvSpPr/>
            <p:nvPr/>
          </p:nvSpPr>
          <p:spPr>
            <a:xfrm>
              <a:off x="267105" y="1207361"/>
              <a:ext cx="3165475" cy="447820"/>
            </a:xfrm>
            <a:prstGeom prst="round2SameRect">
              <a:avLst>
                <a:gd name="adj1" fmla="val 9719"/>
                <a:gd name="adj2" fmla="val 0"/>
              </a:avLst>
            </a:prstGeom>
            <a:solidFill>
              <a:schemeClr val="accent5"/>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ea typeface="+mn-ea"/>
                  <a:cs typeface="+mn-cs"/>
                </a:rPr>
                <a:t>Tier 2 – Non-Native</a:t>
              </a:r>
            </a:p>
          </p:txBody>
        </p:sp>
      </p:grpSp>
      <p:sp>
        <p:nvSpPr>
          <p:cNvPr id="3" name="Text Placeholder 1">
            <a:extLst>
              <a:ext uri="{FF2B5EF4-FFF2-40B4-BE49-F238E27FC236}">
                <a16:creationId xmlns:a16="http://schemas.microsoft.com/office/drawing/2014/main" id="{88AAA527-AA63-EFA9-BC88-7AB96AC52304}"/>
              </a:ext>
            </a:extLst>
          </p:cNvPr>
          <p:cNvSpPr txBox="1">
            <a:spLocks/>
          </p:cNvSpPr>
          <p:nvPr/>
        </p:nvSpPr>
        <p:spPr>
          <a:xfrm>
            <a:off x="267105" y="436563"/>
            <a:ext cx="10456863" cy="587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solidFill>
                  <a:schemeClr val="bg1"/>
                </a:solidFill>
              </a:rPr>
              <a:t>Four Tiers of Build-With Integrations</a:t>
            </a:r>
            <a:endParaRPr lang="en-US" sz="3000" dirty="0">
              <a:solidFill>
                <a:schemeClr val="bg1"/>
              </a:solidFill>
            </a:endParaRPr>
          </a:p>
        </p:txBody>
      </p:sp>
    </p:spTree>
    <p:extLst>
      <p:ext uri="{BB962C8B-B14F-4D97-AF65-F5344CB8AC3E}">
        <p14:creationId xmlns:p14="http://schemas.microsoft.com/office/powerpoint/2010/main" val="304107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B8F7AAD3-4645-6ECF-1433-4C696C502853}"/>
              </a:ext>
            </a:extLst>
          </p:cNvPr>
          <p:cNvSpPr/>
          <p:nvPr/>
        </p:nvSpPr>
        <p:spPr>
          <a:xfrm>
            <a:off x="3614736" y="1664154"/>
            <a:ext cx="8194675" cy="432230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rtl="0">
              <a:spcAft>
                <a:spcPts val="600"/>
              </a:spcAft>
            </a:pPr>
            <a:r>
              <a:rPr lang="en-US" sz="1200" b="1" dirty="0"/>
              <a:t>Installation</a:t>
            </a:r>
            <a:r>
              <a:rPr lang="en-US" sz="1200" dirty="0"/>
              <a:t> Typically installed within the tech partner platform</a:t>
            </a:r>
          </a:p>
          <a:p>
            <a:pPr rtl="0">
              <a:spcAft>
                <a:spcPts val="600"/>
              </a:spcAft>
            </a:pPr>
            <a:r>
              <a:rPr lang="en-US" sz="1200" b="1" dirty="0"/>
              <a:t>Documentation </a:t>
            </a:r>
            <a:r>
              <a:rPr lang="en-US" sz="1200" dirty="0"/>
              <a:t>Documentation should be hosted on partner’s site</a:t>
            </a:r>
          </a:p>
          <a:p>
            <a:pPr>
              <a:spcAft>
                <a:spcPts val="600"/>
              </a:spcAft>
            </a:pPr>
            <a:r>
              <a:rPr lang="en-US" sz="1200" b="1" dirty="0"/>
              <a:t>How to Support </a:t>
            </a:r>
            <a:r>
              <a:rPr lang="en-US" sz="1200" dirty="0"/>
              <a:t>Customers get support via tech partner's support</a:t>
            </a:r>
          </a:p>
          <a:p>
            <a:pPr rtl="0">
              <a:spcAft>
                <a:spcPts val="600"/>
              </a:spcAft>
            </a:pPr>
            <a:r>
              <a:rPr lang="en-US" sz="1200" b="1" dirty="0"/>
              <a:t>App Marketplace</a:t>
            </a:r>
            <a:r>
              <a:rPr lang="en-US" sz="1200" dirty="0"/>
              <a:t> Connector is listed in Marketplace - links must be up to date</a:t>
            </a:r>
          </a:p>
          <a:p>
            <a:pPr rtl="0">
              <a:spcAft>
                <a:spcPts val="600"/>
              </a:spcAft>
            </a:pPr>
            <a:r>
              <a:rPr lang="en-US" sz="1200" b="1" dirty="0"/>
              <a:t>How to Install </a:t>
            </a:r>
            <a:r>
              <a:rPr lang="en-US" sz="1200" dirty="0"/>
              <a:t>Connector must have clear installation directions, hosted on landing page</a:t>
            </a:r>
          </a:p>
          <a:p>
            <a:pPr rtl="0">
              <a:spcAft>
                <a:spcPts val="600"/>
              </a:spcAft>
            </a:pPr>
            <a:r>
              <a:rPr lang="en-US" sz="1200" b="1" dirty="0"/>
              <a:t>Product Marketing </a:t>
            </a:r>
            <a:r>
              <a:rPr lang="en-US" sz="1200" dirty="0"/>
              <a:t>Should have a one-sheeter on shared value </a:t>
            </a:r>
          </a:p>
          <a:p>
            <a:pPr rtl="0">
              <a:spcAft>
                <a:spcPts val="600"/>
              </a:spcAft>
            </a:pPr>
            <a:r>
              <a:rPr lang="en-US" sz="1200" b="1" dirty="0"/>
              <a:t>Value Proposition </a:t>
            </a:r>
            <a:r>
              <a:rPr lang="en-US" sz="1200" dirty="0"/>
              <a:t>Indicates a connector installed in partner platform that pushes to or pulls from Optimizely Web</a:t>
            </a:r>
          </a:p>
          <a:p>
            <a:pPr rtl="0">
              <a:spcAft>
                <a:spcPts val="600"/>
              </a:spcAft>
            </a:pPr>
            <a:r>
              <a:rPr lang="en-US" sz="1200" b="1" dirty="0"/>
              <a:t>Connector Mix </a:t>
            </a:r>
            <a:r>
              <a:rPr lang="en-US" sz="1200" dirty="0"/>
              <a:t>Tech partner can have both a Tier 3 + Tier 1/2 Connector as information can go both ways (Tealium, Segment)</a:t>
            </a:r>
          </a:p>
        </p:txBody>
      </p:sp>
      <p:grpSp>
        <p:nvGrpSpPr>
          <p:cNvPr id="5" name="Group 4">
            <a:extLst>
              <a:ext uri="{FF2B5EF4-FFF2-40B4-BE49-F238E27FC236}">
                <a16:creationId xmlns:a16="http://schemas.microsoft.com/office/drawing/2014/main" id="{7EF2E926-14FE-6082-54FA-4FCD1B930241}"/>
              </a:ext>
            </a:extLst>
          </p:cNvPr>
          <p:cNvGrpSpPr/>
          <p:nvPr/>
        </p:nvGrpSpPr>
        <p:grpSpPr>
          <a:xfrm>
            <a:off x="267105" y="1664155"/>
            <a:ext cx="3165475" cy="4322308"/>
            <a:chOff x="267105" y="1206955"/>
            <a:chExt cx="3165475" cy="1320345"/>
          </a:xfrm>
        </p:grpSpPr>
        <p:sp>
          <p:nvSpPr>
            <p:cNvPr id="23" name="Rounded Rectangle 22">
              <a:extLst>
                <a:ext uri="{FF2B5EF4-FFF2-40B4-BE49-F238E27FC236}">
                  <a16:creationId xmlns:a16="http://schemas.microsoft.com/office/drawing/2014/main" id="{17A53354-09DC-AA9F-EF2F-53655FF2678B}"/>
                </a:ext>
              </a:extLst>
            </p:cNvPr>
            <p:cNvSpPr/>
            <p:nvPr/>
          </p:nvSpPr>
          <p:spPr>
            <a:xfrm>
              <a:off x="267105" y="1206955"/>
              <a:ext cx="3165475" cy="1320345"/>
            </a:xfrm>
            <a:prstGeom prst="roundRect">
              <a:avLst>
                <a:gd name="adj" fmla="val 5469"/>
              </a:avLst>
            </a:prstGeom>
            <a:solidFill>
              <a:schemeClr val="accent3">
                <a:alpha val="50271"/>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tIns="1463040" rtlCol="0" anchor="ctr"/>
            <a:lstStyle/>
            <a:p>
              <a:pPr algn="ctr" rtl="0"/>
              <a:r>
                <a:rPr lang="en-US" sz="1400" b="1"/>
                <a:t>Any integration listed in other tech platforms that push to Optimizely</a:t>
              </a:r>
            </a:p>
            <a:p>
              <a:pPr algn="ctr" rtl="0"/>
              <a:endParaRPr lang="en-US" sz="1400" b="1"/>
            </a:p>
            <a:p>
              <a:pPr algn="ctr"/>
              <a:r>
                <a:rPr lang="en-US" sz="1400" i="1"/>
                <a:t>Not owned directly by product/engineering, but could be built by someone at Optimizely or Third Party</a:t>
              </a:r>
              <a:endParaRPr lang="en-US" sz="1400"/>
            </a:p>
          </p:txBody>
        </p:sp>
        <p:sp>
          <p:nvSpPr>
            <p:cNvPr id="4" name="Round Same Side Corner Rectangle 3">
              <a:extLst>
                <a:ext uri="{FF2B5EF4-FFF2-40B4-BE49-F238E27FC236}">
                  <a16:creationId xmlns:a16="http://schemas.microsoft.com/office/drawing/2014/main" id="{4C1389AD-5763-9189-2831-C6F57A9F19DB}"/>
                </a:ext>
              </a:extLst>
            </p:cNvPr>
            <p:cNvSpPr/>
            <p:nvPr/>
          </p:nvSpPr>
          <p:spPr>
            <a:xfrm>
              <a:off x="267105" y="1207361"/>
              <a:ext cx="3165475" cy="447820"/>
            </a:xfrm>
            <a:prstGeom prst="round2SameRect">
              <a:avLst>
                <a:gd name="adj1" fmla="val 9719"/>
                <a:gd name="adj2" fmla="val 0"/>
              </a:avLst>
            </a:prstGeom>
            <a:solidFill>
              <a:schemeClr val="accent3"/>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ea typeface="+mn-ea"/>
                  <a:cs typeface="+mn-cs"/>
                </a:rPr>
                <a:t>Tier 3 – External</a:t>
              </a:r>
            </a:p>
          </p:txBody>
        </p:sp>
      </p:grpSp>
      <p:sp>
        <p:nvSpPr>
          <p:cNvPr id="3" name="Text Placeholder 1">
            <a:extLst>
              <a:ext uri="{FF2B5EF4-FFF2-40B4-BE49-F238E27FC236}">
                <a16:creationId xmlns:a16="http://schemas.microsoft.com/office/drawing/2014/main" id="{CD340A9B-AEFD-AAF2-519A-75FD6EDC2498}"/>
              </a:ext>
            </a:extLst>
          </p:cNvPr>
          <p:cNvSpPr txBox="1">
            <a:spLocks/>
          </p:cNvSpPr>
          <p:nvPr/>
        </p:nvSpPr>
        <p:spPr>
          <a:xfrm>
            <a:off x="267105" y="436563"/>
            <a:ext cx="10456863" cy="587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solidFill>
                  <a:schemeClr val="bg1"/>
                </a:solidFill>
              </a:rPr>
              <a:t>Four Tiers of Build-With Integrations</a:t>
            </a:r>
            <a:endParaRPr lang="en-US" sz="3000" dirty="0">
              <a:solidFill>
                <a:schemeClr val="bg1"/>
              </a:solidFill>
            </a:endParaRPr>
          </a:p>
        </p:txBody>
      </p:sp>
    </p:spTree>
    <p:extLst>
      <p:ext uri="{BB962C8B-B14F-4D97-AF65-F5344CB8AC3E}">
        <p14:creationId xmlns:p14="http://schemas.microsoft.com/office/powerpoint/2010/main" val="4059145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B8F7AAD3-4645-6ECF-1433-4C696C502853}"/>
              </a:ext>
            </a:extLst>
          </p:cNvPr>
          <p:cNvSpPr/>
          <p:nvPr/>
        </p:nvSpPr>
        <p:spPr>
          <a:xfrm>
            <a:off x="3614736" y="1664154"/>
            <a:ext cx="8194675" cy="432230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rtl="0">
              <a:spcAft>
                <a:spcPts val="600"/>
              </a:spcAft>
            </a:pPr>
            <a:r>
              <a:rPr lang="en-US" sz="1200" b="1" dirty="0"/>
              <a:t>Installation</a:t>
            </a:r>
            <a:r>
              <a:rPr lang="en-US" sz="1200" dirty="0"/>
              <a:t> Typically installed within the third-party tool (Zapier, </a:t>
            </a:r>
            <a:r>
              <a:rPr lang="en-US" sz="1200" dirty="0" err="1"/>
              <a:t>Tray.io</a:t>
            </a:r>
            <a:r>
              <a:rPr lang="en-US" sz="1200" dirty="0"/>
              <a:t>)</a:t>
            </a:r>
          </a:p>
          <a:p>
            <a:pPr rtl="0">
              <a:spcAft>
                <a:spcPts val="600"/>
              </a:spcAft>
            </a:pPr>
            <a:r>
              <a:rPr lang="en-US" sz="1200" b="1" dirty="0"/>
              <a:t>Documentation </a:t>
            </a:r>
            <a:r>
              <a:rPr lang="en-US" sz="1200" dirty="0"/>
              <a:t>Documentation must be up to date (owned by Tech Partner team to engage with external team to keep updated)</a:t>
            </a:r>
          </a:p>
          <a:p>
            <a:pPr>
              <a:spcAft>
                <a:spcPts val="600"/>
              </a:spcAft>
            </a:pPr>
            <a:r>
              <a:rPr lang="en-US" sz="1200" b="1" dirty="0"/>
              <a:t>How to Support </a:t>
            </a:r>
            <a:r>
              <a:rPr lang="en-US" sz="1200" dirty="0"/>
              <a:t>Customers get support via clear path spelled out on landing page</a:t>
            </a:r>
          </a:p>
          <a:p>
            <a:pPr>
              <a:spcAft>
                <a:spcPts val="600"/>
              </a:spcAft>
            </a:pPr>
            <a:r>
              <a:rPr lang="en-US" sz="1200" b="1" dirty="0"/>
              <a:t>App Marketplace</a:t>
            </a:r>
            <a:r>
              <a:rPr lang="en-US" sz="1200" dirty="0"/>
              <a:t> Connector is listed in Marketplace - links must be up to date</a:t>
            </a:r>
          </a:p>
          <a:p>
            <a:pPr rtl="0">
              <a:spcAft>
                <a:spcPts val="600"/>
              </a:spcAft>
            </a:pPr>
            <a:r>
              <a:rPr lang="en-US" sz="1200" b="1" dirty="0"/>
              <a:t>How to Install </a:t>
            </a:r>
            <a:r>
              <a:rPr lang="en-US" sz="1200" dirty="0"/>
              <a:t>Connector must have clear installation directions, directed to from Marketplace landing page</a:t>
            </a:r>
          </a:p>
          <a:p>
            <a:pPr rtl="0">
              <a:spcAft>
                <a:spcPts val="600"/>
              </a:spcAft>
            </a:pPr>
            <a:r>
              <a:rPr lang="en-US" sz="1200" b="1" dirty="0"/>
              <a:t>Requires GTM/Cosell? </a:t>
            </a:r>
            <a:r>
              <a:rPr lang="en-US" sz="1200" dirty="0"/>
              <a:t>Does not require a GTM or </a:t>
            </a:r>
            <a:r>
              <a:rPr lang="en-US" sz="1200" dirty="0" err="1"/>
              <a:t>cosell</a:t>
            </a:r>
            <a:r>
              <a:rPr lang="en-US" sz="1200" dirty="0"/>
              <a:t> relationship with partner</a:t>
            </a:r>
          </a:p>
          <a:p>
            <a:pPr rtl="0">
              <a:spcAft>
                <a:spcPts val="600"/>
              </a:spcAft>
            </a:pPr>
            <a:r>
              <a:rPr lang="en-US" sz="1200" b="1" dirty="0"/>
              <a:t>Product Marketing </a:t>
            </a:r>
            <a:r>
              <a:rPr lang="en-US" sz="1200" dirty="0"/>
              <a:t>Should have a one-sheeter on shared value via Tech Partner Team in conjunction with PMM</a:t>
            </a:r>
          </a:p>
          <a:p>
            <a:pPr rtl="0">
              <a:spcAft>
                <a:spcPts val="600"/>
              </a:spcAft>
            </a:pPr>
            <a:r>
              <a:rPr lang="en-US" sz="1200" b="1" dirty="0"/>
              <a:t>Value Proposition </a:t>
            </a:r>
            <a:r>
              <a:rPr lang="en-US" sz="1200" dirty="0"/>
              <a:t>Indicates a connector installed in third-party platform that pushes to or pulls from a tech partner, to the connector platform, and/or pushes/pulls to Optimizely Web</a:t>
            </a:r>
          </a:p>
          <a:p>
            <a:pPr rtl="0">
              <a:spcAft>
                <a:spcPts val="600"/>
              </a:spcAft>
            </a:pPr>
            <a:r>
              <a:rPr lang="en-US" sz="1200" b="1" dirty="0"/>
              <a:t>Connector Mix </a:t>
            </a:r>
            <a:r>
              <a:rPr lang="en-US" sz="1200" dirty="0"/>
              <a:t>Tech partner should not have both a Tier 4 + Tier 1/2 Connector as Tier 4 should only be used in cases where Tier 1 or 2 cannot be used</a:t>
            </a:r>
          </a:p>
        </p:txBody>
      </p:sp>
      <p:grpSp>
        <p:nvGrpSpPr>
          <p:cNvPr id="5" name="Group 4">
            <a:extLst>
              <a:ext uri="{FF2B5EF4-FFF2-40B4-BE49-F238E27FC236}">
                <a16:creationId xmlns:a16="http://schemas.microsoft.com/office/drawing/2014/main" id="{7EF2E926-14FE-6082-54FA-4FCD1B930241}"/>
              </a:ext>
            </a:extLst>
          </p:cNvPr>
          <p:cNvGrpSpPr/>
          <p:nvPr/>
        </p:nvGrpSpPr>
        <p:grpSpPr>
          <a:xfrm>
            <a:off x="267105" y="1664155"/>
            <a:ext cx="3165475" cy="4322308"/>
            <a:chOff x="267105" y="1206955"/>
            <a:chExt cx="3165475" cy="1320345"/>
          </a:xfrm>
        </p:grpSpPr>
        <p:sp>
          <p:nvSpPr>
            <p:cNvPr id="23" name="Rounded Rectangle 22">
              <a:extLst>
                <a:ext uri="{FF2B5EF4-FFF2-40B4-BE49-F238E27FC236}">
                  <a16:creationId xmlns:a16="http://schemas.microsoft.com/office/drawing/2014/main" id="{17A53354-09DC-AA9F-EF2F-53655FF2678B}"/>
                </a:ext>
              </a:extLst>
            </p:cNvPr>
            <p:cNvSpPr/>
            <p:nvPr/>
          </p:nvSpPr>
          <p:spPr>
            <a:xfrm>
              <a:off x="267105" y="1206955"/>
              <a:ext cx="3165475" cy="1320345"/>
            </a:xfrm>
            <a:prstGeom prst="roundRect">
              <a:avLst>
                <a:gd name="adj" fmla="val 5469"/>
              </a:avLst>
            </a:prstGeom>
            <a:solidFill>
              <a:schemeClr val="accent2">
                <a:alpha val="50271"/>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tIns="1463040" rtlCol="0" anchor="ctr"/>
            <a:lstStyle/>
            <a:p>
              <a:pPr algn="ctr" rtl="0"/>
              <a:r>
                <a:rPr lang="en-US" sz="1400" b="1"/>
                <a:t>Any integration using a third-party tool (</a:t>
              </a:r>
              <a:r>
                <a:rPr lang="en-US" sz="1400" b="1" err="1"/>
                <a:t>Tray.io</a:t>
              </a:r>
              <a:r>
                <a:rPr lang="en-US" sz="1400" b="1"/>
                <a:t>) to integrate to Optimizely</a:t>
              </a:r>
            </a:p>
            <a:p>
              <a:pPr algn="ctr" rtl="0"/>
              <a:endParaRPr lang="en-US" sz="1400" b="1"/>
            </a:p>
            <a:p>
              <a:pPr algn="ctr"/>
              <a:r>
                <a:rPr lang="en-US" sz="1400" i="1"/>
                <a:t>Not owned directly by product/engineering, but could be built by someone at Optimizely or Third Party</a:t>
              </a:r>
              <a:endParaRPr lang="en-US" sz="1400"/>
            </a:p>
          </p:txBody>
        </p:sp>
        <p:sp>
          <p:nvSpPr>
            <p:cNvPr id="4" name="Round Same Side Corner Rectangle 3">
              <a:extLst>
                <a:ext uri="{FF2B5EF4-FFF2-40B4-BE49-F238E27FC236}">
                  <a16:creationId xmlns:a16="http://schemas.microsoft.com/office/drawing/2014/main" id="{4C1389AD-5763-9189-2831-C6F57A9F19DB}"/>
                </a:ext>
              </a:extLst>
            </p:cNvPr>
            <p:cNvSpPr/>
            <p:nvPr/>
          </p:nvSpPr>
          <p:spPr>
            <a:xfrm>
              <a:off x="267105" y="1207361"/>
              <a:ext cx="3165475" cy="447820"/>
            </a:xfrm>
            <a:prstGeom prst="round2SameRect">
              <a:avLst>
                <a:gd name="adj1" fmla="val 9719"/>
                <a:gd name="adj2" fmla="val 0"/>
              </a:avLst>
            </a:prstGeom>
            <a:solidFill>
              <a:schemeClr val="accent2"/>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ea typeface="+mn-ea"/>
                  <a:cs typeface="+mn-cs"/>
                </a:rPr>
                <a:t>Tier 4 – PaaS Deployed Integrations</a:t>
              </a:r>
            </a:p>
          </p:txBody>
        </p:sp>
      </p:grpSp>
      <p:sp>
        <p:nvSpPr>
          <p:cNvPr id="3" name="Text Placeholder 1">
            <a:extLst>
              <a:ext uri="{FF2B5EF4-FFF2-40B4-BE49-F238E27FC236}">
                <a16:creationId xmlns:a16="http://schemas.microsoft.com/office/drawing/2014/main" id="{A811C413-00E7-5D42-BC44-61059B31031F}"/>
              </a:ext>
            </a:extLst>
          </p:cNvPr>
          <p:cNvSpPr txBox="1">
            <a:spLocks/>
          </p:cNvSpPr>
          <p:nvPr/>
        </p:nvSpPr>
        <p:spPr>
          <a:xfrm>
            <a:off x="267105" y="436563"/>
            <a:ext cx="10456863" cy="587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a:solidFill>
                  <a:schemeClr val="bg1"/>
                </a:solidFill>
              </a:rPr>
              <a:t>Four Tiers of Build-With Integrations</a:t>
            </a:r>
            <a:endParaRPr lang="en-US" sz="3000" dirty="0">
              <a:solidFill>
                <a:schemeClr val="bg1"/>
              </a:solidFill>
            </a:endParaRPr>
          </a:p>
        </p:txBody>
      </p:sp>
    </p:spTree>
    <p:extLst>
      <p:ext uri="{BB962C8B-B14F-4D97-AF65-F5344CB8AC3E}">
        <p14:creationId xmlns:p14="http://schemas.microsoft.com/office/powerpoint/2010/main" val="1926562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EE87EA-323B-94AD-FE1A-6586A7691D78}"/>
              </a:ext>
            </a:extLst>
          </p:cNvPr>
          <p:cNvSpPr>
            <a:spLocks noGrp="1"/>
          </p:cNvSpPr>
          <p:nvPr>
            <p:ph type="body" sz="quarter" idx="11"/>
          </p:nvPr>
        </p:nvSpPr>
        <p:spPr/>
        <p:txBody>
          <a:bodyPr/>
          <a:lstStyle/>
          <a:p>
            <a:r>
              <a:rPr lang="en-US" dirty="0"/>
              <a:t>Proactive vs Reactive</a:t>
            </a:r>
          </a:p>
          <a:p>
            <a:r>
              <a:rPr lang="en-US" dirty="0"/>
              <a:t>Who works on integrations?</a:t>
            </a:r>
          </a:p>
          <a:p>
            <a:r>
              <a:rPr lang="en-US" dirty="0" err="1"/>
              <a:t>Parnterships</a:t>
            </a:r>
            <a:r>
              <a:rPr lang="en-US" dirty="0"/>
              <a:t> focused on resell</a:t>
            </a:r>
          </a:p>
        </p:txBody>
      </p:sp>
      <p:sp>
        <p:nvSpPr>
          <p:cNvPr id="3" name="Text Placeholder 2">
            <a:extLst>
              <a:ext uri="{FF2B5EF4-FFF2-40B4-BE49-F238E27FC236}">
                <a16:creationId xmlns:a16="http://schemas.microsoft.com/office/drawing/2014/main" id="{1AF8E549-572B-6233-6BE1-7DD2974C6A71}"/>
              </a:ext>
            </a:extLst>
          </p:cNvPr>
          <p:cNvSpPr>
            <a:spLocks noGrp="1"/>
          </p:cNvSpPr>
          <p:nvPr>
            <p:ph type="body" sz="quarter" idx="13"/>
          </p:nvPr>
        </p:nvSpPr>
        <p:spPr/>
        <p:txBody>
          <a:bodyPr/>
          <a:lstStyle/>
          <a:p>
            <a:r>
              <a:rPr lang="en-US" b="1" dirty="0" err="1"/>
              <a:t>Whats</a:t>
            </a:r>
            <a:r>
              <a:rPr lang="en-US" b="1" dirty="0"/>
              <a:t> new?</a:t>
            </a:r>
          </a:p>
          <a:p>
            <a:r>
              <a:rPr lang="en-US" dirty="0"/>
              <a:t>Or</a:t>
            </a:r>
          </a:p>
          <a:p>
            <a:r>
              <a:rPr lang="en-US" b="1" dirty="0"/>
              <a:t>Why should I pay attention?</a:t>
            </a:r>
          </a:p>
        </p:txBody>
      </p:sp>
    </p:spTree>
    <p:extLst>
      <p:ext uri="{BB962C8B-B14F-4D97-AF65-F5344CB8AC3E}">
        <p14:creationId xmlns:p14="http://schemas.microsoft.com/office/powerpoint/2010/main" val="17456531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E3B0FE-C6FB-8039-8654-E34E0BF6EECE}"/>
              </a:ext>
            </a:extLst>
          </p:cNvPr>
          <p:cNvSpPr>
            <a:spLocks noGrp="1"/>
          </p:cNvSpPr>
          <p:nvPr>
            <p:ph type="body" sz="quarter" idx="11"/>
          </p:nvPr>
        </p:nvSpPr>
        <p:spPr/>
        <p:txBody>
          <a:bodyPr/>
          <a:lstStyle/>
          <a:p>
            <a:r>
              <a:rPr lang="en-US" dirty="0"/>
              <a:t>Technology Partner Solutions Team</a:t>
            </a:r>
          </a:p>
        </p:txBody>
      </p:sp>
      <p:sp>
        <p:nvSpPr>
          <p:cNvPr id="3" name="Text Placeholder 2">
            <a:extLst>
              <a:ext uri="{FF2B5EF4-FFF2-40B4-BE49-F238E27FC236}">
                <a16:creationId xmlns:a16="http://schemas.microsoft.com/office/drawing/2014/main" id="{E86B1A06-0382-8628-73B1-576DE0CD6985}"/>
              </a:ext>
            </a:extLst>
          </p:cNvPr>
          <p:cNvSpPr>
            <a:spLocks noGrp="1"/>
          </p:cNvSpPr>
          <p:nvPr>
            <p:ph type="body" sz="quarter" idx="14"/>
          </p:nvPr>
        </p:nvSpPr>
        <p:spPr/>
        <p:txBody>
          <a:bodyPr/>
          <a:lstStyle/>
          <a:p>
            <a:r>
              <a:rPr lang="en-US" sz="2000" b="1" dirty="0"/>
              <a:t>Advantages</a:t>
            </a:r>
          </a:p>
          <a:p>
            <a:pPr marL="342900" indent="-342900">
              <a:buFont typeface="Arial" panose="020B0604020202020204" pitchFamily="34" charset="0"/>
              <a:buChar char="•"/>
            </a:pPr>
            <a:r>
              <a:rPr lang="en-US" sz="2000" dirty="0"/>
              <a:t>Dedicated Resources</a:t>
            </a:r>
          </a:p>
          <a:p>
            <a:pPr marL="342900" indent="-342900">
              <a:buFont typeface="Arial" panose="020B0604020202020204" pitchFamily="34" charset="0"/>
              <a:buChar char="•"/>
            </a:pPr>
            <a:r>
              <a:rPr lang="en-US" sz="2000" dirty="0"/>
              <a:t>Access to free demo instances</a:t>
            </a:r>
          </a:p>
          <a:p>
            <a:pPr marL="342900" indent="-342900">
              <a:buFont typeface="Arial" panose="020B0604020202020204" pitchFamily="34" charset="0"/>
              <a:buChar char="•"/>
            </a:pPr>
            <a:r>
              <a:rPr lang="en-US" sz="2000" dirty="0"/>
              <a:t>Open Source Mentality</a:t>
            </a:r>
          </a:p>
        </p:txBody>
      </p:sp>
      <p:sp>
        <p:nvSpPr>
          <p:cNvPr id="4" name="Text Placeholder 3">
            <a:extLst>
              <a:ext uri="{FF2B5EF4-FFF2-40B4-BE49-F238E27FC236}">
                <a16:creationId xmlns:a16="http://schemas.microsoft.com/office/drawing/2014/main" id="{6F103087-D1BB-7DB3-E9FF-F149AEB4C9F5}"/>
              </a:ext>
            </a:extLst>
          </p:cNvPr>
          <p:cNvSpPr>
            <a:spLocks noGrp="1"/>
          </p:cNvSpPr>
          <p:nvPr>
            <p:ph type="body" sz="quarter" idx="15"/>
          </p:nvPr>
        </p:nvSpPr>
        <p:spPr/>
        <p:txBody>
          <a:bodyPr/>
          <a:lstStyle/>
          <a:p>
            <a:r>
              <a:rPr lang="en-US" sz="2000" b="1" dirty="0"/>
              <a:t>Things you should know</a:t>
            </a:r>
          </a:p>
          <a:p>
            <a:pPr marL="342900" indent="-342900">
              <a:buFont typeface="Arial" panose="020B0604020202020204" pitchFamily="34" charset="0"/>
              <a:buChar char="•"/>
            </a:pPr>
            <a:r>
              <a:rPr lang="en-US" sz="2000" dirty="0"/>
              <a:t>Limited Engineering Resources focused on mission critical integrations</a:t>
            </a:r>
          </a:p>
          <a:p>
            <a:pPr marL="342900" indent="-342900">
              <a:buFont typeface="Arial" panose="020B0604020202020204" pitchFamily="34" charset="0"/>
              <a:buChar char="•"/>
            </a:pPr>
            <a:r>
              <a:rPr lang="en-US" sz="2000" dirty="0"/>
              <a:t>SaaS CMS will change integration engagement</a:t>
            </a:r>
          </a:p>
          <a:p>
            <a:pPr marL="342900" indent="-342900">
              <a:buFont typeface="Arial" panose="020B0604020202020204" pitchFamily="34" charset="0"/>
              <a:buChar char="•"/>
            </a:pPr>
            <a:r>
              <a:rPr lang="en-US" sz="2000" dirty="0"/>
              <a:t>OCP is general framework but each product will have its own integrations</a:t>
            </a:r>
          </a:p>
          <a:p>
            <a:endParaRPr lang="en-US" sz="2000" dirty="0"/>
          </a:p>
        </p:txBody>
      </p:sp>
    </p:spTree>
    <p:extLst>
      <p:ext uri="{BB962C8B-B14F-4D97-AF65-F5344CB8AC3E}">
        <p14:creationId xmlns:p14="http://schemas.microsoft.com/office/powerpoint/2010/main" val="23236926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17A53354-09DC-AA9F-EF2F-53655FF2678B}"/>
              </a:ext>
            </a:extLst>
          </p:cNvPr>
          <p:cNvSpPr/>
          <p:nvPr/>
        </p:nvSpPr>
        <p:spPr>
          <a:xfrm>
            <a:off x="733425" y="1185185"/>
            <a:ext cx="10642146" cy="1089930"/>
          </a:xfrm>
          <a:prstGeom prst="roundRect">
            <a:avLst>
              <a:gd name="adj" fmla="val 5469"/>
            </a:avLst>
          </a:prstGeom>
          <a:solidFill>
            <a:schemeClr val="accent4">
              <a:alpha val="50271"/>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dirty="0">
                <a:solidFill>
                  <a:schemeClr val="tx1"/>
                </a:solidFill>
                <a:latin typeface="Arial" panose="020B0604020202020204"/>
                <a:ea typeface="Helvetica Neue"/>
                <a:sym typeface="Helvetica Neue"/>
              </a:rPr>
              <a:t>All ”paths” are visible in Optimizely Marketplace</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Customers should be able to find a link to any implementation path via Optimizely Marketplace. We hope to collaborate with you to assure links and related documentation are available</a:t>
            </a:r>
          </a:p>
        </p:txBody>
      </p:sp>
      <p:sp>
        <p:nvSpPr>
          <p:cNvPr id="6" name="Rounded Rectangle 5">
            <a:extLst>
              <a:ext uri="{FF2B5EF4-FFF2-40B4-BE49-F238E27FC236}">
                <a16:creationId xmlns:a16="http://schemas.microsoft.com/office/drawing/2014/main" id="{CBC1DE3B-BF13-3640-0399-561F634C211E}"/>
              </a:ext>
            </a:extLst>
          </p:cNvPr>
          <p:cNvSpPr/>
          <p:nvPr/>
        </p:nvSpPr>
        <p:spPr>
          <a:xfrm>
            <a:off x="733424" y="2525150"/>
            <a:ext cx="10642145" cy="1089930"/>
          </a:xfrm>
          <a:prstGeom prst="roundRect">
            <a:avLst>
              <a:gd name="adj" fmla="val 5469"/>
            </a:avLst>
          </a:prstGeom>
          <a:solidFill>
            <a:schemeClr val="accent1">
              <a:alpha val="50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dirty="0">
                <a:solidFill>
                  <a:schemeClr val="tx1"/>
                </a:solidFill>
                <a:latin typeface="Arial" panose="020B0604020202020204"/>
                <a:ea typeface="Helvetica Neue"/>
                <a:sym typeface="Helvetica Neue"/>
              </a:rPr>
              <a:t>Customers use these to evaluate</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Many customers use these related links for implementation during evaluation. </a:t>
            </a:r>
            <a:r>
              <a:rPr lang="en-US" sz="1300" dirty="0">
                <a:solidFill>
                  <a:schemeClr val="tx1"/>
                </a:solidFill>
                <a:latin typeface="Arial" panose="020B0604020202020204"/>
                <a:ea typeface="Helvetica Neue"/>
                <a:cs typeface="Arial" panose="020B0604020202020204" pitchFamily="34" charset="0"/>
                <a:sym typeface="Helvetica Neue"/>
              </a:rPr>
              <a:t>Our team is highly focused on assuring visible information is up to date</a:t>
            </a:r>
            <a:endPar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endParaRPr>
          </a:p>
        </p:txBody>
      </p:sp>
      <p:sp>
        <p:nvSpPr>
          <p:cNvPr id="3" name="Rounded Rectangle 2">
            <a:extLst>
              <a:ext uri="{FF2B5EF4-FFF2-40B4-BE49-F238E27FC236}">
                <a16:creationId xmlns:a16="http://schemas.microsoft.com/office/drawing/2014/main" id="{C71E25E3-19CD-7A93-1A0D-1DEA331C2593}"/>
              </a:ext>
            </a:extLst>
          </p:cNvPr>
          <p:cNvSpPr/>
          <p:nvPr/>
        </p:nvSpPr>
        <p:spPr>
          <a:xfrm>
            <a:off x="733424" y="3865116"/>
            <a:ext cx="10642145" cy="1089930"/>
          </a:xfrm>
          <a:prstGeom prst="roundRect">
            <a:avLst>
              <a:gd name="adj" fmla="val 5469"/>
            </a:avLst>
          </a:prstGeom>
          <a:solidFill>
            <a:schemeClr val="accent2">
              <a:alpha val="50000"/>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dirty="0">
                <a:solidFill>
                  <a:schemeClr val="tx1"/>
                </a:solidFill>
                <a:latin typeface="Arial" panose="020B0604020202020204"/>
                <a:ea typeface="Helvetica Neue"/>
                <a:sym typeface="Helvetica Neue"/>
              </a:rPr>
              <a:t>Team Effort</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Since some of these connectors are externally built, Optimizely continues our partnerships in all places to assure that presentation of these integrations in other places is up to date</a:t>
            </a:r>
          </a:p>
        </p:txBody>
      </p:sp>
      <p:sp>
        <p:nvSpPr>
          <p:cNvPr id="5" name="Text Placeholder 1">
            <a:extLst>
              <a:ext uri="{FF2B5EF4-FFF2-40B4-BE49-F238E27FC236}">
                <a16:creationId xmlns:a16="http://schemas.microsoft.com/office/drawing/2014/main" id="{D0C04AAD-7A56-ABFD-A3BD-5025691BD978}"/>
              </a:ext>
            </a:extLst>
          </p:cNvPr>
          <p:cNvSpPr txBox="1">
            <a:spLocks/>
          </p:cNvSpPr>
          <p:nvPr/>
        </p:nvSpPr>
        <p:spPr>
          <a:xfrm>
            <a:off x="733425" y="436108"/>
            <a:ext cx="10457089" cy="5871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tx1"/>
                </a:solidFill>
              </a:rPr>
              <a:t>Build-with Core Tenants</a:t>
            </a:r>
          </a:p>
        </p:txBody>
      </p:sp>
    </p:spTree>
    <p:extLst>
      <p:ext uri="{BB962C8B-B14F-4D97-AF65-F5344CB8AC3E}">
        <p14:creationId xmlns:p14="http://schemas.microsoft.com/office/powerpoint/2010/main" val="3936979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09466E-C217-FF86-E620-16C638AF171A}"/>
              </a:ext>
            </a:extLst>
          </p:cNvPr>
          <p:cNvSpPr>
            <a:spLocks noGrp="1"/>
          </p:cNvSpPr>
          <p:nvPr>
            <p:ph type="body" sz="quarter" idx="11"/>
          </p:nvPr>
        </p:nvSpPr>
        <p:spPr/>
        <p:txBody>
          <a:bodyPr/>
          <a:lstStyle/>
          <a:p>
            <a:r>
              <a:rPr lang="en-US" dirty="0"/>
              <a:t>03</a:t>
            </a:r>
          </a:p>
        </p:txBody>
      </p:sp>
      <p:sp>
        <p:nvSpPr>
          <p:cNvPr id="3" name="Text Placeholder 2">
            <a:extLst>
              <a:ext uri="{FF2B5EF4-FFF2-40B4-BE49-F238E27FC236}">
                <a16:creationId xmlns:a16="http://schemas.microsoft.com/office/drawing/2014/main" id="{76A016A3-196A-DDAD-F4F9-314099132EE1}"/>
              </a:ext>
            </a:extLst>
          </p:cNvPr>
          <p:cNvSpPr>
            <a:spLocks noGrp="1"/>
          </p:cNvSpPr>
          <p:nvPr>
            <p:ph type="body" sz="quarter" idx="14"/>
          </p:nvPr>
        </p:nvSpPr>
        <p:spPr>
          <a:xfrm>
            <a:off x="5390387" y="2422845"/>
            <a:ext cx="5891785" cy="2012309"/>
          </a:xfrm>
        </p:spPr>
        <p:txBody>
          <a:bodyPr/>
          <a:lstStyle/>
          <a:p>
            <a:r>
              <a:rPr lang="en-US" dirty="0"/>
              <a:t>Turning Partnerships into Resell Relationships</a:t>
            </a:r>
          </a:p>
        </p:txBody>
      </p:sp>
    </p:spTree>
    <p:extLst>
      <p:ext uri="{BB962C8B-B14F-4D97-AF65-F5344CB8AC3E}">
        <p14:creationId xmlns:p14="http://schemas.microsoft.com/office/powerpoint/2010/main" val="3697895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05F3B4-28D3-9FDC-50BB-4300B64CA506}"/>
              </a:ext>
            </a:extLst>
          </p:cNvPr>
          <p:cNvSpPr>
            <a:spLocks noGrp="1"/>
          </p:cNvSpPr>
          <p:nvPr>
            <p:ph type="body" sz="quarter" idx="11"/>
          </p:nvPr>
        </p:nvSpPr>
        <p:spPr>
          <a:xfrm>
            <a:off x="909828" y="2519679"/>
            <a:ext cx="9553686" cy="2010117"/>
          </a:xfrm>
        </p:spPr>
        <p:txBody>
          <a:bodyPr/>
          <a:lstStyle/>
          <a:p>
            <a:r>
              <a:rPr lang="en-US" dirty="0"/>
              <a:t>We want to make Optimizely the optimal software buying situation (vs referrals)</a:t>
            </a:r>
          </a:p>
          <a:p>
            <a:endParaRPr lang="en-US" dirty="0"/>
          </a:p>
          <a:p>
            <a:r>
              <a:rPr lang="en-US" dirty="0">
                <a:solidFill>
                  <a:schemeClr val="tx1"/>
                </a:solidFill>
              </a:rPr>
              <a:t>We will focus on key partners to create resell relationships</a:t>
            </a:r>
          </a:p>
        </p:txBody>
      </p:sp>
    </p:spTree>
    <p:extLst>
      <p:ext uri="{BB962C8B-B14F-4D97-AF65-F5344CB8AC3E}">
        <p14:creationId xmlns:p14="http://schemas.microsoft.com/office/powerpoint/2010/main" val="4197591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6486EF-9D0E-C191-0F0E-B33A996B3F44}"/>
              </a:ext>
            </a:extLst>
          </p:cNvPr>
          <p:cNvSpPr>
            <a:spLocks noGrp="1"/>
          </p:cNvSpPr>
          <p:nvPr>
            <p:ph type="body" sz="quarter" idx="11"/>
          </p:nvPr>
        </p:nvSpPr>
        <p:spPr/>
        <p:txBody>
          <a:bodyPr/>
          <a:lstStyle/>
          <a:p>
            <a:r>
              <a:rPr lang="en-US" dirty="0"/>
              <a:t>Key Details</a:t>
            </a:r>
          </a:p>
        </p:txBody>
      </p:sp>
      <p:sp>
        <p:nvSpPr>
          <p:cNvPr id="3" name="Text Placeholder 2">
            <a:extLst>
              <a:ext uri="{FF2B5EF4-FFF2-40B4-BE49-F238E27FC236}">
                <a16:creationId xmlns:a16="http://schemas.microsoft.com/office/drawing/2014/main" id="{727BC774-8D9C-146E-5FDD-3380D9E1772F}"/>
              </a:ext>
            </a:extLst>
          </p:cNvPr>
          <p:cNvSpPr>
            <a:spLocks noGrp="1"/>
          </p:cNvSpPr>
          <p:nvPr>
            <p:ph type="body" sz="quarter" idx="13"/>
          </p:nvPr>
        </p:nvSpPr>
        <p:spPr/>
        <p:txBody>
          <a:bodyPr/>
          <a:lstStyle/>
          <a:p>
            <a:r>
              <a:rPr lang="en-US" sz="2000" dirty="0">
                <a:solidFill>
                  <a:schemeClr val="accent2"/>
                </a:solidFill>
              </a:rPr>
              <a:t>One Contract</a:t>
            </a:r>
          </a:p>
        </p:txBody>
      </p:sp>
      <p:sp>
        <p:nvSpPr>
          <p:cNvPr id="4" name="Text Placeholder 3">
            <a:extLst>
              <a:ext uri="{FF2B5EF4-FFF2-40B4-BE49-F238E27FC236}">
                <a16:creationId xmlns:a16="http://schemas.microsoft.com/office/drawing/2014/main" id="{C42254B1-73A3-AB35-8FAE-D0BBA90915F8}"/>
              </a:ext>
            </a:extLst>
          </p:cNvPr>
          <p:cNvSpPr>
            <a:spLocks noGrp="1"/>
          </p:cNvSpPr>
          <p:nvPr>
            <p:ph type="body" sz="quarter" idx="14"/>
          </p:nvPr>
        </p:nvSpPr>
        <p:spPr/>
        <p:txBody>
          <a:bodyPr/>
          <a:lstStyle/>
          <a:p>
            <a:r>
              <a:rPr lang="en-US" sz="2000" dirty="0">
                <a:solidFill>
                  <a:schemeClr val="accent2"/>
                </a:solidFill>
              </a:rPr>
              <a:t>Optimizely Reps Compensated</a:t>
            </a:r>
          </a:p>
        </p:txBody>
      </p:sp>
      <p:sp>
        <p:nvSpPr>
          <p:cNvPr id="5" name="Text Placeholder 4">
            <a:extLst>
              <a:ext uri="{FF2B5EF4-FFF2-40B4-BE49-F238E27FC236}">
                <a16:creationId xmlns:a16="http://schemas.microsoft.com/office/drawing/2014/main" id="{7C291296-4404-F57E-79DE-0C0F5A014BCD}"/>
              </a:ext>
            </a:extLst>
          </p:cNvPr>
          <p:cNvSpPr>
            <a:spLocks noGrp="1"/>
          </p:cNvSpPr>
          <p:nvPr>
            <p:ph type="body" sz="quarter" idx="15"/>
          </p:nvPr>
        </p:nvSpPr>
        <p:spPr/>
        <p:txBody>
          <a:bodyPr/>
          <a:lstStyle/>
          <a:p>
            <a:r>
              <a:rPr lang="en-US" sz="2000" dirty="0">
                <a:solidFill>
                  <a:schemeClr val="accent2"/>
                </a:solidFill>
              </a:rPr>
              <a:t>Predicated on Integrations</a:t>
            </a:r>
          </a:p>
        </p:txBody>
      </p:sp>
      <p:sp>
        <p:nvSpPr>
          <p:cNvPr id="6" name="Text Placeholder 5">
            <a:extLst>
              <a:ext uri="{FF2B5EF4-FFF2-40B4-BE49-F238E27FC236}">
                <a16:creationId xmlns:a16="http://schemas.microsoft.com/office/drawing/2014/main" id="{0372461A-56D0-EB34-1F8A-38F8A6C7EF49}"/>
              </a:ext>
            </a:extLst>
          </p:cNvPr>
          <p:cNvSpPr>
            <a:spLocks noGrp="1"/>
          </p:cNvSpPr>
          <p:nvPr>
            <p:ph type="body" sz="quarter" idx="16"/>
          </p:nvPr>
        </p:nvSpPr>
        <p:spPr/>
        <p:txBody>
          <a:bodyPr/>
          <a:lstStyle/>
          <a:p>
            <a:r>
              <a:rPr lang="en-US" sz="2000" dirty="0">
                <a:solidFill>
                  <a:schemeClr val="accent2"/>
                </a:solidFill>
              </a:rPr>
              <a:t>Solutions-based</a:t>
            </a:r>
          </a:p>
        </p:txBody>
      </p:sp>
      <p:sp>
        <p:nvSpPr>
          <p:cNvPr id="7" name="Text Placeholder 6">
            <a:extLst>
              <a:ext uri="{FF2B5EF4-FFF2-40B4-BE49-F238E27FC236}">
                <a16:creationId xmlns:a16="http://schemas.microsoft.com/office/drawing/2014/main" id="{607603B6-37FE-5E74-60BE-ED052996F996}"/>
              </a:ext>
            </a:extLst>
          </p:cNvPr>
          <p:cNvSpPr>
            <a:spLocks noGrp="1"/>
          </p:cNvSpPr>
          <p:nvPr>
            <p:ph type="body" sz="quarter" idx="17"/>
          </p:nvPr>
        </p:nvSpPr>
        <p:spPr/>
        <p:txBody>
          <a:bodyPr/>
          <a:lstStyle/>
          <a:p>
            <a:r>
              <a:rPr lang="en-US" dirty="0"/>
              <a:t>Optimizely is the seller, third-party vendors service product</a:t>
            </a:r>
          </a:p>
        </p:txBody>
      </p:sp>
      <p:sp>
        <p:nvSpPr>
          <p:cNvPr id="8" name="Text Placeholder 7">
            <a:extLst>
              <a:ext uri="{FF2B5EF4-FFF2-40B4-BE49-F238E27FC236}">
                <a16:creationId xmlns:a16="http://schemas.microsoft.com/office/drawing/2014/main" id="{B40A0480-C755-7C20-2FC6-4BD98A12C0CD}"/>
              </a:ext>
            </a:extLst>
          </p:cNvPr>
          <p:cNvSpPr>
            <a:spLocks noGrp="1"/>
          </p:cNvSpPr>
          <p:nvPr>
            <p:ph type="body" sz="quarter" idx="18"/>
          </p:nvPr>
        </p:nvSpPr>
        <p:spPr/>
        <p:txBody>
          <a:bodyPr/>
          <a:lstStyle/>
          <a:p>
            <a:r>
              <a:rPr lang="en-US" dirty="0"/>
              <a:t>Optimizely sales are incentivized to sell</a:t>
            </a:r>
          </a:p>
        </p:txBody>
      </p:sp>
      <p:sp>
        <p:nvSpPr>
          <p:cNvPr id="9" name="Text Placeholder 8">
            <a:extLst>
              <a:ext uri="{FF2B5EF4-FFF2-40B4-BE49-F238E27FC236}">
                <a16:creationId xmlns:a16="http://schemas.microsoft.com/office/drawing/2014/main" id="{75370E3B-A7CA-BC3D-D67E-8AB15CD2DE1C}"/>
              </a:ext>
            </a:extLst>
          </p:cNvPr>
          <p:cNvSpPr>
            <a:spLocks noGrp="1"/>
          </p:cNvSpPr>
          <p:nvPr>
            <p:ph type="body" sz="quarter" idx="19"/>
          </p:nvPr>
        </p:nvSpPr>
        <p:spPr/>
        <p:txBody>
          <a:bodyPr/>
          <a:lstStyle/>
          <a:p>
            <a:r>
              <a:rPr lang="en-US" dirty="0"/>
              <a:t>Supported by best-possible integrations + value proposition</a:t>
            </a:r>
          </a:p>
        </p:txBody>
      </p:sp>
      <p:sp>
        <p:nvSpPr>
          <p:cNvPr id="10" name="Text Placeholder 9">
            <a:extLst>
              <a:ext uri="{FF2B5EF4-FFF2-40B4-BE49-F238E27FC236}">
                <a16:creationId xmlns:a16="http://schemas.microsoft.com/office/drawing/2014/main" id="{8F28AB64-6119-E085-FBBD-6F3D198E77D5}"/>
              </a:ext>
            </a:extLst>
          </p:cNvPr>
          <p:cNvSpPr>
            <a:spLocks noGrp="1"/>
          </p:cNvSpPr>
          <p:nvPr>
            <p:ph type="body" sz="quarter" idx="20"/>
          </p:nvPr>
        </p:nvSpPr>
        <p:spPr/>
        <p:txBody>
          <a:bodyPr/>
          <a:lstStyle/>
          <a:p>
            <a:r>
              <a:rPr lang="en-US" dirty="0"/>
              <a:t>Software packages built on personas &amp; solutions</a:t>
            </a:r>
          </a:p>
        </p:txBody>
      </p:sp>
    </p:spTree>
    <p:extLst>
      <p:ext uri="{BB962C8B-B14F-4D97-AF65-F5344CB8AC3E}">
        <p14:creationId xmlns:p14="http://schemas.microsoft.com/office/powerpoint/2010/main" val="19981309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4D6427-6B5E-D758-44C3-C71E933C7D1D}"/>
              </a:ext>
            </a:extLst>
          </p:cNvPr>
          <p:cNvSpPr>
            <a:spLocks noGrp="1"/>
          </p:cNvSpPr>
          <p:nvPr>
            <p:ph type="body" sz="quarter" idx="11"/>
          </p:nvPr>
        </p:nvSpPr>
        <p:spPr/>
        <p:txBody>
          <a:bodyPr/>
          <a:lstStyle/>
          <a:p>
            <a:r>
              <a:rPr lang="en-US" dirty="0" err="1"/>
              <a:t>Contentsquare</a:t>
            </a:r>
            <a:r>
              <a:rPr lang="en-US" dirty="0"/>
              <a:t> Zoning</a:t>
            </a:r>
          </a:p>
        </p:txBody>
      </p:sp>
      <p:sp>
        <p:nvSpPr>
          <p:cNvPr id="3" name="Text Placeholder 2">
            <a:extLst>
              <a:ext uri="{FF2B5EF4-FFF2-40B4-BE49-F238E27FC236}">
                <a16:creationId xmlns:a16="http://schemas.microsoft.com/office/drawing/2014/main" id="{B1A122B1-CBBF-6C34-4805-A6C94B9B3798}"/>
              </a:ext>
            </a:extLst>
          </p:cNvPr>
          <p:cNvSpPr>
            <a:spLocks noGrp="1"/>
          </p:cNvSpPr>
          <p:nvPr>
            <p:ph type="body" sz="quarter" idx="13"/>
          </p:nvPr>
        </p:nvSpPr>
        <p:spPr/>
        <p:txBody>
          <a:bodyPr/>
          <a:lstStyle/>
          <a:p>
            <a:r>
              <a:rPr lang="en-US" dirty="0"/>
              <a:t>Heatmapping + Journey Analytics</a:t>
            </a:r>
          </a:p>
        </p:txBody>
      </p:sp>
      <p:sp>
        <p:nvSpPr>
          <p:cNvPr id="4" name="Text Placeholder 3">
            <a:extLst>
              <a:ext uri="{FF2B5EF4-FFF2-40B4-BE49-F238E27FC236}">
                <a16:creationId xmlns:a16="http://schemas.microsoft.com/office/drawing/2014/main" id="{4786D7F5-4B49-DB7F-F825-5B85A5040779}"/>
              </a:ext>
            </a:extLst>
          </p:cNvPr>
          <p:cNvSpPr>
            <a:spLocks noGrp="1"/>
          </p:cNvSpPr>
          <p:nvPr>
            <p:ph type="body" sz="quarter" idx="14"/>
          </p:nvPr>
        </p:nvSpPr>
        <p:spPr/>
        <p:txBody>
          <a:bodyPr/>
          <a:lstStyle/>
          <a:p>
            <a:r>
              <a:rPr lang="en-US" dirty="0"/>
              <a:t>Industry-leading Content Analytics aimed at mid-market to enterprise customers focus on attribution, analytics and collecting ideal data before experimentation</a:t>
            </a:r>
          </a:p>
          <a:p>
            <a:endParaRPr lang="en-US" dirty="0"/>
          </a:p>
        </p:txBody>
      </p:sp>
      <p:pic>
        <p:nvPicPr>
          <p:cNvPr id="7" name="Picture Placeholder 6">
            <a:extLst>
              <a:ext uri="{FF2B5EF4-FFF2-40B4-BE49-F238E27FC236}">
                <a16:creationId xmlns:a16="http://schemas.microsoft.com/office/drawing/2014/main" id="{93B7263D-7045-8083-EDB5-6B43E3115F6B}"/>
              </a:ext>
            </a:extLst>
          </p:cNvPr>
          <p:cNvPicPr>
            <a:picLocks noGrp="1" noChangeAspect="1"/>
          </p:cNvPicPr>
          <p:nvPr>
            <p:ph type="pic" sz="quarter" idx="10"/>
          </p:nvPr>
        </p:nvPicPr>
        <p:blipFill>
          <a:blip r:embed="rId2"/>
          <a:srcRect l="4134" r="4134"/>
          <a:stretch>
            <a:fillRect/>
          </a:stretch>
        </p:blipFill>
        <p:spPr/>
      </p:pic>
    </p:spTree>
    <p:extLst>
      <p:ext uri="{BB962C8B-B14F-4D97-AF65-F5344CB8AC3E}">
        <p14:creationId xmlns:p14="http://schemas.microsoft.com/office/powerpoint/2010/main" val="1828696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B6A52AD-B0F5-295D-2F26-CAF8499F12CF}"/>
              </a:ext>
            </a:extLst>
          </p:cNvPr>
          <p:cNvSpPr>
            <a:spLocks noGrp="1"/>
          </p:cNvSpPr>
          <p:nvPr>
            <p:ph type="body" sz="quarter" idx="10"/>
          </p:nvPr>
        </p:nvSpPr>
        <p:spPr/>
        <p:txBody>
          <a:bodyPr>
            <a:normAutofit lnSpcReduction="10000"/>
          </a:bodyPr>
          <a:lstStyle/>
          <a:p>
            <a:r>
              <a:rPr lang="en-US"/>
              <a:t>Zoning Analysis – What is it</a:t>
            </a:r>
          </a:p>
        </p:txBody>
      </p:sp>
      <p:sp>
        <p:nvSpPr>
          <p:cNvPr id="3" name="Text Placeholder 2">
            <a:extLst>
              <a:ext uri="{FF2B5EF4-FFF2-40B4-BE49-F238E27FC236}">
                <a16:creationId xmlns:a16="http://schemas.microsoft.com/office/drawing/2014/main" id="{FE23E3CF-EDDB-8B17-0AC9-FEABC97B0744}"/>
              </a:ext>
            </a:extLst>
          </p:cNvPr>
          <p:cNvSpPr>
            <a:spLocks noGrp="1"/>
          </p:cNvSpPr>
          <p:nvPr>
            <p:ph type="body" sz="quarter" idx="14"/>
          </p:nvPr>
        </p:nvSpPr>
        <p:spPr/>
        <p:txBody>
          <a:bodyPr/>
          <a:lstStyle/>
          <a:p>
            <a:r>
              <a:rPr lang="en-GB">
                <a:solidFill>
                  <a:srgbClr val="000000"/>
                </a:solidFill>
                <a:ea typeface="Calibri" panose="020F0502020204030204" pitchFamily="34" charset="0"/>
              </a:rPr>
              <a:t>We have an agreement to sell Zoning on our paper at 40% markup to get reps commission and quota</a:t>
            </a:r>
            <a:endParaRPr lang="en-US"/>
          </a:p>
        </p:txBody>
      </p:sp>
      <p:sp>
        <p:nvSpPr>
          <p:cNvPr id="4" name="Text Placeholder 3">
            <a:extLst>
              <a:ext uri="{FF2B5EF4-FFF2-40B4-BE49-F238E27FC236}">
                <a16:creationId xmlns:a16="http://schemas.microsoft.com/office/drawing/2014/main" id="{1DD6BD6D-39FD-A24E-A1D0-6E6E2472109A}"/>
              </a:ext>
            </a:extLst>
          </p:cNvPr>
          <p:cNvSpPr>
            <a:spLocks noGrp="1"/>
          </p:cNvSpPr>
          <p:nvPr>
            <p:ph type="body" sz="quarter" idx="15"/>
          </p:nvPr>
        </p:nvSpPr>
        <p:spPr/>
        <p:txBody>
          <a:bodyPr>
            <a:normAutofit/>
          </a:bodyPr>
          <a:lstStyle/>
          <a:p>
            <a:r>
              <a:rPr lang="en-US"/>
              <a:t>We are the only ones in the world that can do this – even </a:t>
            </a:r>
            <a:r>
              <a:rPr lang="en-US" err="1"/>
              <a:t>Contentsquare</a:t>
            </a:r>
            <a:r>
              <a:rPr lang="en-US"/>
              <a:t> reps cant do this directly</a:t>
            </a:r>
          </a:p>
        </p:txBody>
      </p:sp>
      <p:sp>
        <p:nvSpPr>
          <p:cNvPr id="5" name="Text Placeholder 4">
            <a:extLst>
              <a:ext uri="{FF2B5EF4-FFF2-40B4-BE49-F238E27FC236}">
                <a16:creationId xmlns:a16="http://schemas.microsoft.com/office/drawing/2014/main" id="{896257F8-172D-0E63-24B0-0E313648615C}"/>
              </a:ext>
            </a:extLst>
          </p:cNvPr>
          <p:cNvSpPr>
            <a:spLocks noGrp="1"/>
          </p:cNvSpPr>
          <p:nvPr>
            <p:ph type="body" sz="quarter" idx="16"/>
          </p:nvPr>
        </p:nvSpPr>
        <p:spPr/>
        <p:txBody>
          <a:bodyPr/>
          <a:lstStyle/>
          <a:p>
            <a:r>
              <a:rPr lang="en-US"/>
              <a:t>We don’t have User Analytics, our competitors have it (VWO)</a:t>
            </a:r>
          </a:p>
          <a:p>
            <a:r>
              <a:rPr lang="en-US"/>
              <a:t>This will facilitate the field to adopt quicker and sell easier</a:t>
            </a:r>
          </a:p>
        </p:txBody>
      </p:sp>
      <p:sp>
        <p:nvSpPr>
          <p:cNvPr id="6" name="Text Placeholder 5">
            <a:extLst>
              <a:ext uri="{FF2B5EF4-FFF2-40B4-BE49-F238E27FC236}">
                <a16:creationId xmlns:a16="http://schemas.microsoft.com/office/drawing/2014/main" id="{31ED6843-C56C-0367-143E-6C0E4A71EFCA}"/>
              </a:ext>
            </a:extLst>
          </p:cNvPr>
          <p:cNvSpPr>
            <a:spLocks noGrp="1"/>
          </p:cNvSpPr>
          <p:nvPr>
            <p:ph type="body" sz="quarter" idx="17"/>
          </p:nvPr>
        </p:nvSpPr>
        <p:spPr/>
        <p:txBody>
          <a:bodyPr/>
          <a:lstStyle/>
          <a:p>
            <a:pPr marL="342900" indent="-342900">
              <a:buAutoNum type="arabicPeriod"/>
            </a:pPr>
            <a:r>
              <a:rPr lang="en-US"/>
              <a:t>Resell (now)</a:t>
            </a:r>
          </a:p>
          <a:p>
            <a:pPr marL="342900" indent="-342900">
              <a:buAutoNum type="arabicPeriod"/>
            </a:pPr>
            <a:r>
              <a:rPr lang="en-US"/>
              <a:t>Integrate better (H2 2023)</a:t>
            </a:r>
          </a:p>
          <a:p>
            <a:pPr marL="342900" indent="-342900">
              <a:buAutoNum type="arabicPeriod"/>
            </a:pPr>
            <a:r>
              <a:rPr lang="en-US"/>
              <a:t>White label (2024)</a:t>
            </a:r>
          </a:p>
        </p:txBody>
      </p:sp>
      <p:sp>
        <p:nvSpPr>
          <p:cNvPr id="7" name="Text Placeholder 6">
            <a:extLst>
              <a:ext uri="{FF2B5EF4-FFF2-40B4-BE49-F238E27FC236}">
                <a16:creationId xmlns:a16="http://schemas.microsoft.com/office/drawing/2014/main" id="{B07E2646-7246-5F4B-0126-8E9FEAE91A80}"/>
              </a:ext>
            </a:extLst>
          </p:cNvPr>
          <p:cNvSpPr>
            <a:spLocks noGrp="1"/>
          </p:cNvSpPr>
          <p:nvPr>
            <p:ph type="body" sz="quarter" idx="18"/>
          </p:nvPr>
        </p:nvSpPr>
        <p:spPr/>
        <p:txBody>
          <a:bodyPr/>
          <a:lstStyle/>
          <a:p>
            <a:r>
              <a:rPr lang="en-US"/>
              <a:t>We can sell Zoning on our paper</a:t>
            </a:r>
          </a:p>
        </p:txBody>
      </p:sp>
      <p:sp>
        <p:nvSpPr>
          <p:cNvPr id="8" name="Text Placeholder 7">
            <a:extLst>
              <a:ext uri="{FF2B5EF4-FFF2-40B4-BE49-F238E27FC236}">
                <a16:creationId xmlns:a16="http://schemas.microsoft.com/office/drawing/2014/main" id="{1ABA7DB2-8AA2-480A-4455-F9995B60BB7E}"/>
              </a:ext>
            </a:extLst>
          </p:cNvPr>
          <p:cNvSpPr>
            <a:spLocks noGrp="1"/>
          </p:cNvSpPr>
          <p:nvPr>
            <p:ph type="body" sz="quarter" idx="19"/>
          </p:nvPr>
        </p:nvSpPr>
        <p:spPr/>
        <p:txBody>
          <a:bodyPr/>
          <a:lstStyle/>
          <a:p>
            <a:r>
              <a:rPr lang="en-US"/>
              <a:t>Exclusive</a:t>
            </a:r>
          </a:p>
        </p:txBody>
      </p:sp>
      <p:sp>
        <p:nvSpPr>
          <p:cNvPr id="9" name="Text Placeholder 8">
            <a:extLst>
              <a:ext uri="{FF2B5EF4-FFF2-40B4-BE49-F238E27FC236}">
                <a16:creationId xmlns:a16="http://schemas.microsoft.com/office/drawing/2014/main" id="{E9C888A5-3F94-75DD-12F3-16C64183E367}"/>
              </a:ext>
            </a:extLst>
          </p:cNvPr>
          <p:cNvSpPr>
            <a:spLocks noGrp="1"/>
          </p:cNvSpPr>
          <p:nvPr>
            <p:ph type="body" sz="quarter" idx="20"/>
          </p:nvPr>
        </p:nvSpPr>
        <p:spPr/>
        <p:txBody>
          <a:bodyPr/>
          <a:lstStyle/>
          <a:p>
            <a:r>
              <a:rPr lang="en-US"/>
              <a:t>This is a perfect fit</a:t>
            </a:r>
          </a:p>
        </p:txBody>
      </p:sp>
      <p:sp>
        <p:nvSpPr>
          <p:cNvPr id="10" name="Text Placeholder 9">
            <a:extLst>
              <a:ext uri="{FF2B5EF4-FFF2-40B4-BE49-F238E27FC236}">
                <a16:creationId xmlns:a16="http://schemas.microsoft.com/office/drawing/2014/main" id="{F3AACAF6-A156-0262-86A6-DDDD4B69F3FD}"/>
              </a:ext>
            </a:extLst>
          </p:cNvPr>
          <p:cNvSpPr>
            <a:spLocks noGrp="1"/>
          </p:cNvSpPr>
          <p:nvPr>
            <p:ph type="body" sz="quarter" idx="21"/>
          </p:nvPr>
        </p:nvSpPr>
        <p:spPr/>
        <p:txBody>
          <a:bodyPr/>
          <a:lstStyle/>
          <a:p>
            <a:r>
              <a:rPr lang="en-US"/>
              <a:t>We have long-term integration roadmap</a:t>
            </a:r>
          </a:p>
        </p:txBody>
      </p:sp>
    </p:spTree>
    <p:extLst>
      <p:ext uri="{BB962C8B-B14F-4D97-AF65-F5344CB8AC3E}">
        <p14:creationId xmlns:p14="http://schemas.microsoft.com/office/powerpoint/2010/main" val="27873418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3568BA5-CAB4-E488-9BA6-135699FFF216}"/>
              </a:ext>
            </a:extLst>
          </p:cNvPr>
          <p:cNvSpPr>
            <a:spLocks noGrp="1"/>
          </p:cNvSpPr>
          <p:nvPr>
            <p:ph type="body" sz="quarter" idx="10"/>
          </p:nvPr>
        </p:nvSpPr>
        <p:spPr/>
        <p:txBody>
          <a:bodyPr>
            <a:normAutofit fontScale="92500" lnSpcReduction="10000"/>
          </a:bodyPr>
          <a:lstStyle/>
          <a:p>
            <a:r>
              <a:rPr lang="en-US" err="1"/>
              <a:t>Contentsquare</a:t>
            </a:r>
            <a:r>
              <a:rPr lang="en-US"/>
              <a:t> – At a Glance</a:t>
            </a:r>
          </a:p>
        </p:txBody>
      </p:sp>
      <p:sp>
        <p:nvSpPr>
          <p:cNvPr id="5" name="Rounded Rectangle 4">
            <a:extLst>
              <a:ext uri="{FF2B5EF4-FFF2-40B4-BE49-F238E27FC236}">
                <a16:creationId xmlns:a16="http://schemas.microsoft.com/office/drawing/2014/main" id="{122B45CE-BF78-7309-D0C9-4C6D0E240914}"/>
              </a:ext>
            </a:extLst>
          </p:cNvPr>
          <p:cNvSpPr/>
          <p:nvPr/>
        </p:nvSpPr>
        <p:spPr>
          <a:xfrm>
            <a:off x="870857" y="1491343"/>
            <a:ext cx="3265714" cy="1349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Digital Experience Analytics Cloud</a:t>
            </a:r>
          </a:p>
        </p:txBody>
      </p:sp>
      <p:sp>
        <p:nvSpPr>
          <p:cNvPr id="6" name="Rounded Rectangle 5">
            <a:extLst>
              <a:ext uri="{FF2B5EF4-FFF2-40B4-BE49-F238E27FC236}">
                <a16:creationId xmlns:a16="http://schemas.microsoft.com/office/drawing/2014/main" id="{AFD16383-B0E6-E872-0C99-CC21B8021846}"/>
              </a:ext>
            </a:extLst>
          </p:cNvPr>
          <p:cNvSpPr/>
          <p:nvPr/>
        </p:nvSpPr>
        <p:spPr>
          <a:xfrm>
            <a:off x="4582886" y="1491343"/>
            <a:ext cx="3265714" cy="1349828"/>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err="1">
                <a:solidFill>
                  <a:schemeClr val="tx1"/>
                </a:solidFill>
              </a:rPr>
              <a:t>Contentsquare</a:t>
            </a:r>
            <a:r>
              <a:rPr lang="en-US">
                <a:solidFill>
                  <a:schemeClr val="tx1"/>
                </a:solidFill>
              </a:rPr>
              <a:t> Services</a:t>
            </a:r>
          </a:p>
        </p:txBody>
      </p:sp>
      <p:sp>
        <p:nvSpPr>
          <p:cNvPr id="7" name="Rounded Rectangle 6">
            <a:extLst>
              <a:ext uri="{FF2B5EF4-FFF2-40B4-BE49-F238E27FC236}">
                <a16:creationId xmlns:a16="http://schemas.microsoft.com/office/drawing/2014/main" id="{EC04F00B-6798-D584-E3D3-1FC26BE7F559}"/>
              </a:ext>
            </a:extLst>
          </p:cNvPr>
          <p:cNvSpPr/>
          <p:nvPr/>
        </p:nvSpPr>
        <p:spPr>
          <a:xfrm>
            <a:off x="8262258" y="1491343"/>
            <a:ext cx="3265714" cy="1349828"/>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Partner Ecosystem</a:t>
            </a:r>
          </a:p>
        </p:txBody>
      </p:sp>
      <p:sp>
        <p:nvSpPr>
          <p:cNvPr id="12" name="Rounded Rectangle 11">
            <a:extLst>
              <a:ext uri="{FF2B5EF4-FFF2-40B4-BE49-F238E27FC236}">
                <a16:creationId xmlns:a16="http://schemas.microsoft.com/office/drawing/2014/main" id="{5401ED64-942F-E81A-25A2-27DC78344D49}"/>
              </a:ext>
            </a:extLst>
          </p:cNvPr>
          <p:cNvSpPr/>
          <p:nvPr/>
        </p:nvSpPr>
        <p:spPr>
          <a:xfrm>
            <a:off x="870857" y="3048000"/>
            <a:ext cx="3265714" cy="38100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bg1"/>
                </a:solidFill>
              </a:rPr>
              <a:t>CS Digital</a:t>
            </a:r>
          </a:p>
        </p:txBody>
      </p:sp>
      <p:sp>
        <p:nvSpPr>
          <p:cNvPr id="13" name="Rounded Rectangle 12">
            <a:extLst>
              <a:ext uri="{FF2B5EF4-FFF2-40B4-BE49-F238E27FC236}">
                <a16:creationId xmlns:a16="http://schemas.microsoft.com/office/drawing/2014/main" id="{149B7B5F-33CC-EE74-1075-563A32EBF3C4}"/>
              </a:ext>
            </a:extLst>
          </p:cNvPr>
          <p:cNvSpPr/>
          <p:nvPr/>
        </p:nvSpPr>
        <p:spPr>
          <a:xfrm>
            <a:off x="870857" y="4286590"/>
            <a:ext cx="3265714" cy="41365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CS Insights</a:t>
            </a:r>
          </a:p>
        </p:txBody>
      </p:sp>
      <p:sp>
        <p:nvSpPr>
          <p:cNvPr id="14" name="Rounded Rectangle 13">
            <a:extLst>
              <a:ext uri="{FF2B5EF4-FFF2-40B4-BE49-F238E27FC236}">
                <a16:creationId xmlns:a16="http://schemas.microsoft.com/office/drawing/2014/main" id="{8DED6D0F-ADAD-B5EE-350F-F44986B1E7D1}"/>
              </a:ext>
            </a:extLst>
          </p:cNvPr>
          <p:cNvSpPr/>
          <p:nvPr/>
        </p:nvSpPr>
        <p:spPr>
          <a:xfrm>
            <a:off x="870857" y="4860472"/>
            <a:ext cx="3265714" cy="41365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CS Find &amp; Fix</a:t>
            </a:r>
          </a:p>
        </p:txBody>
      </p:sp>
      <p:sp>
        <p:nvSpPr>
          <p:cNvPr id="15" name="Rounded Rectangle 14">
            <a:extLst>
              <a:ext uri="{FF2B5EF4-FFF2-40B4-BE49-F238E27FC236}">
                <a16:creationId xmlns:a16="http://schemas.microsoft.com/office/drawing/2014/main" id="{17390537-055C-DB0B-6A92-E9F4B08913FB}"/>
              </a:ext>
            </a:extLst>
          </p:cNvPr>
          <p:cNvSpPr/>
          <p:nvPr/>
        </p:nvSpPr>
        <p:spPr>
          <a:xfrm>
            <a:off x="870857" y="5434354"/>
            <a:ext cx="3265714" cy="41365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CS Apps</a:t>
            </a:r>
          </a:p>
        </p:txBody>
      </p:sp>
      <p:sp>
        <p:nvSpPr>
          <p:cNvPr id="16" name="Rounded Rectangle 15">
            <a:extLst>
              <a:ext uri="{FF2B5EF4-FFF2-40B4-BE49-F238E27FC236}">
                <a16:creationId xmlns:a16="http://schemas.microsoft.com/office/drawing/2014/main" id="{767447B0-F8E6-9BB3-BA08-E5EF2C489C12}"/>
              </a:ext>
            </a:extLst>
          </p:cNvPr>
          <p:cNvSpPr/>
          <p:nvPr/>
        </p:nvSpPr>
        <p:spPr>
          <a:xfrm>
            <a:off x="870857" y="6008235"/>
            <a:ext cx="3265714" cy="413657"/>
          </a:xfrm>
          <a:prstGeom prst="roundRect">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CS Merchandise</a:t>
            </a:r>
          </a:p>
        </p:txBody>
      </p:sp>
      <p:sp>
        <p:nvSpPr>
          <p:cNvPr id="17" name="Rounded Rectangle 16">
            <a:extLst>
              <a:ext uri="{FF2B5EF4-FFF2-40B4-BE49-F238E27FC236}">
                <a16:creationId xmlns:a16="http://schemas.microsoft.com/office/drawing/2014/main" id="{2B3F61A9-EE8E-11FD-11EB-7647838B3BA0}"/>
              </a:ext>
            </a:extLst>
          </p:cNvPr>
          <p:cNvSpPr/>
          <p:nvPr/>
        </p:nvSpPr>
        <p:spPr>
          <a:xfrm>
            <a:off x="1428749" y="3621882"/>
            <a:ext cx="2707821" cy="381000"/>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Zoning Analysis</a:t>
            </a:r>
          </a:p>
        </p:txBody>
      </p:sp>
      <p:sp>
        <p:nvSpPr>
          <p:cNvPr id="18" name="Pentagon 17">
            <a:extLst>
              <a:ext uri="{FF2B5EF4-FFF2-40B4-BE49-F238E27FC236}">
                <a16:creationId xmlns:a16="http://schemas.microsoft.com/office/drawing/2014/main" id="{DE9B80AA-5AD6-4F98-0516-777635403B5C}"/>
              </a:ext>
            </a:extLst>
          </p:cNvPr>
          <p:cNvSpPr/>
          <p:nvPr/>
        </p:nvSpPr>
        <p:spPr>
          <a:xfrm flipH="1">
            <a:off x="4400549" y="3048001"/>
            <a:ext cx="7127421" cy="954881"/>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Optimizely will only be selling </a:t>
            </a:r>
            <a:r>
              <a:rPr lang="en-US" b="1" u="sng"/>
              <a:t>Zoning Analysis</a:t>
            </a:r>
            <a:r>
              <a:rPr lang="en-US" b="1"/>
              <a:t> – a component of the CS Digital Suite</a:t>
            </a:r>
          </a:p>
        </p:txBody>
      </p:sp>
      <p:sp>
        <p:nvSpPr>
          <p:cNvPr id="19" name="Rectangle 18">
            <a:extLst>
              <a:ext uri="{FF2B5EF4-FFF2-40B4-BE49-F238E27FC236}">
                <a16:creationId xmlns:a16="http://schemas.microsoft.com/office/drawing/2014/main" id="{AC7D613D-B6D1-1990-FBF3-1D0C2743AF3B}"/>
              </a:ext>
            </a:extLst>
          </p:cNvPr>
          <p:cNvSpPr/>
          <p:nvPr/>
        </p:nvSpPr>
        <p:spPr>
          <a:xfrm>
            <a:off x="4872038" y="4002882"/>
            <a:ext cx="6655932" cy="12712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Rationale – it’s the product that compliments Optimizely the easiest/best and drives the best initial value</a:t>
            </a:r>
          </a:p>
        </p:txBody>
      </p:sp>
      <p:sp>
        <p:nvSpPr>
          <p:cNvPr id="20" name="Rectangle 19">
            <a:extLst>
              <a:ext uri="{FF2B5EF4-FFF2-40B4-BE49-F238E27FC236}">
                <a16:creationId xmlns:a16="http://schemas.microsoft.com/office/drawing/2014/main" id="{19A7444A-D47B-F653-1EE1-28FEA5192D7A}"/>
              </a:ext>
            </a:extLst>
          </p:cNvPr>
          <p:cNvSpPr/>
          <p:nvPr/>
        </p:nvSpPr>
        <p:spPr>
          <a:xfrm>
            <a:off x="4872038" y="5288757"/>
            <a:ext cx="6655932" cy="1133135"/>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sz="1600" err="1">
                <a:solidFill>
                  <a:schemeClr val="tx1"/>
                </a:solidFill>
              </a:rPr>
              <a:t>Contentsquare</a:t>
            </a:r>
            <a:r>
              <a:rPr lang="en-US" sz="1600">
                <a:solidFill>
                  <a:schemeClr val="tx1"/>
                </a:solidFill>
              </a:rPr>
              <a:t> reps cannot sell this standalone</a:t>
            </a:r>
          </a:p>
          <a:p>
            <a:pPr marL="342900" indent="-342900">
              <a:buAutoNum type="arabicPeriod"/>
            </a:pPr>
            <a:r>
              <a:rPr lang="en-US" sz="1600">
                <a:solidFill>
                  <a:schemeClr val="tx1"/>
                </a:solidFill>
              </a:rPr>
              <a:t>This will be an exclusive offer for Optimizely at an exclusive price point</a:t>
            </a:r>
          </a:p>
          <a:p>
            <a:pPr marL="342900" indent="-342900">
              <a:buAutoNum type="arabicPeriod"/>
            </a:pPr>
            <a:r>
              <a:rPr lang="en-US" sz="1600" err="1">
                <a:solidFill>
                  <a:schemeClr val="tx1"/>
                </a:solidFill>
              </a:rPr>
              <a:t>Contentsquare</a:t>
            </a:r>
            <a:r>
              <a:rPr lang="en-US" sz="1600">
                <a:solidFill>
                  <a:schemeClr val="tx1"/>
                </a:solidFill>
              </a:rPr>
              <a:t> can then prospect the upsell</a:t>
            </a:r>
          </a:p>
        </p:txBody>
      </p:sp>
    </p:spTree>
    <p:extLst>
      <p:ext uri="{BB962C8B-B14F-4D97-AF65-F5344CB8AC3E}">
        <p14:creationId xmlns:p14="http://schemas.microsoft.com/office/powerpoint/2010/main" val="423642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CA05B9-68C3-C5CC-0554-93A699027A66}"/>
              </a:ext>
            </a:extLst>
          </p:cNvPr>
          <p:cNvSpPr>
            <a:spLocks noGrp="1"/>
          </p:cNvSpPr>
          <p:nvPr>
            <p:ph type="body" sz="quarter" idx="11"/>
          </p:nvPr>
        </p:nvSpPr>
        <p:spPr/>
        <p:txBody>
          <a:bodyPr>
            <a:normAutofit fontScale="62500" lnSpcReduction="20000"/>
          </a:bodyPr>
          <a:lstStyle/>
          <a:p>
            <a:r>
              <a:rPr lang="en-US" err="1"/>
              <a:t>Contentsquare</a:t>
            </a:r>
            <a:r>
              <a:rPr lang="en-US"/>
              <a:t> Zoning Analysis</a:t>
            </a:r>
          </a:p>
        </p:txBody>
      </p:sp>
      <p:pic>
        <p:nvPicPr>
          <p:cNvPr id="3" name="Picture 2">
            <a:extLst>
              <a:ext uri="{FF2B5EF4-FFF2-40B4-BE49-F238E27FC236}">
                <a16:creationId xmlns:a16="http://schemas.microsoft.com/office/drawing/2014/main" id="{8BF76865-F54E-703F-7935-891F1455477F}"/>
              </a:ext>
            </a:extLst>
          </p:cNvPr>
          <p:cNvPicPr>
            <a:picLocks noChangeAspect="1"/>
          </p:cNvPicPr>
          <p:nvPr/>
        </p:nvPicPr>
        <p:blipFill>
          <a:blip r:embed="rId2"/>
          <a:stretch>
            <a:fillRect/>
          </a:stretch>
        </p:blipFill>
        <p:spPr>
          <a:xfrm>
            <a:off x="838199" y="1023256"/>
            <a:ext cx="10711543" cy="5481051"/>
          </a:xfrm>
          <a:prstGeom prst="rect">
            <a:avLst/>
          </a:prstGeom>
        </p:spPr>
      </p:pic>
      <p:sp>
        <p:nvSpPr>
          <p:cNvPr id="2" name="Pentagon 1">
            <a:extLst>
              <a:ext uri="{FF2B5EF4-FFF2-40B4-BE49-F238E27FC236}">
                <a16:creationId xmlns:a16="http://schemas.microsoft.com/office/drawing/2014/main" id="{E131B4AD-D5D1-3192-6008-6E752356BFD5}"/>
              </a:ext>
            </a:extLst>
          </p:cNvPr>
          <p:cNvSpPr/>
          <p:nvPr/>
        </p:nvSpPr>
        <p:spPr>
          <a:xfrm flipH="1">
            <a:off x="7336972" y="3556953"/>
            <a:ext cx="2699658" cy="1219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Multiple metrics to evaluate page performance</a:t>
            </a:r>
          </a:p>
        </p:txBody>
      </p:sp>
    </p:spTree>
    <p:extLst>
      <p:ext uri="{BB962C8B-B14F-4D97-AF65-F5344CB8AC3E}">
        <p14:creationId xmlns:p14="http://schemas.microsoft.com/office/powerpoint/2010/main" val="577307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CA05B9-68C3-C5CC-0554-93A699027A66}"/>
              </a:ext>
            </a:extLst>
          </p:cNvPr>
          <p:cNvSpPr>
            <a:spLocks noGrp="1"/>
          </p:cNvSpPr>
          <p:nvPr>
            <p:ph type="body" sz="quarter" idx="11"/>
          </p:nvPr>
        </p:nvSpPr>
        <p:spPr/>
        <p:txBody>
          <a:bodyPr>
            <a:normAutofit fontScale="62500" lnSpcReduction="20000"/>
          </a:bodyPr>
          <a:lstStyle/>
          <a:p>
            <a:r>
              <a:rPr lang="en-US" err="1"/>
              <a:t>Contentsquare</a:t>
            </a:r>
            <a:r>
              <a:rPr lang="en-US"/>
              <a:t> Zoning Analysis</a:t>
            </a:r>
          </a:p>
        </p:txBody>
      </p:sp>
      <p:pic>
        <p:nvPicPr>
          <p:cNvPr id="6" name="Picture 5">
            <a:extLst>
              <a:ext uri="{FF2B5EF4-FFF2-40B4-BE49-F238E27FC236}">
                <a16:creationId xmlns:a16="http://schemas.microsoft.com/office/drawing/2014/main" id="{C908C090-7E01-7104-6E6D-CDC334C8EC68}"/>
              </a:ext>
            </a:extLst>
          </p:cNvPr>
          <p:cNvPicPr>
            <a:picLocks noChangeAspect="1"/>
          </p:cNvPicPr>
          <p:nvPr/>
        </p:nvPicPr>
        <p:blipFill rotWithShape="1">
          <a:blip r:embed="rId2"/>
          <a:srcRect t="9085" b="57"/>
          <a:stretch/>
        </p:blipFill>
        <p:spPr>
          <a:xfrm>
            <a:off x="747031" y="1023257"/>
            <a:ext cx="10711543" cy="5551714"/>
          </a:xfrm>
          <a:prstGeom prst="rect">
            <a:avLst/>
          </a:prstGeom>
        </p:spPr>
      </p:pic>
      <p:sp>
        <p:nvSpPr>
          <p:cNvPr id="2" name="Pentagon 1">
            <a:extLst>
              <a:ext uri="{FF2B5EF4-FFF2-40B4-BE49-F238E27FC236}">
                <a16:creationId xmlns:a16="http://schemas.microsoft.com/office/drawing/2014/main" id="{E6E51F54-F4A4-0488-236E-2B688AE3DCEB}"/>
              </a:ext>
            </a:extLst>
          </p:cNvPr>
          <p:cNvSpPr/>
          <p:nvPr/>
        </p:nvSpPr>
        <p:spPr>
          <a:xfrm flipH="1">
            <a:off x="8469086" y="3556953"/>
            <a:ext cx="2699658" cy="1219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Evaluate segments of users to asses page performance</a:t>
            </a:r>
          </a:p>
        </p:txBody>
      </p:sp>
    </p:spTree>
    <p:extLst>
      <p:ext uri="{BB962C8B-B14F-4D97-AF65-F5344CB8AC3E}">
        <p14:creationId xmlns:p14="http://schemas.microsoft.com/office/powerpoint/2010/main" val="1720221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205476-8563-386C-2C71-0E8FFE7F22E8}"/>
              </a:ext>
            </a:extLst>
          </p:cNvPr>
          <p:cNvSpPr>
            <a:spLocks noGrp="1"/>
          </p:cNvSpPr>
          <p:nvPr>
            <p:ph type="body" sz="quarter" idx="11"/>
          </p:nvPr>
        </p:nvSpPr>
        <p:spPr>
          <a:xfrm>
            <a:off x="909828" y="2519680"/>
            <a:ext cx="9553686" cy="2052320"/>
          </a:xfrm>
        </p:spPr>
        <p:txBody>
          <a:bodyPr anchor="t"/>
          <a:lstStyle/>
          <a:p>
            <a:r>
              <a:rPr lang="en-US" dirty="0"/>
              <a:t>“As part of our evaluation, we are looking for a platform that integrates with X”</a:t>
            </a:r>
          </a:p>
          <a:p>
            <a:endParaRPr lang="en-US" dirty="0"/>
          </a:p>
          <a:p>
            <a:r>
              <a:rPr lang="en-US" dirty="0">
                <a:solidFill>
                  <a:schemeClr val="tx1"/>
                </a:solidFill>
              </a:rPr>
              <a:t>Tech Partners are our X, and that’s why picking and cultivating these relationships is so important</a:t>
            </a:r>
          </a:p>
        </p:txBody>
      </p:sp>
    </p:spTree>
    <p:extLst>
      <p:ext uri="{BB962C8B-B14F-4D97-AF65-F5344CB8AC3E}">
        <p14:creationId xmlns:p14="http://schemas.microsoft.com/office/powerpoint/2010/main" val="37083419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8CA05B9-68C3-C5CC-0554-93A699027A66}"/>
              </a:ext>
            </a:extLst>
          </p:cNvPr>
          <p:cNvSpPr>
            <a:spLocks noGrp="1"/>
          </p:cNvSpPr>
          <p:nvPr>
            <p:ph type="body" sz="quarter" idx="11"/>
          </p:nvPr>
        </p:nvSpPr>
        <p:spPr/>
        <p:txBody>
          <a:bodyPr>
            <a:normAutofit fontScale="62500" lnSpcReduction="20000"/>
          </a:bodyPr>
          <a:lstStyle/>
          <a:p>
            <a:r>
              <a:rPr lang="en-US" err="1"/>
              <a:t>Contentsquare</a:t>
            </a:r>
            <a:r>
              <a:rPr lang="en-US"/>
              <a:t> Zoning Analysis</a:t>
            </a:r>
          </a:p>
        </p:txBody>
      </p:sp>
      <p:pic>
        <p:nvPicPr>
          <p:cNvPr id="6" name="Picture 5">
            <a:extLst>
              <a:ext uri="{FF2B5EF4-FFF2-40B4-BE49-F238E27FC236}">
                <a16:creationId xmlns:a16="http://schemas.microsoft.com/office/drawing/2014/main" id="{C908C090-7E01-7104-6E6D-CDC334C8EC68}"/>
              </a:ext>
            </a:extLst>
          </p:cNvPr>
          <p:cNvPicPr>
            <a:picLocks noChangeAspect="1"/>
          </p:cNvPicPr>
          <p:nvPr/>
        </p:nvPicPr>
        <p:blipFill rotWithShape="1">
          <a:blip r:embed="rId2"/>
          <a:srcRect b="10299"/>
          <a:stretch/>
        </p:blipFill>
        <p:spPr>
          <a:xfrm>
            <a:off x="838198" y="1023255"/>
            <a:ext cx="10711543" cy="5481051"/>
          </a:xfrm>
          <a:prstGeom prst="rect">
            <a:avLst/>
          </a:prstGeom>
        </p:spPr>
      </p:pic>
      <p:pic>
        <p:nvPicPr>
          <p:cNvPr id="3" name="Picture 2">
            <a:extLst>
              <a:ext uri="{FF2B5EF4-FFF2-40B4-BE49-F238E27FC236}">
                <a16:creationId xmlns:a16="http://schemas.microsoft.com/office/drawing/2014/main" id="{4DB3C7ED-335C-3828-01A7-3B4D8BFB9480}"/>
              </a:ext>
            </a:extLst>
          </p:cNvPr>
          <p:cNvPicPr>
            <a:picLocks noChangeAspect="1"/>
          </p:cNvPicPr>
          <p:nvPr/>
        </p:nvPicPr>
        <p:blipFill rotWithShape="1">
          <a:blip r:embed="rId3"/>
          <a:srcRect t="9599"/>
          <a:stretch/>
        </p:blipFill>
        <p:spPr>
          <a:xfrm>
            <a:off x="838198" y="999146"/>
            <a:ext cx="10711543" cy="5529267"/>
          </a:xfrm>
          <a:prstGeom prst="rect">
            <a:avLst/>
          </a:prstGeom>
        </p:spPr>
      </p:pic>
      <p:sp>
        <p:nvSpPr>
          <p:cNvPr id="2" name="Pentagon 1">
            <a:extLst>
              <a:ext uri="{FF2B5EF4-FFF2-40B4-BE49-F238E27FC236}">
                <a16:creationId xmlns:a16="http://schemas.microsoft.com/office/drawing/2014/main" id="{3B77CB72-03B1-D788-D6BC-23C61EED3B67}"/>
              </a:ext>
            </a:extLst>
          </p:cNvPr>
          <p:cNvSpPr/>
          <p:nvPr/>
        </p:nvSpPr>
        <p:spPr>
          <a:xfrm flipH="1">
            <a:off x="8321207" y="2819400"/>
            <a:ext cx="2699658" cy="12192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Compare page variations fed by Optimizely</a:t>
            </a:r>
          </a:p>
        </p:txBody>
      </p:sp>
    </p:spTree>
    <p:extLst>
      <p:ext uri="{BB962C8B-B14F-4D97-AF65-F5344CB8AC3E}">
        <p14:creationId xmlns:p14="http://schemas.microsoft.com/office/powerpoint/2010/main" val="134627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1C0EF39-01B7-1115-3ABF-64F53611AB1A}"/>
              </a:ext>
            </a:extLst>
          </p:cNvPr>
          <p:cNvSpPr>
            <a:spLocks noGrp="1"/>
          </p:cNvSpPr>
          <p:nvPr>
            <p:ph type="body" sz="quarter" idx="10"/>
          </p:nvPr>
        </p:nvSpPr>
        <p:spPr/>
        <p:txBody>
          <a:bodyPr>
            <a:normAutofit lnSpcReduction="10000"/>
          </a:bodyPr>
          <a:lstStyle/>
          <a:p>
            <a:r>
              <a:rPr lang="en-US" dirty="0"/>
              <a:t>Zoning Analysis – </a:t>
            </a:r>
            <a:r>
              <a:rPr lang="en-US" dirty="0">
                <a:solidFill>
                  <a:schemeClr val="accent1"/>
                </a:solidFill>
              </a:rPr>
              <a:t>Rate Card</a:t>
            </a:r>
          </a:p>
        </p:txBody>
      </p:sp>
      <p:graphicFrame>
        <p:nvGraphicFramePr>
          <p:cNvPr id="5" name="Table 5">
            <a:extLst>
              <a:ext uri="{FF2B5EF4-FFF2-40B4-BE49-F238E27FC236}">
                <a16:creationId xmlns:a16="http://schemas.microsoft.com/office/drawing/2014/main" id="{C6BBF08D-C8F1-9424-1095-5A0D997FD088}"/>
              </a:ext>
            </a:extLst>
          </p:cNvPr>
          <p:cNvGraphicFramePr>
            <a:graphicFrameLocks noGrp="1"/>
          </p:cNvGraphicFramePr>
          <p:nvPr>
            <p:extLst>
              <p:ext uri="{D42A27DB-BD31-4B8C-83A1-F6EECF244321}">
                <p14:modId xmlns:p14="http://schemas.microsoft.com/office/powerpoint/2010/main" val="1301270748"/>
              </p:ext>
            </p:extLst>
          </p:nvPr>
        </p:nvGraphicFramePr>
        <p:xfrm>
          <a:off x="733424" y="1255694"/>
          <a:ext cx="10631260" cy="2966720"/>
        </p:xfrm>
        <a:graphic>
          <a:graphicData uri="http://schemas.openxmlformats.org/drawingml/2006/table">
            <a:tbl>
              <a:tblPr firstRow="1" bandRow="1">
                <a:tableStyleId>{5C22544A-7EE6-4342-B048-85BDC9FD1C3A}</a:tableStyleId>
              </a:tblPr>
              <a:tblGrid>
                <a:gridCol w="5315630">
                  <a:extLst>
                    <a:ext uri="{9D8B030D-6E8A-4147-A177-3AD203B41FA5}">
                      <a16:colId xmlns:a16="http://schemas.microsoft.com/office/drawing/2014/main" val="245317514"/>
                    </a:ext>
                  </a:extLst>
                </a:gridCol>
                <a:gridCol w="5315630">
                  <a:extLst>
                    <a:ext uri="{9D8B030D-6E8A-4147-A177-3AD203B41FA5}">
                      <a16:colId xmlns:a16="http://schemas.microsoft.com/office/drawing/2014/main" val="3025748818"/>
                    </a:ext>
                  </a:extLst>
                </a:gridCol>
              </a:tblGrid>
              <a:tr h="370840">
                <a:tc>
                  <a:txBody>
                    <a:bodyPr/>
                    <a:lstStyle/>
                    <a:p>
                      <a:r>
                        <a:rPr lang="en-US"/>
                        <a:t>Volume</a:t>
                      </a:r>
                    </a:p>
                  </a:txBody>
                  <a:tcPr/>
                </a:tc>
                <a:tc>
                  <a:txBody>
                    <a:bodyPr/>
                    <a:lstStyle/>
                    <a:p>
                      <a:r>
                        <a:rPr lang="en-US"/>
                        <a:t>Price</a:t>
                      </a:r>
                    </a:p>
                  </a:txBody>
                  <a:tcPr/>
                </a:tc>
                <a:extLst>
                  <a:ext uri="{0D108BD9-81ED-4DB2-BD59-A6C34878D82A}">
                    <a16:rowId xmlns:a16="http://schemas.microsoft.com/office/drawing/2014/main" val="925298851"/>
                  </a:ext>
                </a:extLst>
              </a:tr>
              <a:tr h="370840">
                <a:tc>
                  <a:txBody>
                    <a:bodyPr/>
                    <a:lstStyle/>
                    <a:p>
                      <a:r>
                        <a:rPr lang="en-US" dirty="0"/>
                        <a:t>Up to 2M MAU</a:t>
                      </a:r>
                    </a:p>
                  </a:txBody>
                  <a:tcPr/>
                </a:tc>
                <a:tc>
                  <a:txBody>
                    <a:bodyPr/>
                    <a:lstStyle/>
                    <a:p>
                      <a:r>
                        <a:rPr lang="en-US" dirty="0"/>
                        <a:t>$25,000</a:t>
                      </a:r>
                    </a:p>
                  </a:txBody>
                  <a:tcPr/>
                </a:tc>
                <a:extLst>
                  <a:ext uri="{0D108BD9-81ED-4DB2-BD59-A6C34878D82A}">
                    <a16:rowId xmlns:a16="http://schemas.microsoft.com/office/drawing/2014/main" val="131127940"/>
                  </a:ext>
                </a:extLst>
              </a:tr>
              <a:tr h="370840">
                <a:tc>
                  <a:txBody>
                    <a:bodyPr/>
                    <a:lstStyle/>
                    <a:p>
                      <a:r>
                        <a:rPr lang="en-US"/>
                        <a:t>3M</a:t>
                      </a:r>
                    </a:p>
                  </a:txBody>
                  <a:tcPr/>
                </a:tc>
                <a:tc>
                  <a:txBody>
                    <a:bodyPr/>
                    <a:lstStyle/>
                    <a:p>
                      <a:r>
                        <a:rPr lang="en-US"/>
                        <a:t>$30,000</a:t>
                      </a:r>
                    </a:p>
                  </a:txBody>
                  <a:tcPr/>
                </a:tc>
                <a:extLst>
                  <a:ext uri="{0D108BD9-81ED-4DB2-BD59-A6C34878D82A}">
                    <a16:rowId xmlns:a16="http://schemas.microsoft.com/office/drawing/2014/main" val="1241850205"/>
                  </a:ext>
                </a:extLst>
              </a:tr>
              <a:tr h="370840">
                <a:tc>
                  <a:txBody>
                    <a:bodyPr/>
                    <a:lstStyle/>
                    <a:p>
                      <a:r>
                        <a:rPr lang="en-US"/>
                        <a:t>4M</a:t>
                      </a:r>
                    </a:p>
                  </a:txBody>
                  <a:tcPr/>
                </a:tc>
                <a:tc>
                  <a:txBody>
                    <a:bodyPr/>
                    <a:lstStyle/>
                    <a:p>
                      <a:r>
                        <a:rPr lang="en-US"/>
                        <a:t>$35,000</a:t>
                      </a:r>
                    </a:p>
                  </a:txBody>
                  <a:tcPr/>
                </a:tc>
                <a:extLst>
                  <a:ext uri="{0D108BD9-81ED-4DB2-BD59-A6C34878D82A}">
                    <a16:rowId xmlns:a16="http://schemas.microsoft.com/office/drawing/2014/main" val="1675238107"/>
                  </a:ext>
                </a:extLst>
              </a:tr>
              <a:tr h="370840">
                <a:tc>
                  <a:txBody>
                    <a:bodyPr/>
                    <a:lstStyle/>
                    <a:p>
                      <a:r>
                        <a:rPr lang="en-US"/>
                        <a:t>5M</a:t>
                      </a:r>
                    </a:p>
                  </a:txBody>
                  <a:tcPr/>
                </a:tc>
                <a:tc>
                  <a:txBody>
                    <a:bodyPr/>
                    <a:lstStyle/>
                    <a:p>
                      <a:r>
                        <a:rPr lang="en-US"/>
                        <a:t>$40,000</a:t>
                      </a:r>
                    </a:p>
                  </a:txBody>
                  <a:tcPr/>
                </a:tc>
                <a:extLst>
                  <a:ext uri="{0D108BD9-81ED-4DB2-BD59-A6C34878D82A}">
                    <a16:rowId xmlns:a16="http://schemas.microsoft.com/office/drawing/2014/main" val="2551391888"/>
                  </a:ext>
                </a:extLst>
              </a:tr>
              <a:tr h="370840">
                <a:tc>
                  <a:txBody>
                    <a:bodyPr/>
                    <a:lstStyle/>
                    <a:p>
                      <a:r>
                        <a:rPr lang="en-US"/>
                        <a:t>7.5M</a:t>
                      </a:r>
                    </a:p>
                  </a:txBody>
                  <a:tcPr/>
                </a:tc>
                <a:tc>
                  <a:txBody>
                    <a:bodyPr/>
                    <a:lstStyle/>
                    <a:p>
                      <a:r>
                        <a:rPr lang="en-US"/>
                        <a:t>$52,500</a:t>
                      </a:r>
                    </a:p>
                  </a:txBody>
                  <a:tcPr/>
                </a:tc>
                <a:extLst>
                  <a:ext uri="{0D108BD9-81ED-4DB2-BD59-A6C34878D82A}">
                    <a16:rowId xmlns:a16="http://schemas.microsoft.com/office/drawing/2014/main" val="2644313119"/>
                  </a:ext>
                </a:extLst>
              </a:tr>
              <a:tr h="370840">
                <a:tc>
                  <a:txBody>
                    <a:bodyPr/>
                    <a:lstStyle/>
                    <a:p>
                      <a:r>
                        <a:rPr lang="en-US"/>
                        <a:t>10M</a:t>
                      </a:r>
                    </a:p>
                  </a:txBody>
                  <a:tcPr/>
                </a:tc>
                <a:tc>
                  <a:txBody>
                    <a:bodyPr/>
                    <a:lstStyle/>
                    <a:p>
                      <a:r>
                        <a:rPr lang="en-US"/>
                        <a:t>$62,000</a:t>
                      </a:r>
                    </a:p>
                  </a:txBody>
                  <a:tcPr/>
                </a:tc>
                <a:extLst>
                  <a:ext uri="{0D108BD9-81ED-4DB2-BD59-A6C34878D82A}">
                    <a16:rowId xmlns:a16="http://schemas.microsoft.com/office/drawing/2014/main" val="2577981312"/>
                  </a:ext>
                </a:extLst>
              </a:tr>
              <a:tr h="370840">
                <a:tc>
                  <a:txBody>
                    <a:bodyPr/>
                    <a:lstStyle/>
                    <a:p>
                      <a:r>
                        <a:rPr lang="en-US"/>
                        <a:t>15M</a:t>
                      </a:r>
                    </a:p>
                  </a:txBody>
                  <a:tcPr/>
                </a:tc>
                <a:tc>
                  <a:txBody>
                    <a:bodyPr/>
                    <a:lstStyle/>
                    <a:p>
                      <a:r>
                        <a:rPr lang="en-US" dirty="0"/>
                        <a:t>$81,000</a:t>
                      </a:r>
                    </a:p>
                  </a:txBody>
                  <a:tcPr/>
                </a:tc>
                <a:extLst>
                  <a:ext uri="{0D108BD9-81ED-4DB2-BD59-A6C34878D82A}">
                    <a16:rowId xmlns:a16="http://schemas.microsoft.com/office/drawing/2014/main" val="3566119736"/>
                  </a:ext>
                </a:extLst>
              </a:tr>
            </a:tbl>
          </a:graphicData>
        </a:graphic>
      </p:graphicFrame>
      <p:sp>
        <p:nvSpPr>
          <p:cNvPr id="2" name="TextBox 1">
            <a:extLst>
              <a:ext uri="{FF2B5EF4-FFF2-40B4-BE49-F238E27FC236}">
                <a16:creationId xmlns:a16="http://schemas.microsoft.com/office/drawing/2014/main" id="{9C476094-D3AE-48E7-C257-C8F55989D84D}"/>
              </a:ext>
            </a:extLst>
          </p:cNvPr>
          <p:cNvSpPr txBox="1"/>
          <p:nvPr/>
        </p:nvSpPr>
        <p:spPr>
          <a:xfrm>
            <a:off x="733425" y="5106025"/>
            <a:ext cx="10631260" cy="1200329"/>
          </a:xfrm>
          <a:prstGeom prst="rect">
            <a:avLst/>
          </a:prstGeom>
          <a:noFill/>
        </p:spPr>
        <p:txBody>
          <a:bodyPr wrap="square" rtlCol="0">
            <a:spAutoFit/>
          </a:bodyPr>
          <a:lstStyle/>
          <a:p>
            <a:pPr marL="285750" indent="-285750">
              <a:buFont typeface="Arial" panose="020B0604020202020204" pitchFamily="34" charset="0"/>
              <a:buChar char="•"/>
            </a:pPr>
            <a:r>
              <a:rPr lang="en-US" dirty="0"/>
              <a:t>We will have rate cards in local currency</a:t>
            </a:r>
          </a:p>
          <a:p>
            <a:pPr marL="285750" indent="-285750">
              <a:buFont typeface="Arial" panose="020B0604020202020204" pitchFamily="34" charset="0"/>
              <a:buChar char="•"/>
            </a:pPr>
            <a:r>
              <a:rPr lang="en-US" dirty="0"/>
              <a:t>We will not be creating rate cards for alternative metrics (Impressions, PV </a:t>
            </a:r>
            <a:r>
              <a:rPr lang="en-US" dirty="0" err="1"/>
              <a:t>etc</a:t>
            </a:r>
            <a:r>
              <a:rPr lang="en-US" dirty="0"/>
              <a:t>)</a:t>
            </a:r>
          </a:p>
          <a:p>
            <a:pPr marL="285750" indent="-285750">
              <a:buFont typeface="Arial" panose="020B0604020202020204" pitchFamily="34" charset="0"/>
              <a:buChar char="•"/>
            </a:pPr>
            <a:r>
              <a:rPr lang="en-US" dirty="0"/>
              <a:t>It should not be assumed that customer’s MAU volume for experimentation matches MAU count above as customer could use this tool on more or less sites than they do experimentation</a:t>
            </a:r>
          </a:p>
        </p:txBody>
      </p:sp>
    </p:spTree>
    <p:extLst>
      <p:ext uri="{BB962C8B-B14F-4D97-AF65-F5344CB8AC3E}">
        <p14:creationId xmlns:p14="http://schemas.microsoft.com/office/powerpoint/2010/main" val="42626337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4D6427-6B5E-D758-44C3-C71E933C7D1D}"/>
              </a:ext>
            </a:extLst>
          </p:cNvPr>
          <p:cNvSpPr>
            <a:spLocks noGrp="1"/>
          </p:cNvSpPr>
          <p:nvPr>
            <p:ph type="body" sz="quarter" idx="11"/>
          </p:nvPr>
        </p:nvSpPr>
        <p:spPr/>
        <p:txBody>
          <a:bodyPr/>
          <a:lstStyle/>
          <a:p>
            <a:r>
              <a:rPr lang="en-US" dirty="0" err="1"/>
              <a:t>Vercel</a:t>
            </a:r>
            <a:r>
              <a:rPr lang="en-US" dirty="0"/>
              <a:t> Hosting</a:t>
            </a:r>
            <a:br>
              <a:rPr lang="en-US" dirty="0"/>
            </a:br>
            <a:r>
              <a:rPr lang="en-US" sz="3500" i="1" dirty="0">
                <a:solidFill>
                  <a:schemeClr val="accent3"/>
                </a:solidFill>
              </a:rPr>
              <a:t>(Finalizing)</a:t>
            </a:r>
          </a:p>
        </p:txBody>
      </p:sp>
      <p:sp>
        <p:nvSpPr>
          <p:cNvPr id="3" name="Text Placeholder 2">
            <a:extLst>
              <a:ext uri="{FF2B5EF4-FFF2-40B4-BE49-F238E27FC236}">
                <a16:creationId xmlns:a16="http://schemas.microsoft.com/office/drawing/2014/main" id="{B1A122B1-CBBF-6C34-4805-A6C94B9B3798}"/>
              </a:ext>
            </a:extLst>
          </p:cNvPr>
          <p:cNvSpPr>
            <a:spLocks noGrp="1"/>
          </p:cNvSpPr>
          <p:nvPr>
            <p:ph type="body" sz="quarter" idx="13"/>
          </p:nvPr>
        </p:nvSpPr>
        <p:spPr/>
        <p:txBody>
          <a:bodyPr/>
          <a:lstStyle/>
          <a:p>
            <a:r>
              <a:rPr lang="en-US" dirty="0"/>
              <a:t>Hosting of Headless Applications</a:t>
            </a:r>
          </a:p>
        </p:txBody>
      </p:sp>
      <p:sp>
        <p:nvSpPr>
          <p:cNvPr id="4" name="Text Placeholder 3">
            <a:extLst>
              <a:ext uri="{FF2B5EF4-FFF2-40B4-BE49-F238E27FC236}">
                <a16:creationId xmlns:a16="http://schemas.microsoft.com/office/drawing/2014/main" id="{4786D7F5-4B49-DB7F-F825-5B85A5040779}"/>
              </a:ext>
            </a:extLst>
          </p:cNvPr>
          <p:cNvSpPr>
            <a:spLocks noGrp="1"/>
          </p:cNvSpPr>
          <p:nvPr>
            <p:ph type="body" sz="quarter" idx="14"/>
          </p:nvPr>
        </p:nvSpPr>
        <p:spPr/>
        <p:txBody>
          <a:bodyPr/>
          <a:lstStyle/>
          <a:p>
            <a:r>
              <a:rPr lang="en-US" dirty="0"/>
              <a:t>Industry-leading application hosting and development framework to support our SaaS CMS Option</a:t>
            </a:r>
          </a:p>
          <a:p>
            <a:endParaRPr lang="en-US" dirty="0"/>
          </a:p>
        </p:txBody>
      </p:sp>
      <p:pic>
        <p:nvPicPr>
          <p:cNvPr id="9" name="Picture Placeholder 8">
            <a:extLst>
              <a:ext uri="{FF2B5EF4-FFF2-40B4-BE49-F238E27FC236}">
                <a16:creationId xmlns:a16="http://schemas.microsoft.com/office/drawing/2014/main" id="{D4BF5346-722B-9188-B424-702E93A706AE}"/>
              </a:ext>
            </a:extLst>
          </p:cNvPr>
          <p:cNvPicPr>
            <a:picLocks noGrp="1" noChangeAspect="1"/>
          </p:cNvPicPr>
          <p:nvPr>
            <p:ph type="pic" sz="quarter" idx="10"/>
          </p:nvPr>
        </p:nvPicPr>
        <p:blipFill rotWithShape="1">
          <a:blip r:embed="rId2"/>
          <a:srcRect t="-31808" r="-136" b="-31808"/>
          <a:stretch/>
        </p:blipFill>
        <p:spPr>
          <a:xfrm>
            <a:off x="909829" y="819570"/>
            <a:ext cx="4256532" cy="5218860"/>
          </a:xfrm>
        </p:spPr>
      </p:pic>
    </p:spTree>
    <p:extLst>
      <p:ext uri="{BB962C8B-B14F-4D97-AF65-F5344CB8AC3E}">
        <p14:creationId xmlns:p14="http://schemas.microsoft.com/office/powerpoint/2010/main" val="2003335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D4D6427-6B5E-D758-44C3-C71E933C7D1D}"/>
              </a:ext>
            </a:extLst>
          </p:cNvPr>
          <p:cNvSpPr>
            <a:spLocks noGrp="1"/>
          </p:cNvSpPr>
          <p:nvPr>
            <p:ph type="body" sz="quarter" idx="11"/>
          </p:nvPr>
        </p:nvSpPr>
        <p:spPr/>
        <p:txBody>
          <a:bodyPr/>
          <a:lstStyle/>
          <a:p>
            <a:r>
              <a:rPr lang="en-US" dirty="0"/>
              <a:t>Lucid Chart Seats</a:t>
            </a:r>
            <a:br>
              <a:rPr lang="en-US" dirty="0"/>
            </a:br>
            <a:r>
              <a:rPr lang="en-US" sz="3500" i="1" dirty="0">
                <a:solidFill>
                  <a:schemeClr val="accent3"/>
                </a:solidFill>
              </a:rPr>
              <a:t>(in development)</a:t>
            </a:r>
          </a:p>
        </p:txBody>
      </p:sp>
      <p:sp>
        <p:nvSpPr>
          <p:cNvPr id="3" name="Text Placeholder 2">
            <a:extLst>
              <a:ext uri="{FF2B5EF4-FFF2-40B4-BE49-F238E27FC236}">
                <a16:creationId xmlns:a16="http://schemas.microsoft.com/office/drawing/2014/main" id="{B1A122B1-CBBF-6C34-4805-A6C94B9B3798}"/>
              </a:ext>
            </a:extLst>
          </p:cNvPr>
          <p:cNvSpPr>
            <a:spLocks noGrp="1"/>
          </p:cNvSpPr>
          <p:nvPr>
            <p:ph type="body" sz="quarter" idx="13"/>
          </p:nvPr>
        </p:nvSpPr>
        <p:spPr/>
        <p:txBody>
          <a:bodyPr/>
          <a:lstStyle/>
          <a:p>
            <a:r>
              <a:rPr lang="en-US" dirty="0"/>
              <a:t>Visualization Tooling to support CMP</a:t>
            </a:r>
          </a:p>
        </p:txBody>
      </p:sp>
      <p:sp>
        <p:nvSpPr>
          <p:cNvPr id="4" name="Text Placeholder 3">
            <a:extLst>
              <a:ext uri="{FF2B5EF4-FFF2-40B4-BE49-F238E27FC236}">
                <a16:creationId xmlns:a16="http://schemas.microsoft.com/office/drawing/2014/main" id="{4786D7F5-4B49-DB7F-F825-5B85A5040779}"/>
              </a:ext>
            </a:extLst>
          </p:cNvPr>
          <p:cNvSpPr>
            <a:spLocks noGrp="1"/>
          </p:cNvSpPr>
          <p:nvPr>
            <p:ph type="body" sz="quarter" idx="14"/>
          </p:nvPr>
        </p:nvSpPr>
        <p:spPr/>
        <p:txBody>
          <a:bodyPr/>
          <a:lstStyle/>
          <a:p>
            <a:r>
              <a:rPr lang="en-US" dirty="0"/>
              <a:t>Industry-leading visualization canvas supporting teams collaborating on Experimentation</a:t>
            </a:r>
          </a:p>
          <a:p>
            <a:endParaRPr lang="en-US" dirty="0"/>
          </a:p>
        </p:txBody>
      </p:sp>
      <p:pic>
        <p:nvPicPr>
          <p:cNvPr id="8" name="Picture Placeholder 7" descr="A black text on a white background&#10;&#10;Description automatically generated">
            <a:extLst>
              <a:ext uri="{FF2B5EF4-FFF2-40B4-BE49-F238E27FC236}">
                <a16:creationId xmlns:a16="http://schemas.microsoft.com/office/drawing/2014/main" id="{4192A3C1-8AFB-603D-F2A5-921F75E01F60}"/>
              </a:ext>
            </a:extLst>
          </p:cNvPr>
          <p:cNvPicPr>
            <a:picLocks noGrp="1" noChangeAspect="1"/>
          </p:cNvPicPr>
          <p:nvPr>
            <p:ph type="pic" sz="quarter" idx="10"/>
          </p:nvPr>
        </p:nvPicPr>
        <p:blipFill rotWithShape="1">
          <a:blip r:embed="rId2"/>
          <a:srcRect l="-1" t="-67788" r="-380" b="-67788"/>
          <a:stretch/>
        </p:blipFill>
        <p:spPr>
          <a:xfrm>
            <a:off x="909829" y="819570"/>
            <a:ext cx="4256532" cy="5218860"/>
          </a:xfrm>
        </p:spPr>
      </p:pic>
    </p:spTree>
    <p:extLst>
      <p:ext uri="{BB962C8B-B14F-4D97-AF65-F5344CB8AC3E}">
        <p14:creationId xmlns:p14="http://schemas.microsoft.com/office/powerpoint/2010/main" val="14418951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7388813-A915-5528-942C-ED56B4E2EE3A}"/>
              </a:ext>
            </a:extLst>
          </p:cNvPr>
          <p:cNvSpPr>
            <a:spLocks noGrp="1"/>
          </p:cNvSpPr>
          <p:nvPr>
            <p:ph type="body" sz="quarter" idx="14"/>
          </p:nvPr>
        </p:nvSpPr>
        <p:spPr/>
        <p:txBody>
          <a:bodyPr/>
          <a:lstStyle/>
          <a:p>
            <a:r>
              <a:rPr lang="en-US" dirty="0"/>
              <a:t>Questions?</a:t>
            </a:r>
          </a:p>
        </p:txBody>
      </p:sp>
    </p:spTree>
    <p:extLst>
      <p:ext uri="{BB962C8B-B14F-4D97-AF65-F5344CB8AC3E}">
        <p14:creationId xmlns:p14="http://schemas.microsoft.com/office/powerpoint/2010/main" val="3409208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85FC50-11C9-97EC-0990-41925F506CC8}"/>
              </a:ext>
            </a:extLst>
          </p:cNvPr>
          <p:cNvSpPr>
            <a:spLocks noGrp="1"/>
          </p:cNvSpPr>
          <p:nvPr>
            <p:ph type="body" sz="quarter" idx="11"/>
          </p:nvPr>
        </p:nvSpPr>
        <p:spPr/>
        <p:txBody>
          <a:bodyPr/>
          <a:lstStyle/>
          <a:p>
            <a:r>
              <a:rPr lang="en-US" dirty="0"/>
              <a:t>Signs we are Succeeding</a:t>
            </a:r>
          </a:p>
        </p:txBody>
      </p:sp>
      <p:sp>
        <p:nvSpPr>
          <p:cNvPr id="3" name="Text Placeholder 2">
            <a:extLst>
              <a:ext uri="{FF2B5EF4-FFF2-40B4-BE49-F238E27FC236}">
                <a16:creationId xmlns:a16="http://schemas.microsoft.com/office/drawing/2014/main" id="{3B295228-0E80-3475-2348-C9388513B082}"/>
              </a:ext>
            </a:extLst>
          </p:cNvPr>
          <p:cNvSpPr>
            <a:spLocks noGrp="1"/>
          </p:cNvSpPr>
          <p:nvPr>
            <p:ph type="body" sz="quarter" idx="13"/>
          </p:nvPr>
        </p:nvSpPr>
        <p:spPr/>
        <p:txBody>
          <a:bodyPr/>
          <a:lstStyle/>
          <a:p>
            <a:r>
              <a:rPr lang="en-US" dirty="0">
                <a:solidFill>
                  <a:schemeClr val="tx1"/>
                </a:solidFill>
              </a:rPr>
              <a:t>I love to say “yes we do”</a:t>
            </a:r>
          </a:p>
        </p:txBody>
      </p:sp>
      <p:sp>
        <p:nvSpPr>
          <p:cNvPr id="4" name="Text Placeholder 3">
            <a:extLst>
              <a:ext uri="{FF2B5EF4-FFF2-40B4-BE49-F238E27FC236}">
                <a16:creationId xmlns:a16="http://schemas.microsoft.com/office/drawing/2014/main" id="{2AE934A5-A797-D069-51A3-077167067D52}"/>
              </a:ext>
            </a:extLst>
          </p:cNvPr>
          <p:cNvSpPr>
            <a:spLocks noGrp="1"/>
          </p:cNvSpPr>
          <p:nvPr>
            <p:ph type="body" sz="quarter" idx="14"/>
          </p:nvPr>
        </p:nvSpPr>
        <p:spPr/>
        <p:txBody>
          <a:bodyPr/>
          <a:lstStyle/>
          <a:p>
            <a:r>
              <a:rPr lang="en-US" dirty="0">
                <a:solidFill>
                  <a:schemeClr val="tx1"/>
                </a:solidFill>
              </a:rPr>
              <a:t>We have stark raving fans</a:t>
            </a:r>
          </a:p>
        </p:txBody>
      </p:sp>
      <p:sp>
        <p:nvSpPr>
          <p:cNvPr id="5" name="Text Placeholder 4">
            <a:extLst>
              <a:ext uri="{FF2B5EF4-FFF2-40B4-BE49-F238E27FC236}">
                <a16:creationId xmlns:a16="http://schemas.microsoft.com/office/drawing/2014/main" id="{55583F94-262F-1265-3F35-2F658DD9D7AC}"/>
              </a:ext>
            </a:extLst>
          </p:cNvPr>
          <p:cNvSpPr>
            <a:spLocks noGrp="1"/>
          </p:cNvSpPr>
          <p:nvPr>
            <p:ph type="body" sz="quarter" idx="15"/>
          </p:nvPr>
        </p:nvSpPr>
        <p:spPr/>
        <p:txBody>
          <a:bodyPr/>
          <a:lstStyle/>
          <a:p>
            <a:r>
              <a:rPr lang="en-US" dirty="0">
                <a:solidFill>
                  <a:schemeClr val="tx1"/>
                </a:solidFill>
              </a:rPr>
              <a:t>Together we bring more value</a:t>
            </a:r>
          </a:p>
        </p:txBody>
      </p:sp>
      <p:sp>
        <p:nvSpPr>
          <p:cNvPr id="6" name="Text Placeholder 5">
            <a:extLst>
              <a:ext uri="{FF2B5EF4-FFF2-40B4-BE49-F238E27FC236}">
                <a16:creationId xmlns:a16="http://schemas.microsoft.com/office/drawing/2014/main" id="{2807F4ED-925D-70DE-E279-B40BACF47476}"/>
              </a:ext>
            </a:extLst>
          </p:cNvPr>
          <p:cNvSpPr>
            <a:spLocks noGrp="1"/>
          </p:cNvSpPr>
          <p:nvPr>
            <p:ph type="body" sz="quarter" idx="16"/>
          </p:nvPr>
        </p:nvSpPr>
        <p:spPr/>
        <p:txBody>
          <a:bodyPr/>
          <a:lstStyle/>
          <a:p>
            <a:r>
              <a:rPr lang="en-US" dirty="0">
                <a:solidFill>
                  <a:schemeClr val="tx1"/>
                </a:solidFill>
              </a:rPr>
              <a:t>We use each others’ entropy</a:t>
            </a:r>
          </a:p>
        </p:txBody>
      </p:sp>
      <p:sp>
        <p:nvSpPr>
          <p:cNvPr id="7" name="Text Placeholder 6">
            <a:extLst>
              <a:ext uri="{FF2B5EF4-FFF2-40B4-BE49-F238E27FC236}">
                <a16:creationId xmlns:a16="http://schemas.microsoft.com/office/drawing/2014/main" id="{29D78653-9DE8-5AE1-7E50-762DAB5A3960}"/>
              </a:ext>
            </a:extLst>
          </p:cNvPr>
          <p:cNvSpPr>
            <a:spLocks noGrp="1"/>
          </p:cNvSpPr>
          <p:nvPr>
            <p:ph type="body" sz="quarter" idx="17"/>
          </p:nvPr>
        </p:nvSpPr>
        <p:spPr/>
        <p:txBody>
          <a:bodyPr/>
          <a:lstStyle/>
          <a:p>
            <a:r>
              <a:rPr lang="en-US" dirty="0"/>
              <a:t>We build partnerships so that our team can say “yes we integrate” to answer customers needs</a:t>
            </a:r>
          </a:p>
        </p:txBody>
      </p:sp>
      <p:sp>
        <p:nvSpPr>
          <p:cNvPr id="8" name="Text Placeholder 7">
            <a:extLst>
              <a:ext uri="{FF2B5EF4-FFF2-40B4-BE49-F238E27FC236}">
                <a16:creationId xmlns:a16="http://schemas.microsoft.com/office/drawing/2014/main" id="{37E0489A-FE9D-F019-72F2-F4526CCEAB8A}"/>
              </a:ext>
            </a:extLst>
          </p:cNvPr>
          <p:cNvSpPr>
            <a:spLocks noGrp="1"/>
          </p:cNvSpPr>
          <p:nvPr>
            <p:ph type="body" sz="quarter" idx="18"/>
          </p:nvPr>
        </p:nvSpPr>
        <p:spPr/>
        <p:txBody>
          <a:bodyPr/>
          <a:lstStyle/>
          <a:p>
            <a:r>
              <a:rPr lang="en-US" dirty="0"/>
              <a:t>Customers stay with both of us because we make each other sticky and want to share joint success</a:t>
            </a:r>
          </a:p>
        </p:txBody>
      </p:sp>
      <p:sp>
        <p:nvSpPr>
          <p:cNvPr id="9" name="Text Placeholder 8">
            <a:extLst>
              <a:ext uri="{FF2B5EF4-FFF2-40B4-BE49-F238E27FC236}">
                <a16:creationId xmlns:a16="http://schemas.microsoft.com/office/drawing/2014/main" id="{D8BB33B8-10C7-6745-E432-004E180799D2}"/>
              </a:ext>
            </a:extLst>
          </p:cNvPr>
          <p:cNvSpPr>
            <a:spLocks noGrp="1"/>
          </p:cNvSpPr>
          <p:nvPr>
            <p:ph type="body" sz="quarter" idx="19"/>
          </p:nvPr>
        </p:nvSpPr>
        <p:spPr/>
        <p:txBody>
          <a:bodyPr/>
          <a:lstStyle/>
          <a:p>
            <a:r>
              <a:rPr lang="en-US" dirty="0"/>
              <a:t>We are not the centers of our own universe. To customers we are all stars in their galaxy but we bring more joint value with our gravity</a:t>
            </a:r>
          </a:p>
        </p:txBody>
      </p:sp>
      <p:sp>
        <p:nvSpPr>
          <p:cNvPr id="10" name="Text Placeholder 9">
            <a:extLst>
              <a:ext uri="{FF2B5EF4-FFF2-40B4-BE49-F238E27FC236}">
                <a16:creationId xmlns:a16="http://schemas.microsoft.com/office/drawing/2014/main" id="{CEA79A75-144C-3482-67BF-5B52C5FDCF06}"/>
              </a:ext>
            </a:extLst>
          </p:cNvPr>
          <p:cNvSpPr>
            <a:spLocks noGrp="1"/>
          </p:cNvSpPr>
          <p:nvPr>
            <p:ph type="body" sz="quarter" idx="20"/>
          </p:nvPr>
        </p:nvSpPr>
        <p:spPr/>
        <p:txBody>
          <a:bodyPr/>
          <a:lstStyle/>
          <a:p>
            <a:r>
              <a:rPr lang="en-US" dirty="0"/>
              <a:t>We stand each other up and we give each other wind to our sails</a:t>
            </a:r>
          </a:p>
        </p:txBody>
      </p:sp>
    </p:spTree>
    <p:extLst>
      <p:ext uri="{BB962C8B-B14F-4D97-AF65-F5344CB8AC3E}">
        <p14:creationId xmlns:p14="http://schemas.microsoft.com/office/powerpoint/2010/main" val="24221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fade">
                                      <p:cBhvr>
                                        <p:cTn id="2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P spid="6" grpId="0" build="p"/>
      <p:bldP spid="8" grpId="0" build="p"/>
      <p:bldP spid="9" grpId="0" build="p"/>
      <p:bldP spid="10"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28607-FC0D-235C-23A8-21BE27F49DA4}"/>
              </a:ext>
            </a:extLst>
          </p:cNvPr>
          <p:cNvSpPr txBox="1">
            <a:spLocks/>
          </p:cNvSpPr>
          <p:nvPr/>
        </p:nvSpPr>
        <p:spPr>
          <a:xfrm>
            <a:off x="733425" y="436108"/>
            <a:ext cx="10457089" cy="5871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bg1"/>
                </a:solidFill>
              </a:rPr>
              <a:t>Our Three Concentrations of Partnership Execution</a:t>
            </a:r>
          </a:p>
        </p:txBody>
      </p:sp>
      <p:grpSp>
        <p:nvGrpSpPr>
          <p:cNvPr id="3" name="Group 2">
            <a:extLst>
              <a:ext uri="{FF2B5EF4-FFF2-40B4-BE49-F238E27FC236}">
                <a16:creationId xmlns:a16="http://schemas.microsoft.com/office/drawing/2014/main" id="{6FF888FB-D3F6-F954-8C35-C2A7F2ECA735}"/>
              </a:ext>
            </a:extLst>
          </p:cNvPr>
          <p:cNvGrpSpPr/>
          <p:nvPr/>
        </p:nvGrpSpPr>
        <p:grpSpPr>
          <a:xfrm>
            <a:off x="1620837" y="1206955"/>
            <a:ext cx="3165475" cy="2222045"/>
            <a:chOff x="733425" y="1580385"/>
            <a:chExt cx="3165475" cy="2222045"/>
          </a:xfrm>
        </p:grpSpPr>
        <p:sp>
          <p:nvSpPr>
            <p:cNvPr id="4" name="Rounded Rectangle 3">
              <a:extLst>
                <a:ext uri="{FF2B5EF4-FFF2-40B4-BE49-F238E27FC236}">
                  <a16:creationId xmlns:a16="http://schemas.microsoft.com/office/drawing/2014/main" id="{6A9E6A75-52B3-EA3F-CBD3-0D8DD2C555E9}"/>
                </a:ext>
              </a:extLst>
            </p:cNvPr>
            <p:cNvSpPr/>
            <p:nvPr/>
          </p:nvSpPr>
          <p:spPr>
            <a:xfrm>
              <a:off x="733425" y="1580385"/>
              <a:ext cx="3165475" cy="2222045"/>
            </a:xfrm>
            <a:prstGeom prst="roundRect">
              <a:avLst>
                <a:gd name="adj" fmla="val 5469"/>
              </a:avLst>
            </a:prstGeom>
            <a:solidFill>
              <a:schemeClr val="accent4">
                <a:alpha val="50271"/>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T Commons" panose="02000506040000020004" pitchFamily="2" charset="77"/>
                <a:ea typeface="+mn-ea"/>
                <a:cs typeface="+mn-cs"/>
              </a:endParaRPr>
            </a:p>
          </p:txBody>
        </p:sp>
        <p:sp>
          <p:nvSpPr>
            <p:cNvPr id="5" name="Google Shape;1825;p331">
              <a:extLst>
                <a:ext uri="{FF2B5EF4-FFF2-40B4-BE49-F238E27FC236}">
                  <a16:creationId xmlns:a16="http://schemas.microsoft.com/office/drawing/2014/main" id="{21D41FD6-AE05-3805-4494-EEC3C61590EB}"/>
                </a:ext>
              </a:extLst>
            </p:cNvPr>
            <p:cNvSpPr txBox="1">
              <a:spLocks/>
            </p:cNvSpPr>
            <p:nvPr/>
          </p:nvSpPr>
          <p:spPr>
            <a:xfrm>
              <a:off x="958041" y="1751440"/>
              <a:ext cx="2712259" cy="308242"/>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TT Commons" panose="02000506040000020004" pitchFamily="2" charset="77"/>
                  <a:ea typeface="+mj-ea"/>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dirty="0">
                  <a:solidFill>
                    <a:schemeClr val="bg1"/>
                  </a:solidFill>
                  <a:latin typeface="Arial" panose="020B0604020202020204"/>
                  <a:ea typeface="Helvetica Neue"/>
                  <a:sym typeface="Helvetica Neue"/>
                </a:rPr>
                <a:t>Co-sell</a:t>
              </a:r>
              <a:endParaRPr kumimoji="0" lang="en-US" sz="2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endParaRPr lang="en-US" sz="1467" dirty="0">
                <a:solidFill>
                  <a:schemeClr val="bg1"/>
                </a:solidFill>
                <a:latin typeface="Arial" panose="020B0604020202020204"/>
                <a:ea typeface="Helvetica Neue"/>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467" b="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rPr>
                <a:t>Ability to create bi-directional pipeline </a:t>
              </a:r>
              <a:r>
                <a:rPr lang="en-US" sz="1467" b="0" dirty="0">
                  <a:solidFill>
                    <a:schemeClr val="bg1"/>
                  </a:solidFill>
                  <a:latin typeface="Arial" panose="020B0604020202020204"/>
                  <a:ea typeface="Helvetica Neue"/>
                  <a:sym typeface="Helvetica Neue"/>
                </a:rPr>
                <a:t>with partners and support the winning of new logos</a:t>
              </a:r>
              <a:endParaRPr kumimoji="0" lang="en-US" sz="1467" b="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grpSp>
      <p:grpSp>
        <p:nvGrpSpPr>
          <p:cNvPr id="6" name="Group 5">
            <a:extLst>
              <a:ext uri="{FF2B5EF4-FFF2-40B4-BE49-F238E27FC236}">
                <a16:creationId xmlns:a16="http://schemas.microsoft.com/office/drawing/2014/main" id="{6C618976-3F15-0C21-37B6-68BB0096E933}"/>
              </a:ext>
            </a:extLst>
          </p:cNvPr>
          <p:cNvGrpSpPr/>
          <p:nvPr/>
        </p:nvGrpSpPr>
        <p:grpSpPr>
          <a:xfrm>
            <a:off x="5127625" y="1206955"/>
            <a:ext cx="3165475" cy="2222045"/>
            <a:chOff x="4810125" y="1580385"/>
            <a:chExt cx="3165475" cy="2222045"/>
          </a:xfrm>
        </p:grpSpPr>
        <p:sp>
          <p:nvSpPr>
            <p:cNvPr id="7" name="Rounded Rectangle 6">
              <a:extLst>
                <a:ext uri="{FF2B5EF4-FFF2-40B4-BE49-F238E27FC236}">
                  <a16:creationId xmlns:a16="http://schemas.microsoft.com/office/drawing/2014/main" id="{8B261603-AC05-AEFB-360A-3A982E8D6E2C}"/>
                </a:ext>
              </a:extLst>
            </p:cNvPr>
            <p:cNvSpPr/>
            <p:nvPr/>
          </p:nvSpPr>
          <p:spPr>
            <a:xfrm>
              <a:off x="4810125" y="1580385"/>
              <a:ext cx="3165475" cy="2222045"/>
            </a:xfrm>
            <a:prstGeom prst="roundRect">
              <a:avLst>
                <a:gd name="adj" fmla="val 5469"/>
              </a:avLst>
            </a:prstGeom>
            <a:solidFill>
              <a:schemeClr val="accent1">
                <a:alpha val="50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T Commons" panose="02000506040000020004" pitchFamily="2" charset="77"/>
                <a:ea typeface="+mn-ea"/>
                <a:cs typeface="+mn-cs"/>
              </a:endParaRPr>
            </a:p>
          </p:txBody>
        </p:sp>
        <p:sp>
          <p:nvSpPr>
            <p:cNvPr id="8" name="Google Shape;1825;p331">
              <a:extLst>
                <a:ext uri="{FF2B5EF4-FFF2-40B4-BE49-F238E27FC236}">
                  <a16:creationId xmlns:a16="http://schemas.microsoft.com/office/drawing/2014/main" id="{188BCFC0-2729-57BD-6936-4CB543E78603}"/>
                </a:ext>
              </a:extLst>
            </p:cNvPr>
            <p:cNvSpPr txBox="1">
              <a:spLocks/>
            </p:cNvSpPr>
            <p:nvPr/>
          </p:nvSpPr>
          <p:spPr>
            <a:xfrm>
              <a:off x="5034741" y="1724144"/>
              <a:ext cx="2712259" cy="308242"/>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TT Commons" panose="02000506040000020004" pitchFamily="2" charset="77"/>
                  <a:ea typeface="+mj-ea"/>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dirty="0">
                  <a:solidFill>
                    <a:schemeClr val="bg1"/>
                  </a:solidFill>
                  <a:latin typeface="Arial" panose="020B0604020202020204"/>
                  <a:ea typeface="Helvetica Neue"/>
                  <a:sym typeface="Helvetica Neue"/>
                </a:rPr>
                <a:t>GTM</a:t>
              </a:r>
              <a:endParaRPr kumimoji="0" lang="en-US" sz="2200" b="1"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endParaRPr lang="en-US" sz="1467" dirty="0">
                <a:solidFill>
                  <a:schemeClr val="bg1"/>
                </a:solidFill>
                <a:latin typeface="Arial" panose="020B0604020202020204"/>
                <a:ea typeface="Helvetica Neue"/>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467" b="0" i="0" u="none" strike="noStrike" kern="1200" cap="none" spc="0" normalizeH="0" baseline="0" noProof="0" dirty="0">
                  <a:ln>
                    <a:noFill/>
                  </a:ln>
                  <a:solidFill>
                    <a:schemeClr val="bg1"/>
                  </a:solidFill>
                  <a:effectLst/>
                  <a:uLnTx/>
                  <a:uFillTx/>
                  <a:latin typeface="Arial" panose="020B0604020202020204"/>
                  <a:ea typeface="Helvetica Neue"/>
                  <a:cs typeface="Arial" panose="020B0604020202020204" pitchFamily="34" charset="0"/>
                  <a:sym typeface="Helvetica Neue"/>
                </a:rPr>
                <a:t>Efforts we and our partner execute on together to promote the combined value of our brands</a:t>
              </a:r>
            </a:p>
          </p:txBody>
        </p:sp>
      </p:grpSp>
      <p:grpSp>
        <p:nvGrpSpPr>
          <p:cNvPr id="9" name="Group 8">
            <a:extLst>
              <a:ext uri="{FF2B5EF4-FFF2-40B4-BE49-F238E27FC236}">
                <a16:creationId xmlns:a16="http://schemas.microsoft.com/office/drawing/2014/main" id="{370EFE4B-305B-3DE4-1942-F2A6EA6326C1}"/>
              </a:ext>
            </a:extLst>
          </p:cNvPr>
          <p:cNvGrpSpPr/>
          <p:nvPr/>
        </p:nvGrpSpPr>
        <p:grpSpPr>
          <a:xfrm>
            <a:off x="8634413" y="1206955"/>
            <a:ext cx="3165475" cy="2222045"/>
            <a:chOff x="8429625" y="1580385"/>
            <a:chExt cx="3165475" cy="2222045"/>
          </a:xfrm>
        </p:grpSpPr>
        <p:sp>
          <p:nvSpPr>
            <p:cNvPr id="10" name="Rounded Rectangle 9">
              <a:extLst>
                <a:ext uri="{FF2B5EF4-FFF2-40B4-BE49-F238E27FC236}">
                  <a16:creationId xmlns:a16="http://schemas.microsoft.com/office/drawing/2014/main" id="{F02A1316-3B9C-D2FC-8499-D506BC20207A}"/>
                </a:ext>
              </a:extLst>
            </p:cNvPr>
            <p:cNvSpPr/>
            <p:nvPr/>
          </p:nvSpPr>
          <p:spPr>
            <a:xfrm>
              <a:off x="8429625" y="1580385"/>
              <a:ext cx="3165475" cy="2222045"/>
            </a:xfrm>
            <a:prstGeom prst="roundRect">
              <a:avLst>
                <a:gd name="adj" fmla="val 5469"/>
              </a:avLst>
            </a:prstGeom>
            <a:solidFill>
              <a:schemeClr val="accent2">
                <a:alpha val="50000"/>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T Commons" panose="02000506040000020004" pitchFamily="2" charset="77"/>
                <a:ea typeface="+mn-ea"/>
                <a:cs typeface="+mn-cs"/>
              </a:endParaRPr>
            </a:p>
          </p:txBody>
        </p:sp>
        <p:sp>
          <p:nvSpPr>
            <p:cNvPr id="11" name="Google Shape;1825;p331">
              <a:extLst>
                <a:ext uri="{FF2B5EF4-FFF2-40B4-BE49-F238E27FC236}">
                  <a16:creationId xmlns:a16="http://schemas.microsoft.com/office/drawing/2014/main" id="{DAA15C78-BBCA-087A-0809-409EE6D10567}"/>
                </a:ext>
              </a:extLst>
            </p:cNvPr>
            <p:cNvSpPr txBox="1">
              <a:spLocks/>
            </p:cNvSpPr>
            <p:nvPr/>
          </p:nvSpPr>
          <p:spPr>
            <a:xfrm>
              <a:off x="8654241" y="1737792"/>
              <a:ext cx="2712259" cy="308242"/>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3600" b="1" i="0" kern="1200">
                  <a:solidFill>
                    <a:schemeClr val="tx1"/>
                  </a:solidFill>
                  <a:latin typeface="TT Commons" panose="02000506040000020004" pitchFamily="2" charset="77"/>
                  <a:ea typeface="+mj-ea"/>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a:solidFill>
                    <a:schemeClr val="bg1"/>
                  </a:solidFill>
                  <a:latin typeface="Arial" panose="020B0604020202020204"/>
                  <a:ea typeface="Helvetica Neue"/>
                  <a:sym typeface="Helvetica Neue"/>
                </a:rPr>
                <a:t>Build-With</a:t>
              </a:r>
              <a:endParaRPr kumimoji="0" lang="en-US" sz="2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endParaRPr lang="en-US" sz="1467">
                <a:solidFill>
                  <a:schemeClr val="bg1"/>
                </a:solidFill>
                <a:latin typeface="Arial" panose="020B0604020202020204"/>
                <a:ea typeface="Helvetica Neue"/>
                <a:sym typeface="Helvetica Neue"/>
              </a:endParaRP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467"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Build connectors and integrations between two products to solve customer </a:t>
              </a:r>
              <a:r>
                <a:rPr lang="en-US" sz="1467" b="0">
                  <a:solidFill>
                    <a:schemeClr val="bg1"/>
                  </a:solidFill>
                  <a:latin typeface="Arial" panose="020B0604020202020204"/>
                  <a:ea typeface="Helvetica Neue"/>
                  <a:sym typeface="Helvetica Neue"/>
                </a:rPr>
                <a:t>joint </a:t>
              </a:r>
              <a:r>
                <a:rPr kumimoji="0" lang="en-US" sz="1467" b="0"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use-cases</a:t>
              </a:r>
            </a:p>
          </p:txBody>
        </p:sp>
      </p:grpSp>
      <p:cxnSp>
        <p:nvCxnSpPr>
          <p:cNvPr id="12" name="Google Shape;327;p46">
            <a:extLst>
              <a:ext uri="{FF2B5EF4-FFF2-40B4-BE49-F238E27FC236}">
                <a16:creationId xmlns:a16="http://schemas.microsoft.com/office/drawing/2014/main" id="{E4075746-2961-88D9-6F1F-771665FABA96}"/>
              </a:ext>
            </a:extLst>
          </p:cNvPr>
          <p:cNvCxnSpPr>
            <a:cxnSpLocks/>
          </p:cNvCxnSpPr>
          <p:nvPr/>
        </p:nvCxnSpPr>
        <p:spPr>
          <a:xfrm>
            <a:off x="290511" y="4577339"/>
            <a:ext cx="1016000" cy="0"/>
          </a:xfrm>
          <a:prstGeom prst="straightConnector1">
            <a:avLst/>
          </a:prstGeom>
          <a:noFill/>
          <a:ln w="12700" cap="flat" cmpd="sng">
            <a:solidFill>
              <a:schemeClr val="bg1"/>
            </a:solidFill>
            <a:prstDash val="sysDash"/>
            <a:round/>
            <a:headEnd type="none" w="med" len="med"/>
            <a:tailEnd type="none" w="med" len="med"/>
          </a:ln>
        </p:spPr>
      </p:cxnSp>
      <p:sp>
        <p:nvSpPr>
          <p:cNvPr id="13" name="Google Shape;1830;p331">
            <a:extLst>
              <a:ext uri="{FF2B5EF4-FFF2-40B4-BE49-F238E27FC236}">
                <a16:creationId xmlns:a16="http://schemas.microsoft.com/office/drawing/2014/main" id="{98AD151B-F8DC-A9CE-7126-677312818746}"/>
              </a:ext>
            </a:extLst>
          </p:cNvPr>
          <p:cNvSpPr txBox="1">
            <a:spLocks/>
          </p:cNvSpPr>
          <p:nvPr/>
        </p:nvSpPr>
        <p:spPr>
          <a:xfrm>
            <a:off x="290511" y="3611329"/>
            <a:ext cx="1016000" cy="91565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KPI</a:t>
            </a:r>
          </a:p>
        </p:txBody>
      </p:sp>
      <p:sp>
        <p:nvSpPr>
          <p:cNvPr id="14" name="Rounded Rectangle 13">
            <a:extLst>
              <a:ext uri="{FF2B5EF4-FFF2-40B4-BE49-F238E27FC236}">
                <a16:creationId xmlns:a16="http://schemas.microsoft.com/office/drawing/2014/main" id="{07710E75-B69D-AC66-3BF8-83D8046212D7}"/>
              </a:ext>
            </a:extLst>
          </p:cNvPr>
          <p:cNvSpPr/>
          <p:nvPr/>
        </p:nvSpPr>
        <p:spPr>
          <a:xfrm>
            <a:off x="1620836" y="3611319"/>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 of Opportunities Created</a:t>
            </a:r>
          </a:p>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Win Rate</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Sourced/Influenced Bookings</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5" name="Rounded Rectangle 14">
            <a:extLst>
              <a:ext uri="{FF2B5EF4-FFF2-40B4-BE49-F238E27FC236}">
                <a16:creationId xmlns:a16="http://schemas.microsoft.com/office/drawing/2014/main" id="{360FDBD4-FD4E-25D5-AF06-8C8F5B52620D}"/>
              </a:ext>
            </a:extLst>
          </p:cNvPr>
          <p:cNvSpPr/>
          <p:nvPr/>
        </p:nvSpPr>
        <p:spPr>
          <a:xfrm>
            <a:off x="5100636" y="3611319"/>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 of Leads Captured</a:t>
            </a:r>
          </a:p>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Case Studies</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 of Usable assets</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
        <p:nvSpPr>
          <p:cNvPr id="16" name="Rounded Rectangle 15">
            <a:extLst>
              <a:ext uri="{FF2B5EF4-FFF2-40B4-BE49-F238E27FC236}">
                <a16:creationId xmlns:a16="http://schemas.microsoft.com/office/drawing/2014/main" id="{4308C08C-8B3E-5272-DE40-69107AFE9EDA}"/>
              </a:ext>
            </a:extLst>
          </p:cNvPr>
          <p:cNvSpPr/>
          <p:nvPr/>
        </p:nvSpPr>
        <p:spPr>
          <a:xfrm>
            <a:off x="8643936" y="3611319"/>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 of customers using connector</a:t>
            </a:r>
          </a:p>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NPS Score with Customer</a:t>
            </a:r>
          </a:p>
        </p:txBody>
      </p:sp>
      <p:cxnSp>
        <p:nvCxnSpPr>
          <p:cNvPr id="17" name="Google Shape;327;p46">
            <a:extLst>
              <a:ext uri="{FF2B5EF4-FFF2-40B4-BE49-F238E27FC236}">
                <a16:creationId xmlns:a16="http://schemas.microsoft.com/office/drawing/2014/main" id="{3D90CCB3-F16E-8887-605B-7FFAE5C7B598}"/>
              </a:ext>
            </a:extLst>
          </p:cNvPr>
          <p:cNvCxnSpPr>
            <a:cxnSpLocks/>
          </p:cNvCxnSpPr>
          <p:nvPr/>
        </p:nvCxnSpPr>
        <p:spPr>
          <a:xfrm>
            <a:off x="290511" y="5559977"/>
            <a:ext cx="1016000" cy="0"/>
          </a:xfrm>
          <a:prstGeom prst="straightConnector1">
            <a:avLst/>
          </a:prstGeom>
          <a:noFill/>
          <a:ln w="12700" cap="flat" cmpd="sng">
            <a:solidFill>
              <a:schemeClr val="bg1"/>
            </a:solidFill>
            <a:prstDash val="sysDash"/>
            <a:round/>
            <a:headEnd type="none" w="med" len="med"/>
            <a:tailEnd type="none" w="med" len="med"/>
          </a:ln>
        </p:spPr>
      </p:cxnSp>
      <p:sp>
        <p:nvSpPr>
          <p:cNvPr id="18" name="Google Shape;1830;p331">
            <a:extLst>
              <a:ext uri="{FF2B5EF4-FFF2-40B4-BE49-F238E27FC236}">
                <a16:creationId xmlns:a16="http://schemas.microsoft.com/office/drawing/2014/main" id="{745D6E69-E93B-94A9-93EB-8B1BA705D833}"/>
              </a:ext>
            </a:extLst>
          </p:cNvPr>
          <p:cNvSpPr txBox="1">
            <a:spLocks/>
          </p:cNvSpPr>
          <p:nvPr/>
        </p:nvSpPr>
        <p:spPr>
          <a:xfrm>
            <a:off x="290511" y="4593967"/>
            <a:ext cx="1016000" cy="91565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Effort Drives</a:t>
            </a:r>
          </a:p>
        </p:txBody>
      </p:sp>
      <p:sp>
        <p:nvSpPr>
          <p:cNvPr id="19" name="Rounded Rectangle 18">
            <a:extLst>
              <a:ext uri="{FF2B5EF4-FFF2-40B4-BE49-F238E27FC236}">
                <a16:creationId xmlns:a16="http://schemas.microsoft.com/office/drawing/2014/main" id="{E28903F4-BCE4-BF88-52AD-C2A85C528495}"/>
              </a:ext>
            </a:extLst>
          </p:cNvPr>
          <p:cNvSpPr/>
          <p:nvPr/>
        </p:nvSpPr>
        <p:spPr>
          <a:xfrm>
            <a:off x="1620836" y="4593957"/>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Optimizely Booking Goals</a:t>
            </a:r>
          </a:p>
        </p:txBody>
      </p:sp>
      <p:sp>
        <p:nvSpPr>
          <p:cNvPr id="20" name="Rounded Rectangle 19">
            <a:extLst>
              <a:ext uri="{FF2B5EF4-FFF2-40B4-BE49-F238E27FC236}">
                <a16:creationId xmlns:a16="http://schemas.microsoft.com/office/drawing/2014/main" id="{11CD3EA8-35B2-1111-D0FD-2972ADACC282}"/>
              </a:ext>
            </a:extLst>
          </p:cNvPr>
          <p:cNvSpPr/>
          <p:nvPr/>
        </p:nvSpPr>
        <p:spPr>
          <a:xfrm>
            <a:off x="5100636" y="4593957"/>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Increased opportunities to Co-Sell</a:t>
            </a:r>
          </a:p>
        </p:txBody>
      </p:sp>
      <p:sp>
        <p:nvSpPr>
          <p:cNvPr id="21" name="Rounded Rectangle 20">
            <a:extLst>
              <a:ext uri="{FF2B5EF4-FFF2-40B4-BE49-F238E27FC236}">
                <a16:creationId xmlns:a16="http://schemas.microsoft.com/office/drawing/2014/main" id="{2AB3D8F8-C7D7-7F9F-A989-06395666E048}"/>
              </a:ext>
            </a:extLst>
          </p:cNvPr>
          <p:cNvSpPr/>
          <p:nvPr/>
        </p:nvSpPr>
        <p:spPr>
          <a:xfrm>
            <a:off x="8643936" y="4593957"/>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Stronger co-value proposition</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Increased Target Addressable Market</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cxnSp>
        <p:nvCxnSpPr>
          <p:cNvPr id="22" name="Google Shape;327;p46">
            <a:extLst>
              <a:ext uri="{FF2B5EF4-FFF2-40B4-BE49-F238E27FC236}">
                <a16:creationId xmlns:a16="http://schemas.microsoft.com/office/drawing/2014/main" id="{32FEBCE9-BA9A-0A0A-3C39-8DCBC98B2DAA}"/>
              </a:ext>
            </a:extLst>
          </p:cNvPr>
          <p:cNvCxnSpPr>
            <a:cxnSpLocks/>
          </p:cNvCxnSpPr>
          <p:nvPr/>
        </p:nvCxnSpPr>
        <p:spPr>
          <a:xfrm>
            <a:off x="290511" y="6556264"/>
            <a:ext cx="1016000" cy="0"/>
          </a:xfrm>
          <a:prstGeom prst="straightConnector1">
            <a:avLst/>
          </a:prstGeom>
          <a:noFill/>
          <a:ln w="12700" cap="flat" cmpd="sng">
            <a:solidFill>
              <a:schemeClr val="bg1"/>
            </a:solidFill>
            <a:prstDash val="sysDash"/>
            <a:round/>
            <a:headEnd type="none" w="med" len="med"/>
            <a:tailEnd type="none" w="med" len="med"/>
          </a:ln>
        </p:spPr>
      </p:cxnSp>
      <p:sp>
        <p:nvSpPr>
          <p:cNvPr id="23" name="Google Shape;1830;p331">
            <a:extLst>
              <a:ext uri="{FF2B5EF4-FFF2-40B4-BE49-F238E27FC236}">
                <a16:creationId xmlns:a16="http://schemas.microsoft.com/office/drawing/2014/main" id="{8A065423-F279-8E6A-E987-79E73FFFFF7D}"/>
              </a:ext>
            </a:extLst>
          </p:cNvPr>
          <p:cNvSpPr txBox="1">
            <a:spLocks/>
          </p:cNvSpPr>
          <p:nvPr/>
        </p:nvSpPr>
        <p:spPr>
          <a:xfrm>
            <a:off x="290511" y="5590254"/>
            <a:ext cx="1016000" cy="91565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Tactics</a:t>
            </a:r>
          </a:p>
        </p:txBody>
      </p:sp>
      <p:sp>
        <p:nvSpPr>
          <p:cNvPr id="24" name="Rounded Rectangle 23">
            <a:extLst>
              <a:ext uri="{FF2B5EF4-FFF2-40B4-BE49-F238E27FC236}">
                <a16:creationId xmlns:a16="http://schemas.microsoft.com/office/drawing/2014/main" id="{0F9A3BD9-9CD5-62EB-4B4F-A4130B7F314A}"/>
              </a:ext>
            </a:extLst>
          </p:cNvPr>
          <p:cNvSpPr/>
          <p:nvPr/>
        </p:nvSpPr>
        <p:spPr>
          <a:xfrm>
            <a:off x="1620836" y="5590244"/>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Account Mapping</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Lead Sharing</a:t>
            </a:r>
          </a:p>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Sales Bridging</a:t>
            </a:r>
          </a:p>
        </p:txBody>
      </p:sp>
      <p:sp>
        <p:nvSpPr>
          <p:cNvPr id="25" name="Rounded Rectangle 24">
            <a:extLst>
              <a:ext uri="{FF2B5EF4-FFF2-40B4-BE49-F238E27FC236}">
                <a16:creationId xmlns:a16="http://schemas.microsoft.com/office/drawing/2014/main" id="{194AB9E3-D7C7-D5AC-9B0F-36607EEF3C6D}"/>
              </a:ext>
            </a:extLst>
          </p:cNvPr>
          <p:cNvSpPr/>
          <p:nvPr/>
        </p:nvSpPr>
        <p:spPr>
          <a:xfrm>
            <a:off x="5100636" y="5590244"/>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Marketing Events</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Co-branded Collateral</a:t>
            </a:r>
          </a:p>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Joint Marketing Mix</a:t>
            </a:r>
          </a:p>
        </p:txBody>
      </p:sp>
      <p:sp>
        <p:nvSpPr>
          <p:cNvPr id="26" name="Rounded Rectangle 25">
            <a:extLst>
              <a:ext uri="{FF2B5EF4-FFF2-40B4-BE49-F238E27FC236}">
                <a16:creationId xmlns:a16="http://schemas.microsoft.com/office/drawing/2014/main" id="{6AD7C5E5-8C26-3B7F-B83F-D4871BF41446}"/>
              </a:ext>
            </a:extLst>
          </p:cNvPr>
          <p:cNvSpPr/>
          <p:nvPr/>
        </p:nvSpPr>
        <p:spPr>
          <a:xfrm>
            <a:off x="8643936" y="5590244"/>
            <a:ext cx="3165475" cy="866649"/>
          </a:xfrm>
          <a:prstGeom prst="roundRect">
            <a:avLst>
              <a:gd name="adj" fmla="val 5469"/>
            </a:avLst>
          </a:prstGeom>
          <a:solidFill>
            <a:schemeClr val="accent3">
              <a:lumMod val="20000"/>
              <a:lumOff val="80000"/>
              <a:alpha val="25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algn="ctr">
              <a:spcAft>
                <a:spcPts val="600"/>
              </a:spcAft>
              <a:defRPr/>
            </a:pPr>
            <a:r>
              <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rPr>
              <a:t>Tech Lead Bridging</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Commit to Integration</a:t>
            </a:r>
          </a:p>
          <a:p>
            <a:pPr algn="ctr">
              <a:spcAft>
                <a:spcPts val="600"/>
              </a:spcAft>
              <a:defRPr/>
            </a:pPr>
            <a:r>
              <a:rPr lang="en-US" sz="1200" b="1">
                <a:solidFill>
                  <a:schemeClr val="bg1"/>
                </a:solidFill>
                <a:latin typeface="Arial" panose="020B0604020202020204"/>
                <a:ea typeface="Helvetica Neue"/>
                <a:cs typeface="Arial" panose="020B0604020202020204" pitchFamily="34" charset="0"/>
                <a:sym typeface="Helvetica Neue"/>
              </a:rPr>
              <a:t>Co-solutioning Execution</a:t>
            </a:r>
            <a:endParaRPr kumimoji="0" lang="en-US" sz="1200" b="1" i="0" u="none" strike="noStrike" kern="1200" cap="none" spc="0" normalizeH="0" baseline="0" noProof="0">
              <a:ln>
                <a:noFill/>
              </a:ln>
              <a:solidFill>
                <a:schemeClr val="bg1"/>
              </a:solidFill>
              <a:effectLst/>
              <a:uLnTx/>
              <a:uFillTx/>
              <a:latin typeface="Arial" panose="020B0604020202020204"/>
              <a:ea typeface="Helvetica Neue"/>
              <a:cs typeface="Arial" panose="020B0604020202020204" pitchFamily="34" charset="0"/>
              <a:sym typeface="Helvetica Neue"/>
            </a:endParaRPr>
          </a:p>
        </p:txBody>
      </p:sp>
    </p:spTree>
    <p:extLst>
      <p:ext uri="{BB962C8B-B14F-4D97-AF65-F5344CB8AC3E}">
        <p14:creationId xmlns:p14="http://schemas.microsoft.com/office/powerpoint/2010/main" val="2300994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869A939-FC4D-DC62-41CA-B6805E3486CC}"/>
              </a:ext>
            </a:extLst>
          </p:cNvPr>
          <p:cNvSpPr>
            <a:spLocks noGrp="1"/>
          </p:cNvSpPr>
          <p:nvPr>
            <p:ph type="body" sz="quarter" idx="11"/>
          </p:nvPr>
        </p:nvSpPr>
        <p:spPr/>
        <p:txBody>
          <a:bodyPr/>
          <a:lstStyle/>
          <a:p>
            <a:r>
              <a:rPr lang="en-US" dirty="0"/>
              <a:t>01</a:t>
            </a:r>
          </a:p>
        </p:txBody>
      </p:sp>
      <p:sp>
        <p:nvSpPr>
          <p:cNvPr id="3" name="Text Placeholder 2">
            <a:extLst>
              <a:ext uri="{FF2B5EF4-FFF2-40B4-BE49-F238E27FC236}">
                <a16:creationId xmlns:a16="http://schemas.microsoft.com/office/drawing/2014/main" id="{DA3B72F9-BE04-AEF7-7076-F3CA573885F9}"/>
              </a:ext>
            </a:extLst>
          </p:cNvPr>
          <p:cNvSpPr>
            <a:spLocks noGrp="1"/>
          </p:cNvSpPr>
          <p:nvPr>
            <p:ph type="body" sz="quarter" idx="14"/>
          </p:nvPr>
        </p:nvSpPr>
        <p:spPr/>
        <p:txBody>
          <a:bodyPr/>
          <a:lstStyle/>
          <a:p>
            <a:r>
              <a:rPr lang="en-US" dirty="0"/>
              <a:t>How does Optimizely Pick Partners?</a:t>
            </a:r>
          </a:p>
        </p:txBody>
      </p:sp>
    </p:spTree>
    <p:extLst>
      <p:ext uri="{BB962C8B-B14F-4D97-AF65-F5344CB8AC3E}">
        <p14:creationId xmlns:p14="http://schemas.microsoft.com/office/powerpoint/2010/main" val="10808370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17A53354-09DC-AA9F-EF2F-53655FF2678B}"/>
              </a:ext>
            </a:extLst>
          </p:cNvPr>
          <p:cNvSpPr/>
          <p:nvPr/>
        </p:nvSpPr>
        <p:spPr>
          <a:xfrm>
            <a:off x="733425" y="1185185"/>
            <a:ext cx="10642146" cy="1089930"/>
          </a:xfrm>
          <a:prstGeom prst="roundRect">
            <a:avLst>
              <a:gd name="adj" fmla="val 5469"/>
            </a:avLst>
          </a:prstGeom>
          <a:solidFill>
            <a:schemeClr val="accent4">
              <a:alpha val="50271"/>
            </a:schemeClr>
          </a:solidFill>
          <a:ln w="12700">
            <a:solidFill>
              <a:schemeClr val="accent4"/>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dirty="0">
                <a:solidFill>
                  <a:schemeClr val="tx1"/>
                </a:solidFill>
                <a:latin typeface="Arial" panose="020B0604020202020204"/>
                <a:ea typeface="Helvetica Neue"/>
                <a:sym typeface="Helvetica Neue"/>
              </a:rPr>
              <a:t>Brand Elevation</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Collaborate with the world’s best brands in their own verticals to lift the visibility of our brand to our customers</a:t>
            </a:r>
          </a:p>
        </p:txBody>
      </p:sp>
      <p:sp>
        <p:nvSpPr>
          <p:cNvPr id="6" name="Rounded Rectangle 5">
            <a:extLst>
              <a:ext uri="{FF2B5EF4-FFF2-40B4-BE49-F238E27FC236}">
                <a16:creationId xmlns:a16="http://schemas.microsoft.com/office/drawing/2014/main" id="{CBC1DE3B-BF13-3640-0399-561F634C211E}"/>
              </a:ext>
            </a:extLst>
          </p:cNvPr>
          <p:cNvSpPr/>
          <p:nvPr/>
        </p:nvSpPr>
        <p:spPr>
          <a:xfrm>
            <a:off x="733424" y="2525150"/>
            <a:ext cx="10642145" cy="1089930"/>
          </a:xfrm>
          <a:prstGeom prst="roundRect">
            <a:avLst>
              <a:gd name="adj" fmla="val 5469"/>
            </a:avLst>
          </a:prstGeom>
          <a:solidFill>
            <a:schemeClr val="accent1">
              <a:alpha val="50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a:solidFill>
                  <a:schemeClr val="tx1"/>
                </a:solidFill>
                <a:latin typeface="Arial" panose="020B0604020202020204"/>
                <a:ea typeface="Helvetica Neue"/>
                <a:sym typeface="Helvetica Neue"/>
              </a:rPr>
              <a:t>Capabilities Extension</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Arial" panose="020B0604020202020204"/>
                <a:ea typeface="Helvetica Neue"/>
                <a:cs typeface="Arial" panose="020B0604020202020204" pitchFamily="34" charset="0"/>
                <a:sym typeface="Helvetica Neue"/>
              </a:rPr>
              <a:t>Provide features and use cases that go beyond what Optimizely is typically able to provide ourselves, pairing our products with industry-leading tools that our mutual customers purchase to create outsized complete solutions</a:t>
            </a:r>
          </a:p>
        </p:txBody>
      </p:sp>
      <p:sp>
        <p:nvSpPr>
          <p:cNvPr id="3" name="Rounded Rectangle 2">
            <a:extLst>
              <a:ext uri="{FF2B5EF4-FFF2-40B4-BE49-F238E27FC236}">
                <a16:creationId xmlns:a16="http://schemas.microsoft.com/office/drawing/2014/main" id="{C71E25E3-19CD-7A93-1A0D-1DEA331C2593}"/>
              </a:ext>
            </a:extLst>
          </p:cNvPr>
          <p:cNvSpPr/>
          <p:nvPr/>
        </p:nvSpPr>
        <p:spPr>
          <a:xfrm>
            <a:off x="733424" y="3865116"/>
            <a:ext cx="10642145" cy="1089930"/>
          </a:xfrm>
          <a:prstGeom prst="roundRect">
            <a:avLst>
              <a:gd name="adj" fmla="val 5469"/>
            </a:avLst>
          </a:prstGeom>
          <a:solidFill>
            <a:schemeClr val="accent2">
              <a:alpha val="50000"/>
            </a:schemeClr>
          </a:solidFill>
          <a:ln w="12700">
            <a:solidFill>
              <a:schemeClr val="accent2"/>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a:solidFill>
                  <a:schemeClr val="tx1"/>
                </a:solidFill>
                <a:latin typeface="Arial" panose="020B0604020202020204"/>
                <a:ea typeface="Helvetica Neue"/>
                <a:sym typeface="Helvetica Neue"/>
              </a:rPr>
              <a:t>Product Stickiness</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a:ln>
                  <a:noFill/>
                </a:ln>
                <a:solidFill>
                  <a:schemeClr val="tx1"/>
                </a:solidFill>
                <a:effectLst/>
                <a:uLnTx/>
                <a:uFillTx/>
                <a:latin typeface="Arial" panose="020B0604020202020204"/>
                <a:ea typeface="Helvetica Neue"/>
                <a:cs typeface="Arial" panose="020B0604020202020204" pitchFamily="34" charset="0"/>
                <a:sym typeface="Helvetica Neue"/>
              </a:rPr>
              <a:t>Effective combinations of products multiply retention value in creating a customer’s preferred stack and raise Optimizely’s retention by connecting it with other product’s retention value</a:t>
            </a:r>
          </a:p>
        </p:txBody>
      </p:sp>
      <p:sp>
        <p:nvSpPr>
          <p:cNvPr id="4" name="Rounded Rectangle 3">
            <a:extLst>
              <a:ext uri="{FF2B5EF4-FFF2-40B4-BE49-F238E27FC236}">
                <a16:creationId xmlns:a16="http://schemas.microsoft.com/office/drawing/2014/main" id="{26F0F925-5514-3CA9-2A5C-D5B133E71D51}"/>
              </a:ext>
            </a:extLst>
          </p:cNvPr>
          <p:cNvSpPr/>
          <p:nvPr/>
        </p:nvSpPr>
        <p:spPr>
          <a:xfrm>
            <a:off x="733424" y="5204059"/>
            <a:ext cx="10642145" cy="1089930"/>
          </a:xfrm>
          <a:prstGeom prst="roundRect">
            <a:avLst>
              <a:gd name="adj" fmla="val 5469"/>
            </a:avLst>
          </a:prstGeom>
          <a:solidFill>
            <a:schemeClr val="accent3">
              <a:alpha val="50000"/>
            </a:schemeClr>
          </a:solidFill>
          <a:ln w="12700">
            <a:solidFill>
              <a:schemeClr val="accent3"/>
            </a:solidFill>
          </a:ln>
        </p:spPr>
        <p:style>
          <a:lnRef idx="0">
            <a:scrgbClr r="0" g="0" b="0"/>
          </a:lnRef>
          <a:fillRef idx="0">
            <a:scrgbClr r="0" g="0" b="0"/>
          </a:fillRef>
          <a:effectRef idx="0">
            <a:scrgbClr r="0" g="0" b="0"/>
          </a:effectRef>
          <a:fontRef idx="minor">
            <a:schemeClr val="lt1"/>
          </a:fontRef>
        </p:style>
        <p:txBody>
          <a:bodyPr lIns="274320" tIns="274320" rIns="274320" bIns="274320" rtlCol="0" anchor="ctr"/>
          <a:lstStyle/>
          <a:p>
            <a:pPr marL="0" marR="0" lvl="0" indent="0" algn="l" defTabSz="914400" rtl="0" eaLnBrk="1" fontAlgn="auto" latinLnBrk="0" hangingPunct="1">
              <a:lnSpc>
                <a:spcPct val="115000"/>
              </a:lnSpc>
              <a:spcBef>
                <a:spcPct val="0"/>
              </a:spcBef>
              <a:spcAft>
                <a:spcPts val="0"/>
              </a:spcAft>
              <a:buClrTx/>
              <a:buSzTx/>
              <a:buFontTx/>
              <a:buNone/>
              <a:tabLst/>
              <a:defRPr/>
            </a:pPr>
            <a:r>
              <a:rPr lang="en-US" sz="2200" b="1" dirty="0">
                <a:solidFill>
                  <a:schemeClr val="tx1"/>
                </a:solidFill>
                <a:latin typeface="Arial" panose="020B0604020202020204"/>
                <a:ea typeface="Helvetica Neue"/>
                <a:sym typeface="Helvetica Neue"/>
              </a:rPr>
              <a:t>TAM &amp; Pipeline Expansion</a:t>
            </a:r>
          </a:p>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300" b="0" i="0" u="none" strike="noStrike" kern="1200" cap="none" spc="0" normalizeH="0" baseline="0" noProof="0" dirty="0">
                <a:ln>
                  <a:noFill/>
                </a:ln>
                <a:solidFill>
                  <a:schemeClr val="tx1"/>
                </a:solidFill>
                <a:effectLst/>
                <a:uLnTx/>
                <a:uFillTx/>
                <a:latin typeface="Arial" panose="020B0604020202020204"/>
                <a:ea typeface="Helvetica Neue"/>
                <a:cs typeface="Arial" panose="020B0604020202020204" pitchFamily="34" charset="0"/>
                <a:sym typeface="Helvetica Neue"/>
              </a:rPr>
              <a:t>Partnerships must be measured on their ability to expand interest in our products to more customers and show results by measuring their entrance to our sales ecosystem</a:t>
            </a:r>
          </a:p>
        </p:txBody>
      </p:sp>
      <p:sp>
        <p:nvSpPr>
          <p:cNvPr id="5" name="Text Placeholder 1">
            <a:extLst>
              <a:ext uri="{FF2B5EF4-FFF2-40B4-BE49-F238E27FC236}">
                <a16:creationId xmlns:a16="http://schemas.microsoft.com/office/drawing/2014/main" id="{D0C04AAD-7A56-ABFD-A3BD-5025691BD978}"/>
              </a:ext>
            </a:extLst>
          </p:cNvPr>
          <p:cNvSpPr txBox="1">
            <a:spLocks/>
          </p:cNvSpPr>
          <p:nvPr/>
        </p:nvSpPr>
        <p:spPr>
          <a:xfrm>
            <a:off x="733425" y="436108"/>
            <a:ext cx="10457089" cy="5871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dirty="0">
                <a:solidFill>
                  <a:schemeClr val="tx1"/>
                </a:solidFill>
              </a:rPr>
              <a:t>Customer Value from Partnerships</a:t>
            </a:r>
          </a:p>
        </p:txBody>
      </p:sp>
    </p:spTree>
    <p:extLst>
      <p:ext uri="{BB962C8B-B14F-4D97-AF65-F5344CB8AC3E}">
        <p14:creationId xmlns:p14="http://schemas.microsoft.com/office/powerpoint/2010/main" val="155820463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A8B5DC-F9FF-925A-650D-B3DE1F2A40A3}"/>
              </a:ext>
            </a:extLst>
          </p:cNvPr>
          <p:cNvSpPr>
            <a:spLocks noGrp="1"/>
          </p:cNvSpPr>
          <p:nvPr>
            <p:ph type="body" sz="quarter" idx="11"/>
          </p:nvPr>
        </p:nvSpPr>
        <p:spPr/>
        <p:txBody>
          <a:bodyPr/>
          <a:lstStyle/>
          <a:p>
            <a:r>
              <a:rPr lang="en-US" dirty="0"/>
              <a:t>Things I believe in</a:t>
            </a:r>
          </a:p>
        </p:txBody>
      </p:sp>
      <p:sp>
        <p:nvSpPr>
          <p:cNvPr id="3" name="Text Placeholder 2">
            <a:extLst>
              <a:ext uri="{FF2B5EF4-FFF2-40B4-BE49-F238E27FC236}">
                <a16:creationId xmlns:a16="http://schemas.microsoft.com/office/drawing/2014/main" id="{9FC3F790-0B25-F955-E8F2-968A7FBD498C}"/>
              </a:ext>
            </a:extLst>
          </p:cNvPr>
          <p:cNvSpPr>
            <a:spLocks noGrp="1"/>
          </p:cNvSpPr>
          <p:nvPr>
            <p:ph type="body" sz="quarter" idx="12"/>
          </p:nvPr>
        </p:nvSpPr>
        <p:spPr/>
        <p:txBody>
          <a:bodyPr/>
          <a:lstStyle/>
          <a:p>
            <a:r>
              <a:rPr lang="en-US" dirty="0"/>
              <a:t>Things I believe in</a:t>
            </a:r>
          </a:p>
        </p:txBody>
      </p:sp>
      <p:sp>
        <p:nvSpPr>
          <p:cNvPr id="4" name="Text Placeholder 3">
            <a:extLst>
              <a:ext uri="{FF2B5EF4-FFF2-40B4-BE49-F238E27FC236}">
                <a16:creationId xmlns:a16="http://schemas.microsoft.com/office/drawing/2014/main" id="{FDCF032E-5AEA-DC55-2DAF-7986356AFD5E}"/>
              </a:ext>
            </a:extLst>
          </p:cNvPr>
          <p:cNvSpPr>
            <a:spLocks noGrp="1"/>
          </p:cNvSpPr>
          <p:nvPr>
            <p:ph type="body" sz="quarter" idx="13"/>
          </p:nvPr>
        </p:nvSpPr>
        <p:spPr/>
        <p:txBody>
          <a:bodyPr/>
          <a:lstStyle/>
          <a:p>
            <a:r>
              <a:rPr lang="en-US" dirty="0"/>
              <a:t>Things I believe in</a:t>
            </a:r>
          </a:p>
        </p:txBody>
      </p:sp>
      <p:sp>
        <p:nvSpPr>
          <p:cNvPr id="5" name="Text Placeholder 4">
            <a:extLst>
              <a:ext uri="{FF2B5EF4-FFF2-40B4-BE49-F238E27FC236}">
                <a16:creationId xmlns:a16="http://schemas.microsoft.com/office/drawing/2014/main" id="{2E55A093-5F41-73FE-C603-31DAD3FE2297}"/>
              </a:ext>
            </a:extLst>
          </p:cNvPr>
          <p:cNvSpPr>
            <a:spLocks noGrp="1"/>
          </p:cNvSpPr>
          <p:nvPr>
            <p:ph type="body" sz="quarter" idx="14"/>
          </p:nvPr>
        </p:nvSpPr>
        <p:spPr/>
        <p:txBody>
          <a:bodyPr/>
          <a:lstStyle/>
          <a:p>
            <a:r>
              <a:rPr lang="en-US" dirty="0"/>
              <a:t>Things I believe in</a:t>
            </a:r>
          </a:p>
        </p:txBody>
      </p:sp>
      <p:sp>
        <p:nvSpPr>
          <p:cNvPr id="6" name="Text Placeholder 5">
            <a:extLst>
              <a:ext uri="{FF2B5EF4-FFF2-40B4-BE49-F238E27FC236}">
                <a16:creationId xmlns:a16="http://schemas.microsoft.com/office/drawing/2014/main" id="{1AD7E80E-F3F0-932B-3224-1CE884A98355}"/>
              </a:ext>
            </a:extLst>
          </p:cNvPr>
          <p:cNvSpPr>
            <a:spLocks noGrp="1"/>
          </p:cNvSpPr>
          <p:nvPr>
            <p:ph type="body" sz="quarter" idx="15"/>
          </p:nvPr>
        </p:nvSpPr>
        <p:spPr/>
        <p:txBody>
          <a:bodyPr/>
          <a:lstStyle/>
          <a:p>
            <a:r>
              <a:rPr lang="en-US" dirty="0"/>
              <a:t>Things I believe in</a:t>
            </a:r>
          </a:p>
        </p:txBody>
      </p:sp>
    </p:spTree>
    <p:extLst>
      <p:ext uri="{BB962C8B-B14F-4D97-AF65-F5344CB8AC3E}">
        <p14:creationId xmlns:p14="http://schemas.microsoft.com/office/powerpoint/2010/main" val="1918878479"/>
      </p:ext>
    </p:extLst>
  </p:cSld>
  <p:clrMapOvr>
    <a:masterClrMapping/>
  </p:clrMapOvr>
</p:sld>
</file>

<file path=ppt/theme/theme1.xml><?xml version="1.0" encoding="utf-8"?>
<a:theme xmlns:a="http://schemas.openxmlformats.org/drawingml/2006/main" name="Opticon 22 Theme">
  <a:themeElements>
    <a:clrScheme name="Optimizely">
      <a:dk1>
        <a:srgbClr val="000000"/>
      </a:dk1>
      <a:lt1>
        <a:srgbClr val="FFFFFF"/>
      </a:lt1>
      <a:dk2>
        <a:srgbClr val="090736"/>
      </a:dk2>
      <a:lt2>
        <a:srgbClr val="EFF2F2"/>
      </a:lt2>
      <a:accent1>
        <a:srgbClr val="0037FF"/>
      </a:accent1>
      <a:accent2>
        <a:srgbClr val="3AE081"/>
      </a:accent2>
      <a:accent3>
        <a:srgbClr val="00CCFF"/>
      </a:accent3>
      <a:accent4>
        <a:srgbClr val="FE8110"/>
      </a:accent4>
      <a:accent5>
        <a:srgbClr val="861CFE"/>
      </a:accent5>
      <a:accent6>
        <a:srgbClr val="FFCD00"/>
      </a:accent6>
      <a:hlink>
        <a:srgbClr val="0037FF"/>
      </a:hlink>
      <a:folHlink>
        <a:srgbClr val="0908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085DD2983395C4296A792B9597E0AC9" ma:contentTypeVersion="612" ma:contentTypeDescription="Create a new document." ma:contentTypeScope="" ma:versionID="50b01efc1f0eddadf68f24ff6a89ab05">
  <xsd:schema xmlns:xsd="http://www.w3.org/2001/XMLSchema" xmlns:xs="http://www.w3.org/2001/XMLSchema" xmlns:p="http://schemas.microsoft.com/office/2006/metadata/properties" xmlns:ns1="http://schemas.microsoft.com/sharepoint/v3" xmlns:ns2="f5ea5833-4dcf-46b8-b717-40bc153f6f1e" xmlns:ns3="afa58d9a-9891-4a7e-ac22-6e8faea64e1b" targetNamespace="http://schemas.microsoft.com/office/2006/metadata/properties" ma:root="true" ma:fieldsID="c05cc1da30b08350d55a87ec881309a9" ns1:_="" ns2:_="" ns3:_="">
    <xsd:import namespace="http://schemas.microsoft.com/sharepoint/v3"/>
    <xsd:import namespace="f5ea5833-4dcf-46b8-b717-40bc153f6f1e"/>
    <xsd:import namespace="afa58d9a-9891-4a7e-ac22-6e8faea64e1b"/>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2:_dlc_DocId" minOccurs="0"/>
                <xsd:element ref="ns2:_dlc_DocIdUrl" minOccurs="0"/>
                <xsd:element ref="ns2:_dlc_DocIdPersistId"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internalName="PublishingStartDate" ma:readOnly="fals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ea5833-4dcf-46b8-b717-40bc153f6f1e" elementFormDefault="qualified">
    <xsd:import namespace="http://schemas.microsoft.com/office/2006/documentManagement/types"/>
    <xsd:import namespace="http://schemas.microsoft.com/office/infopath/2007/PartnerControls"/>
    <xsd:element name="SharedWithUsers" ma:index="10" nillable="true" ma:displayName="Shared With" ma:description=""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element name="TaxCatchAll" ma:index="28" nillable="true" ma:displayName="Taxonomy Catch All Column" ma:hidden="true" ma:list="{b2772cbb-d6d0-42bf-9b93-34025ce12a1d}" ma:internalName="TaxCatchAll" ma:showField="CatchAllData" ma:web="f5ea5833-4dcf-46b8-b717-40bc153f6f1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a58d9a-9891-4a7e-ac22-6e8faea64e1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LengthInSeconds" ma:index="25"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0cee06a-de1c-449f-afe8-6b631bfb8375" ma:termSetId="09814cd3-568e-fe90-9814-8d621ff8fb84" ma:anchorId="fba54fb3-c3e1-fe81-a776-ca4b69148c4d" ma:open="true" ma:isKeyword="false">
      <xsd:complexType>
        <xsd:sequence>
          <xsd:element ref="pc:Terms" minOccurs="0" maxOccurs="1"/>
        </xsd:sequence>
      </xsd:complexType>
    </xsd:element>
    <xsd:element name="MediaServiceSearchProperties" ma:index="29"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_dlc_DocId xmlns="f5ea5833-4dcf-46b8-b717-40bc153f6f1e">RRMPSED3EETE-1816083712-97371</_dlc_DocId>
    <PublishingExpirationDate xmlns="http://schemas.microsoft.com/sharepoint/v3" xsi:nil="true"/>
    <_dlc_DocIdUrl xmlns="f5ea5833-4dcf-46b8-b717-40bc153f6f1e">
      <Url>https://episerver99.sharepoint.com/marketing/_layouts/15/DocIdRedir.aspx?ID=RRMPSED3EETE-1816083712-97371</Url>
      <Description>RRMPSED3EETE-1816083712-97371</Description>
    </_dlc_DocIdUrl>
    <lcf76f155ced4ddcb4097134ff3c332f xmlns="afa58d9a-9891-4a7e-ac22-6e8faea64e1b">
      <Terms xmlns="http://schemas.microsoft.com/office/infopath/2007/PartnerControls"/>
    </lcf76f155ced4ddcb4097134ff3c332f>
    <TaxCatchAll xmlns="f5ea5833-4dcf-46b8-b717-40bc153f6f1e" xsi:nil="true"/>
    <SharedWithUsers xmlns="f5ea5833-4dcf-46b8-b717-40bc153f6f1e">
      <UserInfo>
        <DisplayName>Jeffrey Cheal</DisplayName>
        <AccountId>1633</AccountId>
        <AccountType/>
      </UserInfo>
    </SharedWithUsers>
  </documentManagement>
</p:properties>
</file>

<file path=customXml/itemProps1.xml><?xml version="1.0" encoding="utf-8"?>
<ds:datastoreItem xmlns:ds="http://schemas.openxmlformats.org/officeDocument/2006/customXml" ds:itemID="{B2C84A81-D9FB-40BB-998B-F404C58838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5ea5833-4dcf-46b8-b717-40bc153f6f1e"/>
    <ds:schemaRef ds:uri="afa58d9a-9891-4a7e-ac22-6e8faea64e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6C7DEA1-BF3D-42AA-9C49-329AC457C75B}">
  <ds:schemaRefs>
    <ds:schemaRef ds:uri="http://schemas.microsoft.com/sharepoint/events"/>
  </ds:schemaRefs>
</ds:datastoreItem>
</file>

<file path=customXml/itemProps3.xml><?xml version="1.0" encoding="utf-8"?>
<ds:datastoreItem xmlns:ds="http://schemas.openxmlformats.org/officeDocument/2006/customXml" ds:itemID="{4541BE82-4C8E-4901-B3D7-2C697563DB73}">
  <ds:schemaRefs>
    <ds:schemaRef ds:uri="http://schemas.microsoft.com/sharepoint/v3/contenttype/forms"/>
  </ds:schemaRefs>
</ds:datastoreItem>
</file>

<file path=customXml/itemProps4.xml><?xml version="1.0" encoding="utf-8"?>
<ds:datastoreItem xmlns:ds="http://schemas.openxmlformats.org/officeDocument/2006/customXml" ds:itemID="{5FA6CBF2-04DA-46D1-AF6B-29814EF1FCFF}">
  <ds:schemaRefs>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2006/metadata/properties"/>
    <ds:schemaRef ds:uri="afa58d9a-9891-4a7e-ac22-6e8faea64e1b"/>
    <ds:schemaRef ds:uri="f5ea5833-4dcf-46b8-b717-40bc153f6f1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
  <TotalTime>22402</TotalTime>
  <Words>2770</Words>
  <Application>Microsoft Macintosh PowerPoint</Application>
  <PresentationFormat>Widescreen</PresentationFormat>
  <Paragraphs>489</Paragraphs>
  <Slides>44</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TT Commons</vt:lpstr>
      <vt:lpstr>Opticon 22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Kadie Kohls</dc:creator>
  <cp:lastModifiedBy>Jeffrey Cheal</cp:lastModifiedBy>
  <cp:revision>77</cp:revision>
  <dcterms:created xsi:type="dcterms:W3CDTF">2021-12-22T13:34:33Z</dcterms:created>
  <dcterms:modified xsi:type="dcterms:W3CDTF">2023-10-09T14:58:17Z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0x0101005085DD2983395C4296A792B9597E0AC9</vt:lpwstr>
  </property>
  <property fmtid="{D5CDD505-2E9C-101B-9397-08002B2CF9AE}" pid="3" name="_dlc_DocIdItemGuid">
    <vt:lpwstr>78e22610-78b9-4f09-9c04-1e749e394f9b</vt:lpwstr>
  </property>
  <property fmtid="{D5CDD505-2E9C-101B-9397-08002B2CF9AE}" pid="4" name="MediaServiceImageTags">
    <vt:lpwstr/>
  </property>
</Properties>
</file>